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3" r:id="rId1"/>
  </p:sldMasterIdLst>
  <p:notesMasterIdLst>
    <p:notesMasterId r:id="rId36"/>
  </p:notesMasterIdLst>
  <p:handoutMasterIdLst>
    <p:handoutMasterId r:id="rId37"/>
  </p:handoutMasterIdLst>
  <p:sldIdLst>
    <p:sldId id="256" r:id="rId2"/>
    <p:sldId id="300" r:id="rId3"/>
    <p:sldId id="285" r:id="rId4"/>
    <p:sldId id="297" r:id="rId5"/>
    <p:sldId id="281" r:id="rId6"/>
    <p:sldId id="329" r:id="rId7"/>
    <p:sldId id="298" r:id="rId8"/>
    <p:sldId id="299" r:id="rId9"/>
    <p:sldId id="313" r:id="rId10"/>
    <p:sldId id="302" r:id="rId11"/>
    <p:sldId id="301" r:id="rId12"/>
    <p:sldId id="303" r:id="rId13"/>
    <p:sldId id="304" r:id="rId14"/>
    <p:sldId id="280" r:id="rId15"/>
    <p:sldId id="289" r:id="rId16"/>
    <p:sldId id="290" r:id="rId17"/>
    <p:sldId id="330" r:id="rId18"/>
    <p:sldId id="332" r:id="rId19"/>
    <p:sldId id="291" r:id="rId20"/>
    <p:sldId id="331" r:id="rId21"/>
    <p:sldId id="292" r:id="rId22"/>
    <p:sldId id="315" r:id="rId23"/>
    <p:sldId id="310" r:id="rId24"/>
    <p:sldId id="316" r:id="rId25"/>
    <p:sldId id="324" r:id="rId26"/>
    <p:sldId id="325" r:id="rId27"/>
    <p:sldId id="326" r:id="rId28"/>
    <p:sldId id="327" r:id="rId29"/>
    <p:sldId id="314" r:id="rId30"/>
    <p:sldId id="311" r:id="rId31"/>
    <p:sldId id="321" r:id="rId32"/>
    <p:sldId id="320" r:id="rId33"/>
    <p:sldId id="333" r:id="rId34"/>
    <p:sldId id="322" r:id="rId35"/>
  </p:sldIdLst>
  <p:sldSz cx="9144000" cy="6858000" type="screen4x3"/>
  <p:notesSz cx="6858000" cy="9144000"/>
  <p:embeddedFontLst>
    <p:embeddedFont>
      <p:font typeface="Angsana New" pitchFamily="18" charset="-34"/>
      <p:regular r:id="rId38"/>
      <p:bold r:id="rId39"/>
      <p:italic r:id="rId40"/>
      <p:boldItalic r:id="rId41"/>
    </p:embeddedFont>
    <p:embeddedFont>
      <p:font typeface="Tahoma" pitchFamily="34" charset="0"/>
      <p:regular r:id="rId42"/>
      <p:bold r:id="rId43"/>
    </p:embeddedFont>
    <p:embeddedFont>
      <p:font typeface="Comic Sans MS" pitchFamily="66" charset="0"/>
      <p:regular r:id="rId44"/>
      <p:bold r:id="rId45"/>
    </p:embeddedFont>
    <p:embeddedFont>
      <p:font typeface="Monotype Corsiva" pitchFamily="66" charset="0"/>
      <p:italic r:id="rId46"/>
    </p:embeddedFont>
    <p:embeddedFont>
      <p:font typeface="Script MT Bold" pitchFamily="66" charset="0"/>
      <p:bold r:id="rId47"/>
    </p:embeddedFont>
    <p:embeddedFont>
      <p:font typeface="BrowalliaUPC" pitchFamily="34" charset="-34"/>
      <p:regular r:id="rId48"/>
      <p:bold r:id="rId49"/>
      <p:italic r:id="rId50"/>
      <p:boldItalic r:id="rId51"/>
    </p:embeddedFont>
  </p:embeddedFontLst>
  <p:defaultTextStyle>
    <a:defPPr>
      <a:defRPr lang="th-TH"/>
    </a:defPPr>
    <a:lvl1pPr algn="l" rtl="0" fontAlgn="base">
      <a:spcBef>
        <a:spcPct val="0"/>
      </a:spcBef>
      <a:spcAft>
        <a:spcPct val="0"/>
      </a:spcAft>
      <a:defRPr kern="1200" baseline="-25000">
        <a:solidFill>
          <a:schemeClr val="tx1"/>
        </a:solidFill>
        <a:latin typeface="Arial" pitchFamily="34" charset="0"/>
        <a:ea typeface="+mn-ea"/>
        <a:cs typeface="Angsana New" pitchFamily="18" charset="-34"/>
      </a:defRPr>
    </a:lvl1pPr>
    <a:lvl2pPr marL="457200" algn="l" rtl="0" fontAlgn="base">
      <a:spcBef>
        <a:spcPct val="0"/>
      </a:spcBef>
      <a:spcAft>
        <a:spcPct val="0"/>
      </a:spcAft>
      <a:defRPr kern="1200" baseline="-25000">
        <a:solidFill>
          <a:schemeClr val="tx1"/>
        </a:solidFill>
        <a:latin typeface="Arial" pitchFamily="34" charset="0"/>
        <a:ea typeface="+mn-ea"/>
        <a:cs typeface="Angsana New" pitchFamily="18" charset="-34"/>
      </a:defRPr>
    </a:lvl2pPr>
    <a:lvl3pPr marL="914400" algn="l" rtl="0" fontAlgn="base">
      <a:spcBef>
        <a:spcPct val="0"/>
      </a:spcBef>
      <a:spcAft>
        <a:spcPct val="0"/>
      </a:spcAft>
      <a:defRPr kern="1200" baseline="-25000">
        <a:solidFill>
          <a:schemeClr val="tx1"/>
        </a:solidFill>
        <a:latin typeface="Arial" pitchFamily="34" charset="0"/>
        <a:ea typeface="+mn-ea"/>
        <a:cs typeface="Angsana New" pitchFamily="18" charset="-34"/>
      </a:defRPr>
    </a:lvl3pPr>
    <a:lvl4pPr marL="1371600" algn="l" rtl="0" fontAlgn="base">
      <a:spcBef>
        <a:spcPct val="0"/>
      </a:spcBef>
      <a:spcAft>
        <a:spcPct val="0"/>
      </a:spcAft>
      <a:defRPr kern="1200" baseline="-25000">
        <a:solidFill>
          <a:schemeClr val="tx1"/>
        </a:solidFill>
        <a:latin typeface="Arial" pitchFamily="34" charset="0"/>
        <a:ea typeface="+mn-ea"/>
        <a:cs typeface="Angsana New" pitchFamily="18" charset="-34"/>
      </a:defRPr>
    </a:lvl4pPr>
    <a:lvl5pPr marL="1828800" algn="l" rtl="0" fontAlgn="base">
      <a:spcBef>
        <a:spcPct val="0"/>
      </a:spcBef>
      <a:spcAft>
        <a:spcPct val="0"/>
      </a:spcAft>
      <a:defRPr kern="1200" baseline="-25000">
        <a:solidFill>
          <a:schemeClr val="tx1"/>
        </a:solidFill>
        <a:latin typeface="Arial" pitchFamily="34" charset="0"/>
        <a:ea typeface="+mn-ea"/>
        <a:cs typeface="Angsana New" pitchFamily="18" charset="-34"/>
      </a:defRPr>
    </a:lvl5pPr>
    <a:lvl6pPr marL="2286000" algn="l" defTabSz="914400" rtl="0" eaLnBrk="1" latinLnBrk="0" hangingPunct="1">
      <a:defRPr kern="1200" baseline="-25000">
        <a:solidFill>
          <a:schemeClr val="tx1"/>
        </a:solidFill>
        <a:latin typeface="Arial" pitchFamily="34" charset="0"/>
        <a:ea typeface="+mn-ea"/>
        <a:cs typeface="Angsana New" pitchFamily="18" charset="-34"/>
      </a:defRPr>
    </a:lvl6pPr>
    <a:lvl7pPr marL="2743200" algn="l" defTabSz="914400" rtl="0" eaLnBrk="1" latinLnBrk="0" hangingPunct="1">
      <a:defRPr kern="1200" baseline="-25000">
        <a:solidFill>
          <a:schemeClr val="tx1"/>
        </a:solidFill>
        <a:latin typeface="Arial" pitchFamily="34" charset="0"/>
        <a:ea typeface="+mn-ea"/>
        <a:cs typeface="Angsana New" pitchFamily="18" charset="-34"/>
      </a:defRPr>
    </a:lvl7pPr>
    <a:lvl8pPr marL="3200400" algn="l" defTabSz="914400" rtl="0" eaLnBrk="1" latinLnBrk="0" hangingPunct="1">
      <a:defRPr kern="1200" baseline="-25000">
        <a:solidFill>
          <a:schemeClr val="tx1"/>
        </a:solidFill>
        <a:latin typeface="Arial" pitchFamily="34" charset="0"/>
        <a:ea typeface="+mn-ea"/>
        <a:cs typeface="Angsana New" pitchFamily="18" charset="-34"/>
      </a:defRPr>
    </a:lvl8pPr>
    <a:lvl9pPr marL="3657600" algn="l" defTabSz="914400" rtl="0" eaLnBrk="1" latinLnBrk="0" hangingPunct="1">
      <a:defRPr kern="1200" baseline="-25000">
        <a:solidFill>
          <a:schemeClr val="tx1"/>
        </a:solidFill>
        <a:latin typeface="Arial" pitchFamily="34" charset="0"/>
        <a:ea typeface="+mn-ea"/>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4D4D4D"/>
    <a:srgbClr val="66FF66"/>
    <a:srgbClr val="FF00FF"/>
    <a:srgbClr val="008000"/>
    <a:srgbClr val="155FE3"/>
    <a:srgbClr val="0168FF"/>
    <a:srgbClr val="08080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snapToGrid="0">
      <p:cViewPr>
        <p:scale>
          <a:sx n="75" d="100"/>
          <a:sy n="75" d="100"/>
        </p:scale>
        <p:origin x="-348" y="-42"/>
      </p:cViewPr>
      <p:guideLst>
        <p:guide orient="horz" pos="2160"/>
        <p:guide pos="2880"/>
      </p:guideLst>
    </p:cSldViewPr>
  </p:slideViewPr>
  <p:notesTextViewPr>
    <p:cViewPr>
      <p:scale>
        <a:sx n="100" d="100"/>
        <a:sy n="100" d="100"/>
      </p:scale>
      <p:origin x="0" y="0"/>
    </p:cViewPr>
  </p:notesText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4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a:lvl1pPr>
          </a:lstStyle>
          <a:p>
            <a:r>
              <a:rPr lang="en-US"/>
              <a:t>Thermodynamics I    Rankine Cycle</a:t>
            </a:r>
            <a:endParaRPr lang="th-TH"/>
          </a:p>
        </p:txBody>
      </p:sp>
      <p:sp>
        <p:nvSpPr>
          <p:cNvPr id="3246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vl1pPr>
          </a:lstStyle>
          <a:p>
            <a:endParaRPr lang="th-TH"/>
          </a:p>
        </p:txBody>
      </p:sp>
      <p:sp>
        <p:nvSpPr>
          <p:cNvPr id="3246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0"/>
            </a:lvl1pPr>
          </a:lstStyle>
          <a:p>
            <a:r>
              <a:rPr lang="en-US"/>
              <a:t>รศ.ดร.สมหมาย ปรีเปรม</a:t>
            </a:r>
            <a:endParaRPr lang="th-TH"/>
          </a:p>
        </p:txBody>
      </p:sp>
      <p:sp>
        <p:nvSpPr>
          <p:cNvPr id="3246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vl1pPr>
          </a:lstStyle>
          <a:p>
            <a:fld id="{5207B1ED-CA74-4E65-A8C0-CFD11FDE9AA2}" type="slidenum">
              <a:rPr lang="en-US"/>
              <a:pPr/>
              <a:t>‹#›</a:t>
            </a:fld>
            <a:endParaRPr lang="th-TH"/>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a:lvl1pPr>
          </a:lstStyle>
          <a:p>
            <a:r>
              <a:rPr lang="en-US"/>
              <a:t>Thermodynamics I    Rankine Cycle</a:t>
            </a:r>
            <a:endParaRPr lang="th-TH"/>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vl1pPr>
          </a:lstStyle>
          <a:p>
            <a:endParaRPr lang="th-TH"/>
          </a:p>
        </p:txBody>
      </p:sp>
      <p:sp>
        <p:nvSpPr>
          <p:cNvPr id="1741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h-TH" smtClean="0"/>
              <a:t>Click to edit Master text styles</a:t>
            </a:r>
          </a:p>
          <a:p>
            <a:pPr lvl="1"/>
            <a:r>
              <a:rPr lang="th-TH" smtClean="0"/>
              <a:t>Second level</a:t>
            </a:r>
          </a:p>
          <a:p>
            <a:pPr lvl="2"/>
            <a:r>
              <a:rPr lang="th-TH" smtClean="0"/>
              <a:t>Third level</a:t>
            </a:r>
          </a:p>
          <a:p>
            <a:pPr lvl="3"/>
            <a:r>
              <a:rPr lang="th-TH" smtClean="0"/>
              <a:t>Fourth level</a:t>
            </a:r>
          </a:p>
          <a:p>
            <a:pPr lvl="4"/>
            <a:r>
              <a:rPr lang="th-TH" smtClean="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0"/>
            </a:lvl1pPr>
          </a:lstStyle>
          <a:p>
            <a:r>
              <a:rPr lang="en-US"/>
              <a:t>รศ.ดร.สมหมาย ปรีเปรม</a:t>
            </a:r>
            <a:endParaRPr lang="th-TH"/>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vl1pPr>
          </a:lstStyle>
          <a:p>
            <a:fld id="{06708B54-374B-44FD-B93B-12E50F24BDAC}" type="slidenum">
              <a:rPr lang="en-US"/>
              <a:pPr/>
              <a:t>‹#›</a:t>
            </a:fld>
            <a:endParaRPr lang="th-TH"/>
          </a:p>
        </p:txBody>
      </p:sp>
    </p:spTree>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kern="1200">
        <a:solidFill>
          <a:schemeClr val="tx1"/>
        </a:solidFill>
        <a:latin typeface="Arial" pitchFamily="34" charset="0"/>
        <a:ea typeface="+mn-ea"/>
        <a:cs typeface="Tahoma" pitchFamily="34" charset="0"/>
      </a:defRPr>
    </a:lvl1pPr>
    <a:lvl2pPr marL="457200" algn="l" rtl="0" fontAlgn="base">
      <a:spcBef>
        <a:spcPct val="30000"/>
      </a:spcBef>
      <a:spcAft>
        <a:spcPct val="0"/>
      </a:spcAft>
      <a:defRPr kern="1200">
        <a:solidFill>
          <a:schemeClr val="tx1"/>
        </a:solidFill>
        <a:latin typeface="Arial" pitchFamily="34" charset="0"/>
        <a:ea typeface="+mn-ea"/>
        <a:cs typeface="Tahoma" pitchFamily="34" charset="0"/>
      </a:defRPr>
    </a:lvl2pPr>
    <a:lvl3pPr marL="914400" algn="l" rtl="0" fontAlgn="base">
      <a:spcBef>
        <a:spcPct val="30000"/>
      </a:spcBef>
      <a:spcAft>
        <a:spcPct val="0"/>
      </a:spcAft>
      <a:defRPr kern="1200">
        <a:solidFill>
          <a:schemeClr val="tx1"/>
        </a:solidFill>
        <a:latin typeface="Arial" pitchFamily="34" charset="0"/>
        <a:ea typeface="+mn-ea"/>
        <a:cs typeface="Tahoma" pitchFamily="34" charset="0"/>
      </a:defRPr>
    </a:lvl3pPr>
    <a:lvl4pPr marL="1371600" algn="l" rtl="0" fontAlgn="base">
      <a:spcBef>
        <a:spcPct val="30000"/>
      </a:spcBef>
      <a:spcAft>
        <a:spcPct val="0"/>
      </a:spcAft>
      <a:defRPr kern="1200">
        <a:solidFill>
          <a:schemeClr val="tx1"/>
        </a:solidFill>
        <a:latin typeface="Arial" pitchFamily="34" charset="0"/>
        <a:ea typeface="+mn-ea"/>
        <a:cs typeface="Tahoma" pitchFamily="34" charset="0"/>
      </a:defRPr>
    </a:lvl4pPr>
    <a:lvl5pPr marL="1828800" algn="l" rtl="0" fontAlgn="base">
      <a:spcBef>
        <a:spcPct val="30000"/>
      </a:spcBef>
      <a:spcAft>
        <a:spcPct val="0"/>
      </a:spcAft>
      <a:defRPr kern="1200">
        <a:solidFill>
          <a:schemeClr val="tx1"/>
        </a:solidFill>
        <a:latin typeface="Arial" pitchFamily="34" charset="0"/>
        <a:ea typeface="+mn-ea"/>
        <a:cs typeface="Tahoma" pitchFamily="34" charset="0"/>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A9C833D0-6962-42BC-B028-FDAA5C06D8F2}" type="slidenum">
              <a:rPr lang="en-US"/>
              <a:pPr/>
              <a:t>1</a:t>
            </a:fld>
            <a:endParaRPr lang="th-TH"/>
          </a:p>
        </p:txBody>
      </p:sp>
      <p:sp>
        <p:nvSpPr>
          <p:cNvPr id="327682" name="Rectangle 2"/>
          <p:cNvSpPr>
            <a:spLocks noRot="1" noChangeArrowheads="1" noTextEdit="1"/>
          </p:cNvSpPr>
          <p:nvPr>
            <p:ph type="sldImg"/>
          </p:nvPr>
        </p:nvSpPr>
        <p:spPr>
          <a:ln/>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68E7FA97-6BA7-4A02-A29D-335FDC916282}" type="slidenum">
              <a:rPr lang="en-US"/>
              <a:pPr/>
              <a:t>10</a:t>
            </a:fld>
            <a:endParaRPr lang="th-TH"/>
          </a:p>
        </p:txBody>
      </p:sp>
      <p:sp>
        <p:nvSpPr>
          <p:cNvPr id="337922" name="Rectangle 2"/>
          <p:cNvSpPr>
            <a:spLocks noRot="1" noChangeArrowheads="1" noTextEdit="1"/>
          </p:cNvSpPr>
          <p:nvPr>
            <p:ph type="sldImg"/>
          </p:nvPr>
        </p:nvSpPr>
        <p:spPr>
          <a:ln/>
        </p:spPr>
      </p:sp>
      <p:sp>
        <p:nvSpPr>
          <p:cNvPr id="337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BE5D1DB9-6A01-484A-86B1-8A988906D1E2}" type="slidenum">
              <a:rPr lang="en-US"/>
              <a:pPr/>
              <a:t>11</a:t>
            </a:fld>
            <a:endParaRPr lang="th-TH"/>
          </a:p>
        </p:txBody>
      </p:sp>
      <p:sp>
        <p:nvSpPr>
          <p:cNvPr id="338946" name="Rectangle 2"/>
          <p:cNvSpPr>
            <a:spLocks noRo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9FAF78BC-9108-47B6-A8EC-CA7156986E37}" type="slidenum">
              <a:rPr lang="en-US"/>
              <a:pPr/>
              <a:t>12</a:t>
            </a:fld>
            <a:endParaRPr lang="th-TH"/>
          </a:p>
        </p:txBody>
      </p:sp>
      <p:sp>
        <p:nvSpPr>
          <p:cNvPr id="339970" name="Rectangle 2"/>
          <p:cNvSpPr>
            <a:spLocks noRo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BADF5B8D-D72C-4221-BF3B-F838CF6CAC4C}" type="slidenum">
              <a:rPr lang="en-US"/>
              <a:pPr/>
              <a:t>13</a:t>
            </a:fld>
            <a:endParaRPr lang="th-TH"/>
          </a:p>
        </p:txBody>
      </p:sp>
      <p:sp>
        <p:nvSpPr>
          <p:cNvPr id="340994" name="Rectangle 2"/>
          <p:cNvSpPr>
            <a:spLocks noRo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6B371518-465B-4123-8360-1221C932A860}" type="slidenum">
              <a:rPr lang="en-US"/>
              <a:pPr/>
              <a:t>14</a:t>
            </a:fld>
            <a:endParaRPr lang="th-TH"/>
          </a:p>
        </p:txBody>
      </p:sp>
      <p:sp>
        <p:nvSpPr>
          <p:cNvPr id="342018" name="Rectangle 2"/>
          <p:cNvSpPr>
            <a:spLocks noRot="1" noChangeArrowheads="1" noTextEdit="1"/>
          </p:cNvSpPr>
          <p:nvPr>
            <p:ph type="sldImg"/>
          </p:nvPr>
        </p:nvSpPr>
        <p:spPr>
          <a:ln/>
        </p:spPr>
      </p:sp>
      <p:sp>
        <p:nvSpPr>
          <p:cNvPr id="342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8BF45CA2-B312-44AA-AB04-CC7D2C09DA8C}" type="slidenum">
              <a:rPr lang="en-US"/>
              <a:pPr/>
              <a:t>15</a:t>
            </a:fld>
            <a:endParaRPr lang="th-TH"/>
          </a:p>
        </p:txBody>
      </p:sp>
      <p:sp>
        <p:nvSpPr>
          <p:cNvPr id="343042" name="Rectangle 2"/>
          <p:cNvSpPr>
            <a:spLocks noRo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82C7E1A4-BF56-49BD-8A83-F59928E03E33}" type="slidenum">
              <a:rPr lang="en-US"/>
              <a:pPr/>
              <a:t>16</a:t>
            </a:fld>
            <a:endParaRPr lang="th-TH"/>
          </a:p>
        </p:txBody>
      </p:sp>
      <p:sp>
        <p:nvSpPr>
          <p:cNvPr id="344066" name="Rectangle 2"/>
          <p:cNvSpPr>
            <a:spLocks noRot="1" noChangeArrowheads="1" noTextEdit="1"/>
          </p:cNvSpPr>
          <p:nvPr>
            <p:ph type="sldImg"/>
          </p:nvPr>
        </p:nvSpPr>
        <p:spPr>
          <a:ln/>
        </p:spPr>
      </p:sp>
      <p:sp>
        <p:nvSpPr>
          <p:cNvPr id="344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21A698E7-DC0E-4A07-A60F-CBB0DB6EEBB3}" type="slidenum">
              <a:rPr lang="en-US"/>
              <a:pPr/>
              <a:t>17</a:t>
            </a:fld>
            <a:endParaRPr lang="th-TH"/>
          </a:p>
        </p:txBody>
      </p:sp>
      <p:sp>
        <p:nvSpPr>
          <p:cNvPr id="345090" name="Rectangle 2"/>
          <p:cNvSpPr>
            <a:spLocks noRot="1" noChangeArrowheads="1" noTextEdit="1"/>
          </p:cNvSpPr>
          <p:nvPr>
            <p:ph type="sldImg"/>
          </p:nvPr>
        </p:nvSpPr>
        <p:spPr>
          <a:ln/>
        </p:spPr>
      </p:sp>
      <p:sp>
        <p:nvSpPr>
          <p:cNvPr id="34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748BC828-790B-4F41-BAFB-FAA45A651EF8}" type="slidenum">
              <a:rPr lang="en-US"/>
              <a:pPr/>
              <a:t>18</a:t>
            </a:fld>
            <a:endParaRPr lang="th-TH"/>
          </a:p>
        </p:txBody>
      </p:sp>
      <p:sp>
        <p:nvSpPr>
          <p:cNvPr id="362498" name="Rectangle 2"/>
          <p:cNvSpPr>
            <a:spLocks noRot="1" noChangeArrowheads="1" noTextEdit="1"/>
          </p:cNvSpPr>
          <p:nvPr>
            <p:ph type="sldImg"/>
          </p:nvPr>
        </p:nvSpPr>
        <p:spPr>
          <a:ln/>
        </p:spPr>
      </p:sp>
      <p:sp>
        <p:nvSpPr>
          <p:cNvPr id="362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C234313D-1C52-4890-9524-659F1E66A1A9}" type="slidenum">
              <a:rPr lang="en-US"/>
              <a:pPr/>
              <a:t>19</a:t>
            </a:fld>
            <a:endParaRPr lang="th-TH"/>
          </a:p>
        </p:txBody>
      </p:sp>
      <p:sp>
        <p:nvSpPr>
          <p:cNvPr id="346114" name="Rectangle 2"/>
          <p:cNvSpPr>
            <a:spLocks noRot="1"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D6E7EE37-E1E6-4E67-91C5-6360AF670232}" type="slidenum">
              <a:rPr lang="en-US"/>
              <a:pPr/>
              <a:t>2</a:t>
            </a:fld>
            <a:endParaRPr lang="th-TH"/>
          </a:p>
        </p:txBody>
      </p:sp>
      <p:sp>
        <p:nvSpPr>
          <p:cNvPr id="329730" name="Rectangle 2"/>
          <p:cNvSpPr>
            <a:spLocks noRot="1" noChangeArrowheads="1" noTextEdit="1"/>
          </p:cNvSpPr>
          <p:nvPr>
            <p:ph type="sldImg"/>
          </p:nvPr>
        </p:nvSpPr>
        <p:spPr>
          <a:ln/>
        </p:spPr>
      </p:sp>
      <p:sp>
        <p:nvSpPr>
          <p:cNvPr id="329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B1B5EDB3-3360-4A01-8D16-E938B9BE25FF}" type="slidenum">
              <a:rPr lang="en-US"/>
              <a:pPr/>
              <a:t>20</a:t>
            </a:fld>
            <a:endParaRPr lang="th-TH"/>
          </a:p>
        </p:txBody>
      </p:sp>
      <p:sp>
        <p:nvSpPr>
          <p:cNvPr id="347138" name="Rectangle 2"/>
          <p:cNvSpPr>
            <a:spLocks noRot="1" noChangeArrowheads="1" noTextEdit="1"/>
          </p:cNvSpPr>
          <p:nvPr>
            <p:ph type="sldImg"/>
          </p:nvPr>
        </p:nvSpPr>
        <p:spPr>
          <a:ln/>
        </p:spPr>
      </p:sp>
      <p:sp>
        <p:nvSpPr>
          <p:cNvPr id="347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9B490636-D100-4C11-B3B5-5C30F5BDFA20}" type="slidenum">
              <a:rPr lang="en-US"/>
              <a:pPr/>
              <a:t>21</a:t>
            </a:fld>
            <a:endParaRPr lang="th-TH"/>
          </a:p>
        </p:txBody>
      </p:sp>
      <p:sp>
        <p:nvSpPr>
          <p:cNvPr id="348162" name="Rectangle 2"/>
          <p:cNvSpPr>
            <a:spLocks noRot="1" noChangeArrowheads="1" noTextEdit="1"/>
          </p:cNvSpPr>
          <p:nvPr>
            <p:ph type="sldImg"/>
          </p:nvPr>
        </p:nvSpPr>
        <p:spPr>
          <a:ln/>
        </p:spPr>
      </p:sp>
      <p:sp>
        <p:nvSpPr>
          <p:cNvPr id="34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20E4B052-FF9E-4D9D-993B-261E6E66BC1E}" type="slidenum">
              <a:rPr lang="en-US"/>
              <a:pPr/>
              <a:t>22</a:t>
            </a:fld>
            <a:endParaRPr lang="th-TH"/>
          </a:p>
        </p:txBody>
      </p:sp>
      <p:sp>
        <p:nvSpPr>
          <p:cNvPr id="349186" name="Rectangle 2"/>
          <p:cNvSpPr>
            <a:spLocks noRo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4E2696D5-24D5-49D5-BE4C-093870650F05}" type="slidenum">
              <a:rPr lang="en-US"/>
              <a:pPr/>
              <a:t>23</a:t>
            </a:fld>
            <a:endParaRPr lang="th-TH"/>
          </a:p>
        </p:txBody>
      </p:sp>
      <p:sp>
        <p:nvSpPr>
          <p:cNvPr id="350210" name="Rectangle 2"/>
          <p:cNvSpPr>
            <a:spLocks noRot="1" noChangeArrowheads="1" noTextEdit="1"/>
          </p:cNvSpPr>
          <p:nvPr>
            <p:ph type="sldImg"/>
          </p:nvPr>
        </p:nvSpPr>
        <p:spPr>
          <a:ln/>
        </p:spPr>
      </p:sp>
      <p:sp>
        <p:nvSpPr>
          <p:cNvPr id="35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FF2FD66B-8470-41CE-8C90-2628B86AA399}" type="slidenum">
              <a:rPr lang="en-US"/>
              <a:pPr/>
              <a:t>24</a:t>
            </a:fld>
            <a:endParaRPr lang="th-TH"/>
          </a:p>
        </p:txBody>
      </p:sp>
      <p:sp>
        <p:nvSpPr>
          <p:cNvPr id="351234" name="Rectangle 2"/>
          <p:cNvSpPr>
            <a:spLocks noRo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0265D66E-0AC6-4A7E-B7D2-4AEDF43742FD}" type="slidenum">
              <a:rPr lang="en-US"/>
              <a:pPr/>
              <a:t>25</a:t>
            </a:fld>
            <a:endParaRPr lang="th-TH"/>
          </a:p>
        </p:txBody>
      </p:sp>
      <p:sp>
        <p:nvSpPr>
          <p:cNvPr id="352258" name="Rectangle 2"/>
          <p:cNvSpPr>
            <a:spLocks noRo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D1FBA11E-E462-445C-9AA8-3F0D3C168EEE}" type="slidenum">
              <a:rPr lang="en-US"/>
              <a:pPr/>
              <a:t>26</a:t>
            </a:fld>
            <a:endParaRPr lang="th-TH"/>
          </a:p>
        </p:txBody>
      </p:sp>
      <p:sp>
        <p:nvSpPr>
          <p:cNvPr id="353282" name="Rectangle 2"/>
          <p:cNvSpPr>
            <a:spLocks noRo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C166010A-F003-4EFB-8152-FCCAA512378B}" type="slidenum">
              <a:rPr lang="en-US"/>
              <a:pPr/>
              <a:t>27</a:t>
            </a:fld>
            <a:endParaRPr lang="th-TH"/>
          </a:p>
        </p:txBody>
      </p:sp>
      <p:sp>
        <p:nvSpPr>
          <p:cNvPr id="354306" name="Rectangle 2"/>
          <p:cNvSpPr>
            <a:spLocks noRo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CF852B46-DCFA-4712-A605-2126D81D2EA3}" type="slidenum">
              <a:rPr lang="en-US"/>
              <a:pPr/>
              <a:t>28</a:t>
            </a:fld>
            <a:endParaRPr lang="th-TH"/>
          </a:p>
        </p:txBody>
      </p:sp>
      <p:sp>
        <p:nvSpPr>
          <p:cNvPr id="355330" name="Rectangle 2"/>
          <p:cNvSpPr>
            <a:spLocks noRot="1" noChangeArrowheads="1" noTextEdit="1"/>
          </p:cNvSpPr>
          <p:nvPr>
            <p:ph type="sldImg"/>
          </p:nvPr>
        </p:nvSpPr>
        <p:spPr>
          <a:ln/>
        </p:spPr>
      </p:sp>
      <p:sp>
        <p:nvSpPr>
          <p:cNvPr id="355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280D03E5-DA14-434A-89E0-47147CC2B374}" type="slidenum">
              <a:rPr lang="en-US"/>
              <a:pPr/>
              <a:t>29</a:t>
            </a:fld>
            <a:endParaRPr lang="th-TH"/>
          </a:p>
        </p:txBody>
      </p:sp>
      <p:sp>
        <p:nvSpPr>
          <p:cNvPr id="356354" name="Rectangle 2"/>
          <p:cNvSpPr>
            <a:spLocks noRo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0E3AB3AA-5BF8-4418-BB17-1BFFFA47A6A1}" type="slidenum">
              <a:rPr lang="en-US"/>
              <a:pPr/>
              <a:t>3</a:t>
            </a:fld>
            <a:endParaRPr lang="th-TH"/>
          </a:p>
        </p:txBody>
      </p:sp>
      <p:sp>
        <p:nvSpPr>
          <p:cNvPr id="330754" name="Rectangle 2"/>
          <p:cNvSpPr>
            <a:spLocks noRo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1E3FCD75-AAC1-4CA5-AFA6-7C213F24E192}" type="slidenum">
              <a:rPr lang="en-US"/>
              <a:pPr/>
              <a:t>30</a:t>
            </a:fld>
            <a:endParaRPr lang="th-TH"/>
          </a:p>
        </p:txBody>
      </p:sp>
      <p:sp>
        <p:nvSpPr>
          <p:cNvPr id="357378" name="Rectangle 2"/>
          <p:cNvSpPr>
            <a:spLocks noRo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9B3F452B-D5A6-4F8A-BB8A-02EA3CDB8B78}" type="slidenum">
              <a:rPr lang="en-US"/>
              <a:pPr/>
              <a:t>31</a:t>
            </a:fld>
            <a:endParaRPr lang="th-TH"/>
          </a:p>
        </p:txBody>
      </p:sp>
      <p:sp>
        <p:nvSpPr>
          <p:cNvPr id="358402" name="Rectangle 2"/>
          <p:cNvSpPr>
            <a:spLocks noRo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D07BE5AC-CEBB-47F3-AE8E-E5BB8D8B6EBA}" type="slidenum">
              <a:rPr lang="en-US"/>
              <a:pPr/>
              <a:t>32</a:t>
            </a:fld>
            <a:endParaRPr lang="th-TH"/>
          </a:p>
        </p:txBody>
      </p:sp>
      <p:sp>
        <p:nvSpPr>
          <p:cNvPr id="359426" name="Rectangle 2"/>
          <p:cNvSpPr>
            <a:spLocks noRo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2E13BFED-5702-4B5A-81BC-931E1FE984C2}" type="slidenum">
              <a:rPr lang="en-US"/>
              <a:pPr/>
              <a:t>33</a:t>
            </a:fld>
            <a:endParaRPr lang="th-TH"/>
          </a:p>
        </p:txBody>
      </p:sp>
      <p:sp>
        <p:nvSpPr>
          <p:cNvPr id="364546" name="Rectangle 2"/>
          <p:cNvSpPr>
            <a:spLocks noRot="1" noChangeArrowheads="1" noTextEdit="1"/>
          </p:cNvSpPr>
          <p:nvPr>
            <p:ph type="sldImg"/>
          </p:nvPr>
        </p:nvSpPr>
        <p:spPr>
          <a:ln/>
        </p:spPr>
      </p:sp>
      <p:sp>
        <p:nvSpPr>
          <p:cNvPr id="364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CC919547-1ED3-487E-857B-EB9F5B01E572}" type="slidenum">
              <a:rPr lang="en-US"/>
              <a:pPr/>
              <a:t>34</a:t>
            </a:fld>
            <a:endParaRPr lang="th-TH"/>
          </a:p>
        </p:txBody>
      </p:sp>
      <p:sp>
        <p:nvSpPr>
          <p:cNvPr id="360450" name="Rectangle 2"/>
          <p:cNvSpPr>
            <a:spLocks noRot="1" noChangeArrowheads="1" noTextEdit="1"/>
          </p:cNvSpPr>
          <p:nvPr>
            <p:ph type="sldImg"/>
          </p:nvPr>
        </p:nvSpPr>
        <p:spPr>
          <a:ln/>
        </p:spPr>
      </p:sp>
      <p:sp>
        <p:nvSpPr>
          <p:cNvPr id="360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1E6C1A3B-473C-480C-92DD-AA4A1B71E307}" type="slidenum">
              <a:rPr lang="en-US"/>
              <a:pPr/>
              <a:t>4</a:t>
            </a:fld>
            <a:endParaRPr lang="th-TH"/>
          </a:p>
        </p:txBody>
      </p:sp>
      <p:sp>
        <p:nvSpPr>
          <p:cNvPr id="331778" name="Rectangle 2"/>
          <p:cNvSpPr>
            <a:spLocks noRot="1" noChangeArrowheads="1" noTextEdit="1"/>
          </p:cNvSpPr>
          <p:nvPr>
            <p:ph type="sldImg"/>
          </p:nvPr>
        </p:nvSpPr>
        <p:spPr>
          <a:ln/>
        </p:spPr>
      </p:sp>
      <p:sp>
        <p:nvSpPr>
          <p:cNvPr id="331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9B112CEC-3BEB-4974-B1E7-ACD56F6732F2}" type="slidenum">
              <a:rPr lang="en-US"/>
              <a:pPr/>
              <a:t>5</a:t>
            </a:fld>
            <a:endParaRPr lang="th-TH"/>
          </a:p>
        </p:txBody>
      </p:sp>
      <p:sp>
        <p:nvSpPr>
          <p:cNvPr id="332802" name="Rectangle 2"/>
          <p:cNvSpPr>
            <a:spLocks noRot="1" noChangeArrowheads="1" noTextEdit="1"/>
          </p:cNvSpPr>
          <p:nvPr>
            <p:ph type="sldImg"/>
          </p:nvPr>
        </p:nvSpPr>
        <p:spPr>
          <a:ln/>
        </p:spPr>
      </p:sp>
      <p:sp>
        <p:nvSpPr>
          <p:cNvPr id="33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B529FE6C-DDF8-46B1-ADB8-BDA365A23443}" type="slidenum">
              <a:rPr lang="en-US"/>
              <a:pPr/>
              <a:t>6</a:t>
            </a:fld>
            <a:endParaRPr lang="th-TH"/>
          </a:p>
        </p:txBody>
      </p:sp>
      <p:sp>
        <p:nvSpPr>
          <p:cNvPr id="333826" name="Rectangle 2"/>
          <p:cNvSpPr>
            <a:spLocks noRot="1" noChangeArrowheads="1" noTextEdit="1"/>
          </p:cNvSpPr>
          <p:nvPr>
            <p:ph type="sldImg"/>
          </p:nvPr>
        </p:nvSpPr>
        <p:spPr>
          <a:ln/>
        </p:spPr>
      </p:sp>
      <p:sp>
        <p:nvSpPr>
          <p:cNvPr id="333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045014F2-6975-441A-B4BA-568A6DFB93B4}" type="slidenum">
              <a:rPr lang="en-US"/>
              <a:pPr/>
              <a:t>7</a:t>
            </a:fld>
            <a:endParaRPr lang="th-TH"/>
          </a:p>
        </p:txBody>
      </p:sp>
      <p:sp>
        <p:nvSpPr>
          <p:cNvPr id="334850" name="Rectangle 2"/>
          <p:cNvSpPr>
            <a:spLocks noRo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EFE13E09-2581-4C89-876F-918C38F9CFAF}" type="slidenum">
              <a:rPr lang="en-US"/>
              <a:pPr/>
              <a:t>8</a:t>
            </a:fld>
            <a:endParaRPr lang="th-TH"/>
          </a:p>
        </p:txBody>
      </p:sp>
      <p:sp>
        <p:nvSpPr>
          <p:cNvPr id="335874" name="Rectangle 2"/>
          <p:cNvSpPr>
            <a:spLocks noRot="1" noChangeArrowheads="1" noTextEdit="1"/>
          </p:cNvSpPr>
          <p:nvPr>
            <p:ph type="sldImg"/>
          </p:nvPr>
        </p:nvSpPr>
        <p:spPr>
          <a:ln/>
        </p:spPr>
      </p:sp>
      <p:sp>
        <p:nvSpPr>
          <p:cNvPr id="335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Thermodynamics I    Rankine Cycle</a:t>
            </a:r>
            <a:endParaRPr lang="th-TH"/>
          </a:p>
        </p:txBody>
      </p:sp>
      <p:sp>
        <p:nvSpPr>
          <p:cNvPr id="6" name="Rectangle 6"/>
          <p:cNvSpPr>
            <a:spLocks noGrp="1" noChangeArrowheads="1"/>
          </p:cNvSpPr>
          <p:nvPr>
            <p:ph type="ftr" sz="quarter" idx="4"/>
          </p:nvPr>
        </p:nvSpPr>
        <p:spPr>
          <a:ln/>
        </p:spPr>
        <p:txBody>
          <a:bodyPr/>
          <a:lstStyle/>
          <a:p>
            <a:r>
              <a:rPr lang="en-US"/>
              <a:t>รศ.ดร.สมหมาย ปรีเปรม</a:t>
            </a:r>
            <a:endParaRPr lang="th-TH"/>
          </a:p>
        </p:txBody>
      </p:sp>
      <p:sp>
        <p:nvSpPr>
          <p:cNvPr id="7" name="Rectangle 7"/>
          <p:cNvSpPr>
            <a:spLocks noGrp="1" noChangeArrowheads="1"/>
          </p:cNvSpPr>
          <p:nvPr>
            <p:ph type="sldNum" sz="quarter" idx="5"/>
          </p:nvPr>
        </p:nvSpPr>
        <p:spPr>
          <a:ln/>
        </p:spPr>
        <p:txBody>
          <a:bodyPr/>
          <a:lstStyle/>
          <a:p>
            <a:fld id="{C8160A08-9EE1-4B50-B9DB-FF949BC95E2D}" type="slidenum">
              <a:rPr lang="en-US"/>
              <a:pPr/>
              <a:t>9</a:t>
            </a:fld>
            <a:endParaRPr lang="th-TH"/>
          </a:p>
        </p:txBody>
      </p:sp>
      <p:sp>
        <p:nvSpPr>
          <p:cNvPr id="336898" name="Rectangle 2"/>
          <p:cNvSpPr>
            <a:spLocks noRot="1"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1122" name="Group 2"/>
          <p:cNvGrpSpPr>
            <a:grpSpLocks/>
          </p:cNvGrpSpPr>
          <p:nvPr/>
        </p:nvGrpSpPr>
        <p:grpSpPr bwMode="auto">
          <a:xfrm>
            <a:off x="3175" y="4267200"/>
            <a:ext cx="9140825" cy="2590800"/>
            <a:chOff x="2" y="2688"/>
            <a:chExt cx="5758" cy="1632"/>
          </a:xfrm>
        </p:grpSpPr>
        <p:sp>
          <p:nvSpPr>
            <p:cNvPr id="2611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th-TH"/>
            </a:p>
          </p:txBody>
        </p:sp>
        <p:grpSp>
          <p:nvGrpSpPr>
            <p:cNvPr id="261124" name="Group 4"/>
            <p:cNvGrpSpPr>
              <a:grpSpLocks/>
            </p:cNvGrpSpPr>
            <p:nvPr userDrawn="1"/>
          </p:nvGrpSpPr>
          <p:grpSpPr bwMode="auto">
            <a:xfrm>
              <a:off x="3528" y="3715"/>
              <a:ext cx="792" cy="521"/>
              <a:chOff x="3527" y="3715"/>
              <a:chExt cx="792" cy="521"/>
            </a:xfrm>
          </p:grpSpPr>
          <p:sp>
            <p:nvSpPr>
              <p:cNvPr id="261125"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th-TH"/>
              </a:p>
            </p:txBody>
          </p:sp>
          <p:sp>
            <p:nvSpPr>
              <p:cNvPr id="261126"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th-TH"/>
              </a:p>
            </p:txBody>
          </p:sp>
          <p:sp>
            <p:nvSpPr>
              <p:cNvPr id="261127"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th-TH"/>
              </a:p>
            </p:txBody>
          </p:sp>
          <p:sp>
            <p:nvSpPr>
              <p:cNvPr id="261128"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th-TH"/>
              </a:p>
            </p:txBody>
          </p:sp>
          <p:sp>
            <p:nvSpPr>
              <p:cNvPr id="261129"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th-TH"/>
              </a:p>
            </p:txBody>
          </p:sp>
          <p:sp>
            <p:nvSpPr>
              <p:cNvPr id="261130"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th-TH"/>
              </a:p>
            </p:txBody>
          </p:sp>
          <p:sp>
            <p:nvSpPr>
              <p:cNvPr id="261131"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th-TH"/>
              </a:p>
            </p:txBody>
          </p:sp>
          <p:sp>
            <p:nvSpPr>
              <p:cNvPr id="261132"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th-TH"/>
              </a:p>
            </p:txBody>
          </p:sp>
          <p:sp>
            <p:nvSpPr>
              <p:cNvPr id="261133"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th-TH"/>
              </a:p>
            </p:txBody>
          </p:sp>
          <p:sp>
            <p:nvSpPr>
              <p:cNvPr id="261134"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th-TH"/>
              </a:p>
            </p:txBody>
          </p:sp>
          <p:sp>
            <p:nvSpPr>
              <p:cNvPr id="261135"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th-TH"/>
              </a:p>
            </p:txBody>
          </p:sp>
        </p:grpSp>
        <p:grpSp>
          <p:nvGrpSpPr>
            <p:cNvPr id="261136" name="Group 16"/>
            <p:cNvGrpSpPr>
              <a:grpSpLocks/>
            </p:cNvGrpSpPr>
            <p:nvPr userDrawn="1"/>
          </p:nvGrpSpPr>
          <p:grpSpPr bwMode="auto">
            <a:xfrm>
              <a:off x="1776" y="3631"/>
              <a:ext cx="1626" cy="683"/>
              <a:chOff x="1776" y="3631"/>
              <a:chExt cx="1626" cy="683"/>
            </a:xfrm>
          </p:grpSpPr>
          <p:sp>
            <p:nvSpPr>
              <p:cNvPr id="261137"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th-TH"/>
              </a:p>
            </p:txBody>
          </p:sp>
          <p:sp>
            <p:nvSpPr>
              <p:cNvPr id="261138"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th-TH"/>
              </a:p>
            </p:txBody>
          </p:sp>
          <p:sp>
            <p:nvSpPr>
              <p:cNvPr id="261139"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th-TH"/>
              </a:p>
            </p:txBody>
          </p:sp>
          <p:sp>
            <p:nvSpPr>
              <p:cNvPr id="261140"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th-TH"/>
              </a:p>
            </p:txBody>
          </p:sp>
          <p:sp>
            <p:nvSpPr>
              <p:cNvPr id="261141"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th-TH"/>
              </a:p>
            </p:txBody>
          </p:sp>
          <p:sp>
            <p:nvSpPr>
              <p:cNvPr id="261142"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th-TH"/>
              </a:p>
            </p:txBody>
          </p:sp>
          <p:sp>
            <p:nvSpPr>
              <p:cNvPr id="261143"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th-TH"/>
              </a:p>
            </p:txBody>
          </p:sp>
          <p:sp>
            <p:nvSpPr>
              <p:cNvPr id="261144"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th-TH"/>
              </a:p>
            </p:txBody>
          </p:sp>
          <p:sp>
            <p:nvSpPr>
              <p:cNvPr id="2611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th-TH"/>
              </a:p>
            </p:txBody>
          </p:sp>
          <p:sp>
            <p:nvSpPr>
              <p:cNvPr id="2611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th-TH"/>
              </a:p>
            </p:txBody>
          </p:sp>
          <p:sp>
            <p:nvSpPr>
              <p:cNvPr id="2611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th-TH"/>
              </a:p>
            </p:txBody>
          </p:sp>
          <p:sp>
            <p:nvSpPr>
              <p:cNvPr id="2611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th-TH"/>
              </a:p>
            </p:txBody>
          </p:sp>
          <p:sp>
            <p:nvSpPr>
              <p:cNvPr id="2611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th-TH"/>
              </a:p>
            </p:txBody>
          </p:sp>
          <p:sp>
            <p:nvSpPr>
              <p:cNvPr id="2611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th-TH"/>
              </a:p>
            </p:txBody>
          </p:sp>
          <p:sp>
            <p:nvSpPr>
              <p:cNvPr id="2611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th-TH"/>
              </a:p>
            </p:txBody>
          </p:sp>
          <p:sp>
            <p:nvSpPr>
              <p:cNvPr id="2611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th-TH"/>
              </a:p>
            </p:txBody>
          </p:sp>
          <p:sp>
            <p:nvSpPr>
              <p:cNvPr id="2611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th-TH"/>
              </a:p>
            </p:txBody>
          </p:sp>
          <p:sp>
            <p:nvSpPr>
              <p:cNvPr id="2611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th-TH"/>
              </a:p>
            </p:txBody>
          </p:sp>
        </p:grpSp>
        <p:grpSp>
          <p:nvGrpSpPr>
            <p:cNvPr id="261155" name="Group 35"/>
            <p:cNvGrpSpPr>
              <a:grpSpLocks/>
            </p:cNvGrpSpPr>
            <p:nvPr userDrawn="1"/>
          </p:nvGrpSpPr>
          <p:grpSpPr bwMode="auto">
            <a:xfrm>
              <a:off x="4128" y="3360"/>
              <a:ext cx="1351" cy="821"/>
              <a:chOff x="4128" y="3360"/>
              <a:chExt cx="1351" cy="821"/>
            </a:xfrm>
          </p:grpSpPr>
          <p:sp>
            <p:nvSpPr>
              <p:cNvPr id="261156"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th-TH"/>
              </a:p>
            </p:txBody>
          </p:sp>
          <p:sp>
            <p:nvSpPr>
              <p:cNvPr id="261157"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th-TH"/>
              </a:p>
            </p:txBody>
          </p:sp>
          <p:sp>
            <p:nvSpPr>
              <p:cNvPr id="261158"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th-TH"/>
              </a:p>
            </p:txBody>
          </p:sp>
          <p:sp>
            <p:nvSpPr>
              <p:cNvPr id="261159"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th-TH"/>
              </a:p>
            </p:txBody>
          </p:sp>
          <p:sp>
            <p:nvSpPr>
              <p:cNvPr id="261160"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th-TH"/>
              </a:p>
            </p:txBody>
          </p:sp>
          <p:sp>
            <p:nvSpPr>
              <p:cNvPr id="261161"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th-TH"/>
              </a:p>
            </p:txBody>
          </p:sp>
          <p:sp>
            <p:nvSpPr>
              <p:cNvPr id="261162"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th-TH"/>
              </a:p>
            </p:txBody>
          </p:sp>
          <p:sp>
            <p:nvSpPr>
              <p:cNvPr id="261163"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th-TH"/>
              </a:p>
            </p:txBody>
          </p:sp>
          <p:sp>
            <p:nvSpPr>
              <p:cNvPr id="261164"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th-TH"/>
              </a:p>
            </p:txBody>
          </p:sp>
          <p:sp>
            <p:nvSpPr>
              <p:cNvPr id="261165"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th-TH"/>
              </a:p>
            </p:txBody>
          </p:sp>
          <p:sp>
            <p:nvSpPr>
              <p:cNvPr id="261166"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th-TH"/>
              </a:p>
            </p:txBody>
          </p:sp>
          <p:sp>
            <p:nvSpPr>
              <p:cNvPr id="261167"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th-TH"/>
              </a:p>
            </p:txBody>
          </p:sp>
          <p:sp>
            <p:nvSpPr>
              <p:cNvPr id="261168"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th-TH"/>
              </a:p>
            </p:txBody>
          </p:sp>
          <p:sp>
            <p:nvSpPr>
              <p:cNvPr id="261169"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th-TH"/>
              </a:p>
            </p:txBody>
          </p:sp>
          <p:sp>
            <p:nvSpPr>
              <p:cNvPr id="261170"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th-TH"/>
              </a:p>
            </p:txBody>
          </p:sp>
          <p:sp>
            <p:nvSpPr>
              <p:cNvPr id="261171"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th-TH"/>
              </a:p>
            </p:txBody>
          </p:sp>
          <p:sp>
            <p:nvSpPr>
              <p:cNvPr id="261172"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th-TH"/>
              </a:p>
            </p:txBody>
          </p:sp>
        </p:grpSp>
        <p:grpSp>
          <p:nvGrpSpPr>
            <p:cNvPr id="261173" name="Group 53"/>
            <p:cNvGrpSpPr>
              <a:grpSpLocks/>
            </p:cNvGrpSpPr>
            <p:nvPr userDrawn="1"/>
          </p:nvGrpSpPr>
          <p:grpSpPr bwMode="auto">
            <a:xfrm>
              <a:off x="5280" y="3024"/>
              <a:ext cx="425" cy="258"/>
              <a:chOff x="5280" y="3024"/>
              <a:chExt cx="425" cy="258"/>
            </a:xfrm>
          </p:grpSpPr>
          <p:sp>
            <p:nvSpPr>
              <p:cNvPr id="261174"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h-TH"/>
              </a:p>
            </p:txBody>
          </p:sp>
          <p:sp>
            <p:nvSpPr>
              <p:cNvPr id="261175"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h-TH"/>
              </a:p>
            </p:txBody>
          </p:sp>
          <p:sp>
            <p:nvSpPr>
              <p:cNvPr id="261176"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h-TH"/>
              </a:p>
            </p:txBody>
          </p:sp>
          <p:sp>
            <p:nvSpPr>
              <p:cNvPr id="261177"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h-TH"/>
              </a:p>
            </p:txBody>
          </p:sp>
          <p:sp>
            <p:nvSpPr>
              <p:cNvPr id="261178"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th-TH"/>
              </a:p>
            </p:txBody>
          </p:sp>
          <p:sp>
            <p:nvSpPr>
              <p:cNvPr id="261179"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th-TH"/>
              </a:p>
            </p:txBody>
          </p:sp>
          <p:sp>
            <p:nvSpPr>
              <p:cNvPr id="261180"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h-TH"/>
              </a:p>
            </p:txBody>
          </p:sp>
          <p:grpSp>
            <p:nvGrpSpPr>
              <p:cNvPr id="261181" name="Group 61"/>
              <p:cNvGrpSpPr>
                <a:grpSpLocks/>
              </p:cNvGrpSpPr>
              <p:nvPr/>
            </p:nvGrpSpPr>
            <p:grpSpPr bwMode="auto">
              <a:xfrm>
                <a:off x="5381" y="3085"/>
                <a:ext cx="227" cy="132"/>
                <a:chOff x="5381" y="3085"/>
                <a:chExt cx="227" cy="132"/>
              </a:xfrm>
            </p:grpSpPr>
            <p:sp>
              <p:nvSpPr>
                <p:cNvPr id="261182"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th-TH"/>
                </a:p>
              </p:txBody>
            </p:sp>
            <p:sp>
              <p:nvSpPr>
                <p:cNvPr id="261183"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th-TH"/>
                </a:p>
              </p:txBody>
            </p:sp>
            <p:sp>
              <p:nvSpPr>
                <p:cNvPr id="261184"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th-TH"/>
                </a:p>
              </p:txBody>
            </p:sp>
            <p:sp>
              <p:nvSpPr>
                <p:cNvPr id="261185"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th-TH"/>
                </a:p>
              </p:txBody>
            </p:sp>
          </p:grpSp>
        </p:grpSp>
      </p:grpSp>
      <p:sp>
        <p:nvSpPr>
          <p:cNvPr id="26118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th-TH"/>
              <a:t>Click to edit Master title style</a:t>
            </a:r>
          </a:p>
        </p:txBody>
      </p:sp>
      <p:sp>
        <p:nvSpPr>
          <p:cNvPr id="26118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h-TH"/>
              <a:t>Click to edit Master subtitle style</a:t>
            </a:r>
          </a:p>
        </p:txBody>
      </p:sp>
      <p:sp>
        <p:nvSpPr>
          <p:cNvPr id="261188" name="Rectangle 68"/>
          <p:cNvSpPr>
            <a:spLocks noGrp="1" noChangeArrowheads="1"/>
          </p:cNvSpPr>
          <p:nvPr>
            <p:ph type="dt" sz="quarter" idx="2"/>
          </p:nvPr>
        </p:nvSpPr>
        <p:spPr>
          <a:xfrm>
            <a:off x="457200" y="6248400"/>
            <a:ext cx="2133600" cy="457200"/>
          </a:xfrm>
        </p:spPr>
        <p:txBody>
          <a:bodyPr/>
          <a:lstStyle>
            <a:lvl1pPr>
              <a:defRPr/>
            </a:lvl1pPr>
          </a:lstStyle>
          <a:p>
            <a:endParaRPr lang="th-TH"/>
          </a:p>
        </p:txBody>
      </p:sp>
      <p:sp>
        <p:nvSpPr>
          <p:cNvPr id="261189" name="Rectangle 69"/>
          <p:cNvSpPr>
            <a:spLocks noGrp="1" noChangeArrowheads="1"/>
          </p:cNvSpPr>
          <p:nvPr>
            <p:ph type="ftr" sz="quarter" idx="3"/>
          </p:nvPr>
        </p:nvSpPr>
        <p:spPr>
          <a:xfrm>
            <a:off x="3124200" y="6248400"/>
            <a:ext cx="2895600" cy="457200"/>
          </a:xfrm>
        </p:spPr>
        <p:txBody>
          <a:bodyPr/>
          <a:lstStyle>
            <a:lvl1pPr>
              <a:defRPr/>
            </a:lvl1pPr>
          </a:lstStyle>
          <a:p>
            <a:r>
              <a:rPr lang="en-US"/>
              <a:t>รศ.ดร.สมหมาย ปรีเปรม</a:t>
            </a:r>
            <a:endParaRPr lang="th-TH"/>
          </a:p>
        </p:txBody>
      </p:sp>
      <p:sp>
        <p:nvSpPr>
          <p:cNvPr id="261190" name="Rectangle 70"/>
          <p:cNvSpPr>
            <a:spLocks noGrp="1" noChangeArrowheads="1"/>
          </p:cNvSpPr>
          <p:nvPr>
            <p:ph type="sldNum" sz="quarter" idx="4"/>
          </p:nvPr>
        </p:nvSpPr>
        <p:spPr>
          <a:xfrm>
            <a:off x="6553200" y="6248400"/>
            <a:ext cx="2133600" cy="457200"/>
          </a:xfrm>
        </p:spPr>
        <p:txBody>
          <a:bodyPr/>
          <a:lstStyle>
            <a:lvl1pPr>
              <a:defRPr/>
            </a:lvl1pPr>
          </a:lstStyle>
          <a:p>
            <a:fld id="{18B2EBED-994A-458B-954C-99CE3B418464}" type="slidenum">
              <a:rPr lang="en-US"/>
              <a:pPr/>
              <a:t>‹#›</a:t>
            </a:fld>
            <a:endParaRPr lang="th-TH"/>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6" name="Slide Number Placeholder 5"/>
          <p:cNvSpPr>
            <a:spLocks noGrp="1"/>
          </p:cNvSpPr>
          <p:nvPr>
            <p:ph type="sldNum" sz="quarter" idx="12"/>
          </p:nvPr>
        </p:nvSpPr>
        <p:spPr/>
        <p:txBody>
          <a:bodyPr/>
          <a:lstStyle>
            <a:lvl1pPr>
              <a:defRPr/>
            </a:lvl1pPr>
          </a:lstStyle>
          <a:p>
            <a:fld id="{F5E72E6C-7AB2-4ABA-AEEE-482E9CA338AE}" type="slidenum">
              <a:rPr lang="en-US"/>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6" name="Slide Number Placeholder 5"/>
          <p:cNvSpPr>
            <a:spLocks noGrp="1"/>
          </p:cNvSpPr>
          <p:nvPr>
            <p:ph type="sldNum" sz="quarter" idx="12"/>
          </p:nvPr>
        </p:nvSpPr>
        <p:spPr/>
        <p:txBody>
          <a:bodyPr/>
          <a:lstStyle>
            <a:lvl1pPr>
              <a:defRPr/>
            </a:lvl1pPr>
          </a:lstStyle>
          <a:p>
            <a:fld id="{38D12FBC-5539-490F-A3F9-9697659B1C1D}" type="slidenum">
              <a:rPr lang="en-US"/>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6" name="Slide Number Placeholder 5"/>
          <p:cNvSpPr>
            <a:spLocks noGrp="1"/>
          </p:cNvSpPr>
          <p:nvPr>
            <p:ph type="sldNum" sz="quarter" idx="12"/>
          </p:nvPr>
        </p:nvSpPr>
        <p:spPr/>
        <p:txBody>
          <a:bodyPr/>
          <a:lstStyle>
            <a:lvl1pPr>
              <a:defRPr/>
            </a:lvl1pPr>
          </a:lstStyle>
          <a:p>
            <a:fld id="{AA8AFDB9-6EF4-4F40-86F1-DC12F7E87FB5}" type="slidenum">
              <a:rPr lang="en-US"/>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th-TH"/>
          </a:p>
        </p:txBody>
      </p:sp>
      <p:sp>
        <p:nvSpPr>
          <p:cNvPr id="5" name="Footer Placeholder 4"/>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6" name="Slide Number Placeholder 5"/>
          <p:cNvSpPr>
            <a:spLocks noGrp="1"/>
          </p:cNvSpPr>
          <p:nvPr>
            <p:ph type="sldNum" sz="quarter" idx="12"/>
          </p:nvPr>
        </p:nvSpPr>
        <p:spPr/>
        <p:txBody>
          <a:bodyPr/>
          <a:lstStyle>
            <a:lvl1pPr>
              <a:defRPr/>
            </a:lvl1pPr>
          </a:lstStyle>
          <a:p>
            <a:fld id="{4F763C09-5D4B-4B6A-9B22-2159BF6ECABD}" type="slidenum">
              <a:rPr lang="en-US"/>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7" name="Slide Number Placeholder 6"/>
          <p:cNvSpPr>
            <a:spLocks noGrp="1"/>
          </p:cNvSpPr>
          <p:nvPr>
            <p:ph type="sldNum" sz="quarter" idx="12"/>
          </p:nvPr>
        </p:nvSpPr>
        <p:spPr/>
        <p:txBody>
          <a:bodyPr/>
          <a:lstStyle>
            <a:lvl1pPr>
              <a:defRPr/>
            </a:lvl1pPr>
          </a:lstStyle>
          <a:p>
            <a:fld id="{DE1BF6CB-35BA-41DD-B525-55915F7ECC0E}" type="slidenum">
              <a:rPr lang="en-US"/>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lvl1pPr>
              <a:defRPr/>
            </a:lvl1pPr>
          </a:lstStyle>
          <a:p>
            <a:endParaRPr lang="th-TH"/>
          </a:p>
        </p:txBody>
      </p:sp>
      <p:sp>
        <p:nvSpPr>
          <p:cNvPr id="8" name="Footer Placeholder 7"/>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9" name="Slide Number Placeholder 8"/>
          <p:cNvSpPr>
            <a:spLocks noGrp="1"/>
          </p:cNvSpPr>
          <p:nvPr>
            <p:ph type="sldNum" sz="quarter" idx="12"/>
          </p:nvPr>
        </p:nvSpPr>
        <p:spPr/>
        <p:txBody>
          <a:bodyPr/>
          <a:lstStyle>
            <a:lvl1pPr>
              <a:defRPr/>
            </a:lvl1pPr>
          </a:lstStyle>
          <a:p>
            <a:fld id="{934B42B9-3064-489B-9EB7-7C881FA3CE79}" type="slidenum">
              <a:rPr lang="en-US"/>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lvl1pPr>
              <a:defRPr/>
            </a:lvl1pPr>
          </a:lstStyle>
          <a:p>
            <a:endParaRPr lang="th-TH"/>
          </a:p>
        </p:txBody>
      </p:sp>
      <p:sp>
        <p:nvSpPr>
          <p:cNvPr id="4" name="Footer Placeholder 3"/>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5" name="Slide Number Placeholder 4"/>
          <p:cNvSpPr>
            <a:spLocks noGrp="1"/>
          </p:cNvSpPr>
          <p:nvPr>
            <p:ph type="sldNum" sz="quarter" idx="12"/>
          </p:nvPr>
        </p:nvSpPr>
        <p:spPr/>
        <p:txBody>
          <a:bodyPr/>
          <a:lstStyle>
            <a:lvl1pPr>
              <a:defRPr/>
            </a:lvl1pPr>
          </a:lstStyle>
          <a:p>
            <a:fld id="{AF306993-A63D-4516-B449-66A0419F26C3}" type="slidenum">
              <a:rPr lang="en-US"/>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th-TH"/>
          </a:p>
        </p:txBody>
      </p:sp>
      <p:sp>
        <p:nvSpPr>
          <p:cNvPr id="3" name="Footer Placeholder 2"/>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4" name="Slide Number Placeholder 3"/>
          <p:cNvSpPr>
            <a:spLocks noGrp="1"/>
          </p:cNvSpPr>
          <p:nvPr>
            <p:ph type="sldNum" sz="quarter" idx="12"/>
          </p:nvPr>
        </p:nvSpPr>
        <p:spPr/>
        <p:txBody>
          <a:bodyPr/>
          <a:lstStyle>
            <a:lvl1pPr>
              <a:defRPr/>
            </a:lvl1pPr>
          </a:lstStyle>
          <a:p>
            <a:fld id="{03F12DEB-1094-4B6E-8EA7-C11CF7BCE439}" type="slidenum">
              <a:rPr lang="en-US"/>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7" name="Slide Number Placeholder 6"/>
          <p:cNvSpPr>
            <a:spLocks noGrp="1"/>
          </p:cNvSpPr>
          <p:nvPr>
            <p:ph type="sldNum" sz="quarter" idx="12"/>
          </p:nvPr>
        </p:nvSpPr>
        <p:spPr/>
        <p:txBody>
          <a:bodyPr/>
          <a:lstStyle>
            <a:lvl1pPr>
              <a:defRPr/>
            </a:lvl1pPr>
          </a:lstStyle>
          <a:p>
            <a:fld id="{5225CFA5-F602-40B9-9168-76EB82BBD153}" type="slidenum">
              <a:rPr lang="en-US"/>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th-TH"/>
          </a:p>
        </p:txBody>
      </p:sp>
      <p:sp>
        <p:nvSpPr>
          <p:cNvPr id="6" name="Footer Placeholder 5"/>
          <p:cNvSpPr>
            <a:spLocks noGrp="1"/>
          </p:cNvSpPr>
          <p:nvPr>
            <p:ph type="ftr" sz="quarter" idx="11"/>
          </p:nvPr>
        </p:nvSpPr>
        <p:spPr/>
        <p:txBody>
          <a:bodyPr/>
          <a:lstStyle>
            <a:lvl1pPr>
              <a:defRPr/>
            </a:lvl1pPr>
          </a:lstStyle>
          <a:p>
            <a:r>
              <a:rPr lang="en-US"/>
              <a:t>รศ.ดร.สมหมาย ปรีเปรม</a:t>
            </a:r>
            <a:endParaRPr lang="th-TH"/>
          </a:p>
        </p:txBody>
      </p:sp>
      <p:sp>
        <p:nvSpPr>
          <p:cNvPr id="7" name="Slide Number Placeholder 6"/>
          <p:cNvSpPr>
            <a:spLocks noGrp="1"/>
          </p:cNvSpPr>
          <p:nvPr>
            <p:ph type="sldNum" sz="quarter" idx="12"/>
          </p:nvPr>
        </p:nvSpPr>
        <p:spPr/>
        <p:txBody>
          <a:bodyPr/>
          <a:lstStyle>
            <a:lvl1pPr>
              <a:defRPr/>
            </a:lvl1pPr>
          </a:lstStyle>
          <a:p>
            <a:fld id="{47887226-F577-4537-8F37-B9695BF029B8}" type="slidenum">
              <a:rPr lang="en-US"/>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0098"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endParaRPr lang="th-TH"/>
          </a:p>
        </p:txBody>
      </p:sp>
      <p:grpSp>
        <p:nvGrpSpPr>
          <p:cNvPr id="260099" name="Group 3"/>
          <p:cNvGrpSpPr>
            <a:grpSpLocks/>
          </p:cNvGrpSpPr>
          <p:nvPr/>
        </p:nvGrpSpPr>
        <p:grpSpPr bwMode="auto">
          <a:xfrm>
            <a:off x="3175" y="4267200"/>
            <a:ext cx="9140825" cy="2590800"/>
            <a:chOff x="2" y="2688"/>
            <a:chExt cx="5758" cy="1632"/>
          </a:xfrm>
        </p:grpSpPr>
        <p:sp>
          <p:nvSpPr>
            <p:cNvPr id="260100"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th-TH"/>
            </a:p>
          </p:txBody>
        </p:sp>
        <p:grpSp>
          <p:nvGrpSpPr>
            <p:cNvPr id="260101" name="Group 5"/>
            <p:cNvGrpSpPr>
              <a:grpSpLocks/>
            </p:cNvGrpSpPr>
            <p:nvPr userDrawn="1"/>
          </p:nvGrpSpPr>
          <p:grpSpPr bwMode="auto">
            <a:xfrm>
              <a:off x="3528" y="3715"/>
              <a:ext cx="792" cy="521"/>
              <a:chOff x="3527" y="3715"/>
              <a:chExt cx="792" cy="521"/>
            </a:xfrm>
          </p:grpSpPr>
          <p:sp>
            <p:nvSpPr>
              <p:cNvPr id="26010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th-TH"/>
              </a:p>
            </p:txBody>
          </p:sp>
          <p:sp>
            <p:nvSpPr>
              <p:cNvPr id="26010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th-TH"/>
              </a:p>
            </p:txBody>
          </p:sp>
          <p:sp>
            <p:nvSpPr>
              <p:cNvPr id="26010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th-TH"/>
              </a:p>
            </p:txBody>
          </p:sp>
          <p:sp>
            <p:nvSpPr>
              <p:cNvPr id="26010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th-TH"/>
              </a:p>
            </p:txBody>
          </p:sp>
          <p:sp>
            <p:nvSpPr>
              <p:cNvPr id="26010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th-TH"/>
              </a:p>
            </p:txBody>
          </p:sp>
          <p:sp>
            <p:nvSpPr>
              <p:cNvPr id="260107"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th-TH"/>
              </a:p>
            </p:txBody>
          </p:sp>
          <p:sp>
            <p:nvSpPr>
              <p:cNvPr id="260108"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th-TH"/>
              </a:p>
            </p:txBody>
          </p:sp>
          <p:sp>
            <p:nvSpPr>
              <p:cNvPr id="260109"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th-TH"/>
              </a:p>
            </p:txBody>
          </p:sp>
          <p:sp>
            <p:nvSpPr>
              <p:cNvPr id="260110"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th-TH"/>
              </a:p>
            </p:txBody>
          </p:sp>
          <p:sp>
            <p:nvSpPr>
              <p:cNvPr id="260111"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th-TH"/>
              </a:p>
            </p:txBody>
          </p:sp>
          <p:sp>
            <p:nvSpPr>
              <p:cNvPr id="26011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th-TH"/>
              </a:p>
            </p:txBody>
          </p:sp>
        </p:grpSp>
        <p:grpSp>
          <p:nvGrpSpPr>
            <p:cNvPr id="260113" name="Group 17"/>
            <p:cNvGrpSpPr>
              <a:grpSpLocks/>
            </p:cNvGrpSpPr>
            <p:nvPr userDrawn="1"/>
          </p:nvGrpSpPr>
          <p:grpSpPr bwMode="auto">
            <a:xfrm>
              <a:off x="1776" y="3631"/>
              <a:ext cx="1626" cy="683"/>
              <a:chOff x="1776" y="3631"/>
              <a:chExt cx="1626" cy="683"/>
            </a:xfrm>
          </p:grpSpPr>
          <p:sp>
            <p:nvSpPr>
              <p:cNvPr id="26011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th-TH"/>
              </a:p>
            </p:txBody>
          </p:sp>
          <p:sp>
            <p:nvSpPr>
              <p:cNvPr id="26011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th-TH"/>
              </a:p>
            </p:txBody>
          </p:sp>
          <p:sp>
            <p:nvSpPr>
              <p:cNvPr id="26011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th-TH"/>
              </a:p>
            </p:txBody>
          </p:sp>
          <p:sp>
            <p:nvSpPr>
              <p:cNvPr id="26011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th-TH"/>
              </a:p>
            </p:txBody>
          </p:sp>
          <p:sp>
            <p:nvSpPr>
              <p:cNvPr id="26011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th-TH"/>
              </a:p>
            </p:txBody>
          </p:sp>
          <p:sp>
            <p:nvSpPr>
              <p:cNvPr id="26011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th-TH"/>
              </a:p>
            </p:txBody>
          </p:sp>
          <p:sp>
            <p:nvSpPr>
              <p:cNvPr id="26012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th-TH"/>
              </a:p>
            </p:txBody>
          </p:sp>
          <p:sp>
            <p:nvSpPr>
              <p:cNvPr id="26012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th-TH"/>
              </a:p>
            </p:txBody>
          </p:sp>
          <p:sp>
            <p:nvSpPr>
              <p:cNvPr id="260122"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th-TH"/>
              </a:p>
            </p:txBody>
          </p:sp>
          <p:sp>
            <p:nvSpPr>
              <p:cNvPr id="260123"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th-TH"/>
              </a:p>
            </p:txBody>
          </p:sp>
          <p:sp>
            <p:nvSpPr>
              <p:cNvPr id="260124"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th-TH"/>
              </a:p>
            </p:txBody>
          </p:sp>
          <p:sp>
            <p:nvSpPr>
              <p:cNvPr id="260125"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th-TH"/>
              </a:p>
            </p:txBody>
          </p:sp>
          <p:sp>
            <p:nvSpPr>
              <p:cNvPr id="260126"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th-TH"/>
              </a:p>
            </p:txBody>
          </p:sp>
          <p:sp>
            <p:nvSpPr>
              <p:cNvPr id="260127"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th-TH"/>
              </a:p>
            </p:txBody>
          </p:sp>
          <p:sp>
            <p:nvSpPr>
              <p:cNvPr id="260128"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th-TH"/>
              </a:p>
            </p:txBody>
          </p:sp>
          <p:sp>
            <p:nvSpPr>
              <p:cNvPr id="260129"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th-TH"/>
              </a:p>
            </p:txBody>
          </p:sp>
          <p:sp>
            <p:nvSpPr>
              <p:cNvPr id="260130"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th-TH"/>
              </a:p>
            </p:txBody>
          </p:sp>
          <p:sp>
            <p:nvSpPr>
              <p:cNvPr id="260131"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th-TH"/>
              </a:p>
            </p:txBody>
          </p:sp>
        </p:grpSp>
        <p:grpSp>
          <p:nvGrpSpPr>
            <p:cNvPr id="260132" name="Group 36"/>
            <p:cNvGrpSpPr>
              <a:grpSpLocks/>
            </p:cNvGrpSpPr>
            <p:nvPr userDrawn="1"/>
          </p:nvGrpSpPr>
          <p:grpSpPr bwMode="auto">
            <a:xfrm>
              <a:off x="4128" y="3360"/>
              <a:ext cx="1351" cy="821"/>
              <a:chOff x="4128" y="3360"/>
              <a:chExt cx="1351" cy="821"/>
            </a:xfrm>
          </p:grpSpPr>
          <p:sp>
            <p:nvSpPr>
              <p:cNvPr id="260133"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th-TH"/>
              </a:p>
            </p:txBody>
          </p:sp>
          <p:sp>
            <p:nvSpPr>
              <p:cNvPr id="260134"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th-TH"/>
              </a:p>
            </p:txBody>
          </p:sp>
          <p:sp>
            <p:nvSpPr>
              <p:cNvPr id="260135"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th-TH"/>
              </a:p>
            </p:txBody>
          </p:sp>
          <p:sp>
            <p:nvSpPr>
              <p:cNvPr id="260136"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th-TH"/>
              </a:p>
            </p:txBody>
          </p:sp>
          <p:sp>
            <p:nvSpPr>
              <p:cNvPr id="260137"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th-TH"/>
              </a:p>
            </p:txBody>
          </p:sp>
          <p:sp>
            <p:nvSpPr>
              <p:cNvPr id="260138"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th-TH"/>
              </a:p>
            </p:txBody>
          </p:sp>
          <p:sp>
            <p:nvSpPr>
              <p:cNvPr id="260139"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th-TH"/>
              </a:p>
            </p:txBody>
          </p:sp>
          <p:sp>
            <p:nvSpPr>
              <p:cNvPr id="260140"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th-TH"/>
              </a:p>
            </p:txBody>
          </p:sp>
          <p:sp>
            <p:nvSpPr>
              <p:cNvPr id="260141"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th-TH"/>
              </a:p>
            </p:txBody>
          </p:sp>
          <p:sp>
            <p:nvSpPr>
              <p:cNvPr id="260142"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th-TH"/>
              </a:p>
            </p:txBody>
          </p:sp>
          <p:sp>
            <p:nvSpPr>
              <p:cNvPr id="260143"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th-TH"/>
              </a:p>
            </p:txBody>
          </p:sp>
          <p:sp>
            <p:nvSpPr>
              <p:cNvPr id="26014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th-TH"/>
              </a:p>
            </p:txBody>
          </p:sp>
          <p:sp>
            <p:nvSpPr>
              <p:cNvPr id="26014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th-TH"/>
              </a:p>
            </p:txBody>
          </p:sp>
          <p:sp>
            <p:nvSpPr>
              <p:cNvPr id="26014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th-TH"/>
              </a:p>
            </p:txBody>
          </p:sp>
          <p:sp>
            <p:nvSpPr>
              <p:cNvPr id="26014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th-TH"/>
              </a:p>
            </p:txBody>
          </p:sp>
          <p:sp>
            <p:nvSpPr>
              <p:cNvPr id="26014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th-TH"/>
              </a:p>
            </p:txBody>
          </p:sp>
          <p:sp>
            <p:nvSpPr>
              <p:cNvPr id="26014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th-TH"/>
              </a:p>
            </p:txBody>
          </p:sp>
        </p:grpSp>
        <p:grpSp>
          <p:nvGrpSpPr>
            <p:cNvPr id="260150" name="Group 54"/>
            <p:cNvGrpSpPr>
              <a:grpSpLocks/>
            </p:cNvGrpSpPr>
            <p:nvPr userDrawn="1"/>
          </p:nvGrpSpPr>
          <p:grpSpPr bwMode="auto">
            <a:xfrm>
              <a:off x="5280" y="3024"/>
              <a:ext cx="425" cy="258"/>
              <a:chOff x="5280" y="3024"/>
              <a:chExt cx="425" cy="258"/>
            </a:xfrm>
          </p:grpSpPr>
          <p:sp>
            <p:nvSpPr>
              <p:cNvPr id="260151"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h-TH"/>
              </a:p>
            </p:txBody>
          </p:sp>
          <p:sp>
            <p:nvSpPr>
              <p:cNvPr id="260152"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h-TH"/>
              </a:p>
            </p:txBody>
          </p:sp>
          <p:sp>
            <p:nvSpPr>
              <p:cNvPr id="260153"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h-TH"/>
              </a:p>
            </p:txBody>
          </p:sp>
          <p:sp>
            <p:nvSpPr>
              <p:cNvPr id="260154"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h-TH"/>
              </a:p>
            </p:txBody>
          </p:sp>
          <p:sp>
            <p:nvSpPr>
              <p:cNvPr id="260155"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th-TH"/>
              </a:p>
            </p:txBody>
          </p:sp>
          <p:sp>
            <p:nvSpPr>
              <p:cNvPr id="260156"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th-TH"/>
              </a:p>
            </p:txBody>
          </p:sp>
          <p:sp>
            <p:nvSpPr>
              <p:cNvPr id="260157"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h-TH"/>
              </a:p>
            </p:txBody>
          </p:sp>
          <p:grpSp>
            <p:nvGrpSpPr>
              <p:cNvPr id="260158" name="Group 62"/>
              <p:cNvGrpSpPr>
                <a:grpSpLocks/>
              </p:cNvGrpSpPr>
              <p:nvPr/>
            </p:nvGrpSpPr>
            <p:grpSpPr bwMode="auto">
              <a:xfrm>
                <a:off x="5381" y="3085"/>
                <a:ext cx="227" cy="132"/>
                <a:chOff x="5381" y="3085"/>
                <a:chExt cx="227" cy="132"/>
              </a:xfrm>
            </p:grpSpPr>
            <p:sp>
              <p:nvSpPr>
                <p:cNvPr id="260159"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th-TH"/>
                </a:p>
              </p:txBody>
            </p:sp>
            <p:sp>
              <p:nvSpPr>
                <p:cNvPr id="260160"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th-TH"/>
                </a:p>
              </p:txBody>
            </p:sp>
            <p:sp>
              <p:nvSpPr>
                <p:cNvPr id="260161"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th-TH"/>
                </a:p>
              </p:txBody>
            </p:sp>
            <p:sp>
              <p:nvSpPr>
                <p:cNvPr id="260162"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th-TH"/>
                </a:p>
              </p:txBody>
            </p:sp>
          </p:grpSp>
        </p:grpSp>
      </p:grpSp>
      <p:sp>
        <p:nvSpPr>
          <p:cNvPr id="260163"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th-TH" smtClean="0"/>
              <a:t>Click to edit Master title style</a:t>
            </a:r>
          </a:p>
        </p:txBody>
      </p:sp>
      <p:sp>
        <p:nvSpPr>
          <p:cNvPr id="260164"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h-TH" smtClean="0"/>
              <a:t>Click to edit Master text styles</a:t>
            </a:r>
          </a:p>
          <a:p>
            <a:pPr lvl="1"/>
            <a:r>
              <a:rPr lang="th-TH" smtClean="0"/>
              <a:t>Second level</a:t>
            </a:r>
          </a:p>
          <a:p>
            <a:pPr lvl="2"/>
            <a:r>
              <a:rPr lang="th-TH" smtClean="0"/>
              <a:t>Third level</a:t>
            </a:r>
          </a:p>
          <a:p>
            <a:pPr lvl="3"/>
            <a:r>
              <a:rPr lang="th-TH" smtClean="0"/>
              <a:t>Fourth level</a:t>
            </a:r>
          </a:p>
          <a:p>
            <a:pPr lvl="4"/>
            <a:r>
              <a:rPr lang="th-TH" smtClean="0"/>
              <a:t>Fifth level</a:t>
            </a:r>
          </a:p>
        </p:txBody>
      </p:sp>
      <p:sp>
        <p:nvSpPr>
          <p:cNvPr id="260165"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aseline="0">
                <a:effectLst>
                  <a:outerShdw blurRad="38100" dist="38100" dir="2700000" algn="tl">
                    <a:srgbClr val="000000"/>
                  </a:outerShdw>
                </a:effectLst>
              </a:defRPr>
            </a:lvl1pPr>
          </a:lstStyle>
          <a:p>
            <a:endParaRPr lang="th-TH"/>
          </a:p>
        </p:txBody>
      </p:sp>
      <p:sp>
        <p:nvSpPr>
          <p:cNvPr id="260166"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aseline="0">
                <a:effectLst>
                  <a:outerShdw blurRad="38100" dist="38100" dir="2700000" algn="tl">
                    <a:srgbClr val="000000"/>
                  </a:outerShdw>
                </a:effectLst>
              </a:defRPr>
            </a:lvl1pPr>
          </a:lstStyle>
          <a:p>
            <a:r>
              <a:rPr lang="en-US"/>
              <a:t>รศ.ดร.สมหมาย ปรีเปรม</a:t>
            </a:r>
            <a:endParaRPr lang="th-TH"/>
          </a:p>
        </p:txBody>
      </p:sp>
      <p:sp>
        <p:nvSpPr>
          <p:cNvPr id="260167"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aseline="0">
                <a:effectLst>
                  <a:outerShdw blurRad="38100" dist="38100" dir="2700000" algn="tl">
                    <a:srgbClr val="000000"/>
                  </a:outerShdw>
                </a:effectLst>
              </a:defRPr>
            </a:lvl1pPr>
          </a:lstStyle>
          <a:p>
            <a:fld id="{C6A07831-8E1E-485D-98EC-7C84AFD85ADE}" type="slidenum">
              <a:rPr lang="en-US"/>
              <a:pPr/>
              <a:t>‹#›</a:t>
            </a:fld>
            <a:endParaRPr lang="th-TH"/>
          </a:p>
        </p:txBody>
      </p:sp>
    </p:spTree>
  </p:cSld>
  <p:clrMap bg1="dk2" tx1="lt1" bg2="dk1"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iming>
    <p:tnLst>
      <p:par>
        <p:cTn id="1" dur="indefinite" restart="never" nodeType="tmRoot"/>
      </p:par>
    </p:tnLst>
  </p:timing>
  <p:hf sldNum="0" hd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ngsana New" pitchFamily="18" charset="-34"/>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ngsana New" pitchFamily="18" charset="-34"/>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ngsana New" pitchFamily="18" charset="-34"/>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ngsana New" pitchFamily="18" charset="-34"/>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ngsana New" pitchFamily="18" charset="-34"/>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ngsana New" pitchFamily="18" charset="-34"/>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ngsana New" pitchFamily="18" charset="-34"/>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ngsana New" pitchFamily="18" charset="-34"/>
        </a:defRPr>
      </a:lvl9pPr>
    </p:titleStyle>
    <p:bodyStyle>
      <a:lvl1pPr marL="342900" indent="-342900" algn="l" rtl="0"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png"/><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9"/>
          <p:cNvSpPr>
            <a:spLocks noGrp="1" noChangeArrowheads="1"/>
          </p:cNvSpPr>
          <p:nvPr>
            <p:ph type="ftr" sz="quarter" idx="3"/>
          </p:nvPr>
        </p:nvSpPr>
        <p:spPr/>
        <p:txBody>
          <a:bodyPr/>
          <a:lstStyle/>
          <a:p>
            <a:r>
              <a:rPr lang="en-US"/>
              <a:t>รศ.ดร.สมหมาย ปรีเปรม</a:t>
            </a:r>
            <a:endParaRPr lang="th-TH"/>
          </a:p>
        </p:txBody>
      </p:sp>
      <p:pic>
        <p:nvPicPr>
          <p:cNvPr id="2060" name="Picture 12" descr="tacoaPowerPlant"/>
          <p:cNvPicPr>
            <a:picLocks noChangeAspect="1" noChangeArrowheads="1"/>
          </p:cNvPicPr>
          <p:nvPr/>
        </p:nvPicPr>
        <p:blipFill>
          <a:blip r:embed="rId3" cstate="print"/>
          <a:srcRect/>
          <a:stretch>
            <a:fillRect/>
          </a:stretch>
        </p:blipFill>
        <p:spPr bwMode="auto">
          <a:xfrm>
            <a:off x="0" y="0"/>
            <a:ext cx="9144000" cy="6859588"/>
          </a:xfrm>
          <a:prstGeom prst="rect">
            <a:avLst/>
          </a:prstGeom>
          <a:noFill/>
        </p:spPr>
      </p:pic>
      <p:sp>
        <p:nvSpPr>
          <p:cNvPr id="2050" name="Rectangle 2"/>
          <p:cNvSpPr>
            <a:spLocks noGrp="1" noChangeArrowheads="1"/>
          </p:cNvSpPr>
          <p:nvPr>
            <p:ph type="ctrTitle"/>
          </p:nvPr>
        </p:nvSpPr>
        <p:spPr>
          <a:xfrm>
            <a:off x="0" y="333375"/>
            <a:ext cx="8907463" cy="728663"/>
          </a:xfrm>
        </p:spPr>
        <p:txBody>
          <a:bodyPr/>
          <a:lstStyle/>
          <a:p>
            <a:r>
              <a:rPr lang="en-US" sz="4400" i="1">
                <a:solidFill>
                  <a:srgbClr val="0000CC"/>
                </a:solidFill>
                <a:latin typeface="Comic Sans MS" pitchFamily="66" charset="0"/>
              </a:rPr>
              <a:t>Chapter 9  Vapor Power cycle</a:t>
            </a:r>
            <a:endParaRPr lang="th-TH" sz="4400" i="1">
              <a:solidFill>
                <a:srgbClr val="0000CC"/>
              </a:solidFill>
              <a:latin typeface="Comic Sans MS" pitchFamily="66" charset="0"/>
            </a:endParaRPr>
          </a:p>
        </p:txBody>
      </p:sp>
      <p:sp>
        <p:nvSpPr>
          <p:cNvPr id="2051" name="Rectangle 3"/>
          <p:cNvSpPr>
            <a:spLocks noGrp="1" noChangeArrowheads="1"/>
          </p:cNvSpPr>
          <p:nvPr>
            <p:ph type="subTitle" idx="1"/>
          </p:nvPr>
        </p:nvSpPr>
        <p:spPr>
          <a:xfrm>
            <a:off x="554038" y="5592763"/>
            <a:ext cx="3824287" cy="935037"/>
          </a:xfrm>
        </p:spPr>
        <p:txBody>
          <a:bodyPr/>
          <a:lstStyle/>
          <a:p>
            <a:pPr algn="l">
              <a:lnSpc>
                <a:spcPct val="80000"/>
              </a:lnSpc>
            </a:pPr>
            <a:r>
              <a:rPr lang="en-US" sz="2000">
                <a:solidFill>
                  <a:srgbClr val="66FF66"/>
                </a:solidFill>
                <a:latin typeface="Monotype Corsiva" pitchFamily="66" charset="0"/>
              </a:rPr>
              <a:t>Assoc.Prof.Sommai Priprem,Ph.D.</a:t>
            </a:r>
          </a:p>
          <a:p>
            <a:pPr algn="l">
              <a:lnSpc>
                <a:spcPct val="80000"/>
              </a:lnSpc>
            </a:pPr>
            <a:r>
              <a:rPr lang="en-US" sz="2000">
                <a:solidFill>
                  <a:srgbClr val="66FF66"/>
                </a:solidFill>
                <a:latin typeface="Monotype Corsiva" pitchFamily="66" charset="0"/>
              </a:rPr>
              <a:t>Department of Mechanical Engineering</a:t>
            </a:r>
          </a:p>
          <a:p>
            <a:pPr algn="l">
              <a:lnSpc>
                <a:spcPct val="80000"/>
              </a:lnSpc>
            </a:pPr>
            <a:r>
              <a:rPr lang="en-US" sz="2000">
                <a:solidFill>
                  <a:srgbClr val="66FF66"/>
                </a:solidFill>
                <a:latin typeface="Monotype Corsiva" pitchFamily="66" charset="0"/>
              </a:rPr>
              <a:t>Khon Kaen University</a:t>
            </a:r>
            <a:endParaRPr lang="th-TH" sz="2000">
              <a:solidFill>
                <a:srgbClr val="66FF66"/>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385" decel="100000"/>
                                        <p:tgtEl>
                                          <p:spTgt spid="2050"/>
                                        </p:tgtEl>
                                      </p:cBhvr>
                                    </p:animEffect>
                                    <p:animScale>
                                      <p:cBhvr>
                                        <p:cTn id="8" dur="385" decel="100000"/>
                                        <p:tgtEl>
                                          <p:spTgt spid="2050"/>
                                        </p:tgtEl>
                                      </p:cBhvr>
                                      <p:from x="10000" y="10000"/>
                                      <p:to x="200000" y="450000"/>
                                    </p:animScale>
                                    <p:animScale>
                                      <p:cBhvr>
                                        <p:cTn id="9" dur="615" accel="100000" fill="hold">
                                          <p:stCondLst>
                                            <p:cond delay="385"/>
                                          </p:stCondLst>
                                        </p:cTn>
                                        <p:tgtEl>
                                          <p:spTgt spid="2050"/>
                                        </p:tgtEl>
                                      </p:cBhvr>
                                      <p:from x="200000" y="450000"/>
                                      <p:to x="100000" y="100000"/>
                                    </p:animScale>
                                    <p:set>
                                      <p:cBhvr>
                                        <p:cTn id="10" dur="385" fill="hold"/>
                                        <p:tgtEl>
                                          <p:spTgt spid="2050"/>
                                        </p:tgtEl>
                                        <p:attrNameLst>
                                          <p:attrName>ppt_x</p:attrName>
                                        </p:attrNameLst>
                                      </p:cBhvr>
                                      <p:to>
                                        <p:strVal val="(0.5)"/>
                                      </p:to>
                                    </p:set>
                                    <p:anim from="(0.5)" to="(#ppt_x)" calcmode="lin" valueType="num">
                                      <p:cBhvr>
                                        <p:cTn id="11" dur="615" accel="100000" fill="hold">
                                          <p:stCondLst>
                                            <p:cond delay="385"/>
                                          </p:stCondLst>
                                        </p:cTn>
                                        <p:tgtEl>
                                          <p:spTgt spid="2050"/>
                                        </p:tgtEl>
                                        <p:attrNameLst>
                                          <p:attrName>ppt_x</p:attrName>
                                        </p:attrNameLst>
                                      </p:cBhvr>
                                    </p:anim>
                                    <p:set>
                                      <p:cBhvr>
                                        <p:cTn id="12" dur="385" fill="hold"/>
                                        <p:tgtEl>
                                          <p:spTgt spid="2050"/>
                                        </p:tgtEl>
                                        <p:attrNameLst>
                                          <p:attrName>ppt_y</p:attrName>
                                        </p:attrNameLst>
                                      </p:cBhvr>
                                      <p:to>
                                        <p:strVal val="(#ppt_y+0.4)"/>
                                      </p:to>
                                    </p:set>
                                    <p:anim from="(#ppt_y+0.4)" to="(#ppt_y)" calcmode="lin" valueType="num">
                                      <p:cBhvr>
                                        <p:cTn id="13" dur="615" accel="100000" fill="hold">
                                          <p:stCondLst>
                                            <p:cond delay="385"/>
                                          </p:stCondLst>
                                        </p:cTn>
                                        <p:tgtEl>
                                          <p:spTgt spid="205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Footer Placeholder 2"/>
          <p:cNvSpPr>
            <a:spLocks noGrp="1"/>
          </p:cNvSpPr>
          <p:nvPr>
            <p:ph type="ftr" sz="quarter" idx="11"/>
          </p:nvPr>
        </p:nvSpPr>
        <p:spPr/>
        <p:txBody>
          <a:bodyPr/>
          <a:lstStyle/>
          <a:p>
            <a:r>
              <a:rPr lang="en-US"/>
              <a:t>รศ.ดร.สมหมาย ปรีเปรม</a:t>
            </a:r>
            <a:endParaRPr lang="th-TH"/>
          </a:p>
        </p:txBody>
      </p:sp>
      <p:grpSp>
        <p:nvGrpSpPr>
          <p:cNvPr id="287794" name="Group 50"/>
          <p:cNvGrpSpPr>
            <a:grpSpLocks/>
          </p:cNvGrpSpPr>
          <p:nvPr/>
        </p:nvGrpSpPr>
        <p:grpSpPr bwMode="auto">
          <a:xfrm>
            <a:off x="703263" y="3365500"/>
            <a:ext cx="3756025" cy="3095625"/>
            <a:chOff x="713" y="1232"/>
            <a:chExt cx="1990" cy="1617"/>
          </a:xfrm>
        </p:grpSpPr>
        <p:grpSp>
          <p:nvGrpSpPr>
            <p:cNvPr id="287795" name="Group 51"/>
            <p:cNvGrpSpPr>
              <a:grpSpLocks/>
            </p:cNvGrpSpPr>
            <p:nvPr/>
          </p:nvGrpSpPr>
          <p:grpSpPr bwMode="auto">
            <a:xfrm>
              <a:off x="1812" y="1612"/>
              <a:ext cx="814" cy="435"/>
              <a:chOff x="2004" y="1545"/>
              <a:chExt cx="814" cy="435"/>
            </a:xfrm>
          </p:grpSpPr>
          <p:sp>
            <p:nvSpPr>
              <p:cNvPr id="287796" name="AutoShape 52"/>
              <p:cNvSpPr>
                <a:spLocks noChangeArrowheads="1"/>
              </p:cNvSpPr>
              <p:nvPr/>
            </p:nvSpPr>
            <p:spPr bwMode="auto">
              <a:xfrm rot="5400000">
                <a:off x="2012" y="1581"/>
                <a:ext cx="388" cy="40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19050">
                <a:solidFill>
                  <a:srgbClr val="808080"/>
                </a:solidFill>
                <a:miter lim="800000"/>
                <a:headEnd/>
                <a:tailEnd/>
              </a:ln>
              <a:effectLst/>
            </p:spPr>
            <p:txBody>
              <a:bodyPr wrap="none" anchor="ctr"/>
              <a:lstStyle/>
              <a:p>
                <a:endParaRPr lang="th-TH"/>
              </a:p>
            </p:txBody>
          </p:sp>
          <p:sp>
            <p:nvSpPr>
              <p:cNvPr id="287797" name="Text Box 53"/>
              <p:cNvSpPr txBox="1">
                <a:spLocks noChangeArrowheads="1"/>
              </p:cNvSpPr>
              <p:nvPr/>
            </p:nvSpPr>
            <p:spPr bwMode="auto">
              <a:xfrm>
                <a:off x="2016" y="1704"/>
                <a:ext cx="392" cy="128"/>
              </a:xfrm>
              <a:prstGeom prst="rect">
                <a:avLst/>
              </a:prstGeom>
              <a:noFill/>
              <a:ln w="9525">
                <a:noFill/>
                <a:miter lim="800000"/>
                <a:headEnd/>
                <a:tailEnd/>
              </a:ln>
              <a:effectLst/>
            </p:spPr>
            <p:txBody>
              <a:bodyPr>
                <a:spAutoFit/>
              </a:bodyPr>
              <a:lstStyle/>
              <a:p>
                <a:pPr>
                  <a:spcBef>
                    <a:spcPct val="50000"/>
                  </a:spcBef>
                </a:pPr>
                <a:r>
                  <a:rPr lang="en-US" sz="1000" b="1" i="1" baseline="0">
                    <a:solidFill>
                      <a:srgbClr val="FFFF00"/>
                    </a:solidFill>
                    <a:latin typeface="Comic Sans MS" pitchFamily="66" charset="0"/>
                  </a:rPr>
                  <a:t>Turbine</a:t>
                </a:r>
                <a:endParaRPr lang="th-TH" sz="1000" b="1" i="1" baseline="0">
                  <a:solidFill>
                    <a:srgbClr val="FFFF00"/>
                  </a:solidFill>
                  <a:latin typeface="Comic Sans MS" pitchFamily="66" charset="0"/>
                </a:endParaRPr>
              </a:p>
            </p:txBody>
          </p:sp>
          <p:grpSp>
            <p:nvGrpSpPr>
              <p:cNvPr id="287798" name="Group 54"/>
              <p:cNvGrpSpPr>
                <a:grpSpLocks/>
              </p:cNvGrpSpPr>
              <p:nvPr/>
            </p:nvGrpSpPr>
            <p:grpSpPr bwMode="auto">
              <a:xfrm>
                <a:off x="2400" y="1545"/>
                <a:ext cx="418" cy="435"/>
                <a:chOff x="2699" y="1382"/>
                <a:chExt cx="418" cy="435"/>
              </a:xfrm>
            </p:grpSpPr>
            <p:sp>
              <p:nvSpPr>
                <p:cNvPr id="287799" name="AutoShape 55"/>
                <p:cNvSpPr>
                  <a:spLocks noChangeArrowheads="1"/>
                </p:cNvSpPr>
                <p:nvPr/>
              </p:nvSpPr>
              <p:spPr bwMode="auto">
                <a:xfrm>
                  <a:off x="2770" y="1382"/>
                  <a:ext cx="243" cy="310"/>
                </a:xfrm>
                <a:prstGeom prst="curvedDownArrow">
                  <a:avLst>
                    <a:gd name="adj1" fmla="val 20000"/>
                    <a:gd name="adj2" fmla="val 40000"/>
                    <a:gd name="adj3" fmla="val 42524"/>
                  </a:avLst>
                </a:prstGeom>
                <a:solidFill>
                  <a:srgbClr val="008000"/>
                </a:solidFill>
                <a:ln w="9525">
                  <a:solidFill>
                    <a:schemeClr val="tx1"/>
                  </a:solidFill>
                  <a:miter lim="800000"/>
                  <a:headEnd/>
                  <a:tailEnd/>
                </a:ln>
                <a:effectLst/>
              </p:spPr>
              <p:txBody>
                <a:bodyPr wrap="none" anchor="ctr"/>
                <a:lstStyle/>
                <a:p>
                  <a:endParaRPr lang="th-TH"/>
                </a:p>
              </p:txBody>
            </p:sp>
            <p:sp>
              <p:nvSpPr>
                <p:cNvPr id="287800" name="Rectangle 56"/>
                <p:cNvSpPr>
                  <a:spLocks noChangeArrowheads="1"/>
                </p:cNvSpPr>
                <p:nvPr/>
              </p:nvSpPr>
              <p:spPr bwMode="auto">
                <a:xfrm>
                  <a:off x="2699" y="1580"/>
                  <a:ext cx="196" cy="62"/>
                </a:xfrm>
                <a:prstGeom prst="rect">
                  <a:avLst/>
                </a:prstGeom>
                <a:solidFill>
                  <a:schemeClr val="accent1"/>
                </a:solidFill>
                <a:ln w="9525">
                  <a:solidFill>
                    <a:schemeClr val="tx1"/>
                  </a:solidFill>
                  <a:miter lim="800000"/>
                  <a:headEnd/>
                  <a:tailEnd/>
                </a:ln>
                <a:effectLst/>
              </p:spPr>
              <p:txBody>
                <a:bodyPr wrap="none" anchor="ctr"/>
                <a:lstStyle/>
                <a:p>
                  <a:endParaRPr lang="th-TH"/>
                </a:p>
              </p:txBody>
            </p:sp>
            <p:sp>
              <p:nvSpPr>
                <p:cNvPr id="287801" name="Text Box 57"/>
                <p:cNvSpPr txBox="1">
                  <a:spLocks noChangeArrowheads="1"/>
                </p:cNvSpPr>
                <p:nvPr/>
              </p:nvSpPr>
              <p:spPr bwMode="auto">
                <a:xfrm>
                  <a:off x="2864" y="1658"/>
                  <a:ext cx="253" cy="159"/>
                </a:xfrm>
                <a:prstGeom prst="rect">
                  <a:avLst/>
                </a:prstGeom>
                <a:noFill/>
                <a:ln w="9525">
                  <a:noFill/>
                  <a:miter lim="800000"/>
                  <a:headEnd/>
                  <a:tailEnd/>
                </a:ln>
                <a:effectLst/>
              </p:spPr>
              <p:txBody>
                <a:bodyPr>
                  <a:spAutoFit/>
                </a:bodyPr>
                <a:lstStyle/>
                <a:p>
                  <a:pPr>
                    <a:spcBef>
                      <a:spcPct val="50000"/>
                    </a:spcBef>
                  </a:pPr>
                  <a:r>
                    <a:rPr lang="en-US" sz="1400" i="1" baseline="0">
                      <a:latin typeface="Comic Sans MS" pitchFamily="66" charset="0"/>
                    </a:rPr>
                    <a:t>w</a:t>
                  </a:r>
                  <a:r>
                    <a:rPr lang="en-US" sz="1400" i="1">
                      <a:latin typeface="Comic Sans MS" pitchFamily="66" charset="0"/>
                    </a:rPr>
                    <a:t>t</a:t>
                  </a:r>
                  <a:endParaRPr lang="th-TH" sz="1400" i="1" baseline="0">
                    <a:latin typeface="Comic Sans MS" pitchFamily="66" charset="0"/>
                  </a:endParaRPr>
                </a:p>
              </p:txBody>
            </p:sp>
          </p:grpSp>
        </p:grpSp>
        <p:grpSp>
          <p:nvGrpSpPr>
            <p:cNvPr id="287802" name="Group 58"/>
            <p:cNvGrpSpPr>
              <a:grpSpLocks/>
            </p:cNvGrpSpPr>
            <p:nvPr/>
          </p:nvGrpSpPr>
          <p:grpSpPr bwMode="auto">
            <a:xfrm>
              <a:off x="713" y="1530"/>
              <a:ext cx="628" cy="932"/>
              <a:chOff x="832" y="1700"/>
              <a:chExt cx="628" cy="932"/>
            </a:xfrm>
          </p:grpSpPr>
          <p:grpSp>
            <p:nvGrpSpPr>
              <p:cNvPr id="287803" name="Group 59"/>
              <p:cNvGrpSpPr>
                <a:grpSpLocks/>
              </p:cNvGrpSpPr>
              <p:nvPr/>
            </p:nvGrpSpPr>
            <p:grpSpPr bwMode="auto">
              <a:xfrm>
                <a:off x="1068" y="1700"/>
                <a:ext cx="392" cy="734"/>
                <a:chOff x="1068" y="1700"/>
                <a:chExt cx="392" cy="734"/>
              </a:xfrm>
            </p:grpSpPr>
            <p:sp>
              <p:nvSpPr>
                <p:cNvPr id="287804" name="Freeform 60"/>
                <p:cNvSpPr>
                  <a:spLocks/>
                </p:cNvSpPr>
                <p:nvPr/>
              </p:nvSpPr>
              <p:spPr bwMode="auto">
                <a:xfrm>
                  <a:off x="1095" y="1700"/>
                  <a:ext cx="334" cy="734"/>
                </a:xfrm>
                <a:custGeom>
                  <a:avLst/>
                  <a:gdLst/>
                  <a:ahLst/>
                  <a:cxnLst>
                    <a:cxn ang="0">
                      <a:pos x="334" y="734"/>
                    </a:cxn>
                    <a:cxn ang="0">
                      <a:pos x="0" y="734"/>
                    </a:cxn>
                    <a:cxn ang="0">
                      <a:pos x="0" y="0"/>
                    </a:cxn>
                    <a:cxn ang="0">
                      <a:pos x="91" y="0"/>
                    </a:cxn>
                    <a:cxn ang="0">
                      <a:pos x="328" y="265"/>
                    </a:cxn>
                    <a:cxn ang="0">
                      <a:pos x="334" y="734"/>
                    </a:cxn>
                  </a:cxnLst>
                  <a:rect l="0" t="0" r="r" b="b"/>
                  <a:pathLst>
                    <a:path w="334" h="734">
                      <a:moveTo>
                        <a:pt x="334" y="734"/>
                      </a:moveTo>
                      <a:lnTo>
                        <a:pt x="0" y="734"/>
                      </a:lnTo>
                      <a:lnTo>
                        <a:pt x="0" y="0"/>
                      </a:lnTo>
                      <a:lnTo>
                        <a:pt x="91" y="0"/>
                      </a:lnTo>
                      <a:lnTo>
                        <a:pt x="328" y="265"/>
                      </a:lnTo>
                      <a:lnTo>
                        <a:pt x="334" y="734"/>
                      </a:lnTo>
                      <a:close/>
                    </a:path>
                  </a:pathLst>
                </a:custGeom>
                <a:solidFill>
                  <a:srgbClr val="99CC00"/>
                </a:solidFill>
                <a:ln w="9525">
                  <a:solidFill>
                    <a:schemeClr val="tx1"/>
                  </a:solidFill>
                  <a:round/>
                  <a:headEnd/>
                  <a:tailEnd/>
                </a:ln>
                <a:effectLst/>
              </p:spPr>
              <p:txBody>
                <a:bodyPr/>
                <a:lstStyle/>
                <a:p>
                  <a:endParaRPr lang="th-TH"/>
                </a:p>
              </p:txBody>
            </p:sp>
            <p:sp>
              <p:nvSpPr>
                <p:cNvPr id="287805" name="Text Box 61"/>
                <p:cNvSpPr txBox="1">
                  <a:spLocks noChangeArrowheads="1"/>
                </p:cNvSpPr>
                <p:nvPr/>
              </p:nvSpPr>
              <p:spPr bwMode="auto">
                <a:xfrm>
                  <a:off x="1068" y="2145"/>
                  <a:ext cx="392" cy="160"/>
                </a:xfrm>
                <a:prstGeom prst="rect">
                  <a:avLst/>
                </a:prstGeom>
                <a:noFill/>
                <a:ln w="9525">
                  <a:noFill/>
                  <a:miter lim="800000"/>
                  <a:headEnd/>
                  <a:tailEnd/>
                </a:ln>
                <a:effectLst/>
              </p:spPr>
              <p:txBody>
                <a:bodyPr>
                  <a:spAutoFit/>
                </a:bodyPr>
                <a:lstStyle/>
                <a:p>
                  <a:pPr>
                    <a:spcBef>
                      <a:spcPct val="50000"/>
                    </a:spcBef>
                  </a:pPr>
                  <a:r>
                    <a:rPr lang="en-US" sz="1400" i="1" baseline="0">
                      <a:solidFill>
                        <a:srgbClr val="3366FF"/>
                      </a:solidFill>
                      <a:latin typeface="Comic Sans MS" pitchFamily="66" charset="0"/>
                    </a:rPr>
                    <a:t>Boiler</a:t>
                  </a:r>
                  <a:endParaRPr lang="th-TH" sz="1400" i="1" baseline="0">
                    <a:solidFill>
                      <a:srgbClr val="3366FF"/>
                    </a:solidFill>
                    <a:latin typeface="Comic Sans MS" pitchFamily="66" charset="0"/>
                  </a:endParaRPr>
                </a:p>
              </p:txBody>
            </p:sp>
          </p:grpSp>
          <p:sp>
            <p:nvSpPr>
              <p:cNvPr id="287806" name="AutoShape 62"/>
              <p:cNvSpPr>
                <a:spLocks noChangeArrowheads="1"/>
              </p:cNvSpPr>
              <p:nvPr/>
            </p:nvSpPr>
            <p:spPr bwMode="auto">
              <a:xfrm rot="19850294" flipV="1">
                <a:off x="1045" y="2439"/>
                <a:ext cx="285" cy="154"/>
              </a:xfrm>
              <a:prstGeom prst="curvedDownArrow">
                <a:avLst>
                  <a:gd name="adj1" fmla="val 37013"/>
                  <a:gd name="adj2" fmla="val 74026"/>
                  <a:gd name="adj3" fmla="val 33333"/>
                </a:avLst>
              </a:prstGeom>
              <a:solidFill>
                <a:srgbClr val="FF0000"/>
              </a:solidFill>
              <a:ln w="9525">
                <a:solidFill>
                  <a:schemeClr val="tx1"/>
                </a:solidFill>
                <a:miter lim="800000"/>
                <a:headEnd/>
                <a:tailEnd/>
              </a:ln>
              <a:effectLst/>
            </p:spPr>
            <p:txBody>
              <a:bodyPr wrap="none" anchor="ctr"/>
              <a:lstStyle/>
              <a:p>
                <a:endParaRPr lang="th-TH"/>
              </a:p>
            </p:txBody>
          </p:sp>
          <p:sp>
            <p:nvSpPr>
              <p:cNvPr id="287807" name="Text Box 63"/>
              <p:cNvSpPr txBox="1">
                <a:spLocks noChangeArrowheads="1"/>
              </p:cNvSpPr>
              <p:nvPr/>
            </p:nvSpPr>
            <p:spPr bwMode="auto">
              <a:xfrm>
                <a:off x="832" y="2489"/>
                <a:ext cx="283" cy="143"/>
              </a:xfrm>
              <a:prstGeom prst="rect">
                <a:avLst/>
              </a:prstGeom>
              <a:noFill/>
              <a:ln w="9525">
                <a:noFill/>
                <a:miter lim="800000"/>
                <a:headEnd/>
                <a:tailEnd/>
              </a:ln>
              <a:effectLst/>
            </p:spPr>
            <p:txBody>
              <a:bodyPr>
                <a:spAutoFit/>
              </a:bodyPr>
              <a:lstStyle/>
              <a:p>
                <a:pPr>
                  <a:spcBef>
                    <a:spcPct val="50000"/>
                  </a:spcBef>
                </a:pPr>
                <a:r>
                  <a:rPr lang="en-US" sz="1200" i="1" baseline="0">
                    <a:latin typeface="Comic Sans MS" pitchFamily="66" charset="0"/>
                  </a:rPr>
                  <a:t>Q</a:t>
                </a:r>
                <a:r>
                  <a:rPr lang="en-US" sz="1200" i="1">
                    <a:latin typeface="Comic Sans MS" pitchFamily="66" charset="0"/>
                  </a:rPr>
                  <a:t>B</a:t>
                </a:r>
                <a:endParaRPr lang="th-TH" sz="1200" i="1" baseline="0">
                  <a:latin typeface="Comic Sans MS" pitchFamily="66" charset="0"/>
                </a:endParaRPr>
              </a:p>
            </p:txBody>
          </p:sp>
        </p:grpSp>
        <p:grpSp>
          <p:nvGrpSpPr>
            <p:cNvPr id="287808" name="Group 64"/>
            <p:cNvGrpSpPr>
              <a:grpSpLocks/>
            </p:cNvGrpSpPr>
            <p:nvPr/>
          </p:nvGrpSpPr>
          <p:grpSpPr bwMode="auto">
            <a:xfrm>
              <a:off x="1912" y="2253"/>
              <a:ext cx="791" cy="423"/>
              <a:chOff x="2725" y="2281"/>
              <a:chExt cx="791" cy="423"/>
            </a:xfrm>
          </p:grpSpPr>
          <p:sp>
            <p:nvSpPr>
              <p:cNvPr id="287809" name="Oval 65"/>
              <p:cNvSpPr>
                <a:spLocks noChangeArrowheads="1"/>
              </p:cNvSpPr>
              <p:nvPr/>
            </p:nvSpPr>
            <p:spPr bwMode="auto">
              <a:xfrm>
                <a:off x="2744" y="2281"/>
                <a:ext cx="451" cy="423"/>
              </a:xfrm>
              <a:prstGeom prst="ellipse">
                <a:avLst/>
              </a:prstGeom>
              <a:solidFill>
                <a:srgbClr val="CCFFFF"/>
              </a:solidFill>
              <a:ln w="9525">
                <a:solidFill>
                  <a:schemeClr val="tx1"/>
                </a:solidFill>
                <a:round/>
                <a:headEnd/>
                <a:tailEnd/>
              </a:ln>
              <a:effectLst/>
            </p:spPr>
            <p:txBody>
              <a:bodyPr wrap="none" anchor="ctr"/>
              <a:lstStyle/>
              <a:p>
                <a:endParaRPr lang="th-TH"/>
              </a:p>
            </p:txBody>
          </p:sp>
          <p:sp>
            <p:nvSpPr>
              <p:cNvPr id="287810" name="Text Box 66"/>
              <p:cNvSpPr txBox="1">
                <a:spLocks noChangeArrowheads="1"/>
              </p:cNvSpPr>
              <p:nvPr/>
            </p:nvSpPr>
            <p:spPr bwMode="auto">
              <a:xfrm>
                <a:off x="2725" y="2411"/>
                <a:ext cx="494" cy="144"/>
              </a:xfrm>
              <a:prstGeom prst="rect">
                <a:avLst/>
              </a:prstGeom>
              <a:noFill/>
              <a:ln w="9525">
                <a:noFill/>
                <a:miter lim="800000"/>
                <a:headEnd/>
                <a:tailEnd/>
              </a:ln>
              <a:effectLst/>
            </p:spPr>
            <p:txBody>
              <a:bodyPr>
                <a:spAutoFit/>
              </a:bodyPr>
              <a:lstStyle/>
              <a:p>
                <a:pPr>
                  <a:spcBef>
                    <a:spcPct val="50000"/>
                  </a:spcBef>
                </a:pPr>
                <a:r>
                  <a:rPr lang="en-US" sz="1200" i="1" baseline="0">
                    <a:solidFill>
                      <a:srgbClr val="3366FF"/>
                    </a:solidFill>
                    <a:latin typeface="Comic Sans MS" pitchFamily="66" charset="0"/>
                  </a:rPr>
                  <a:t>Condenser</a:t>
                </a:r>
                <a:endParaRPr lang="th-TH" sz="1200" i="1" baseline="0">
                  <a:solidFill>
                    <a:srgbClr val="3366FF"/>
                  </a:solidFill>
                  <a:latin typeface="Comic Sans MS" pitchFamily="66" charset="0"/>
                </a:endParaRPr>
              </a:p>
            </p:txBody>
          </p:sp>
          <p:sp>
            <p:nvSpPr>
              <p:cNvPr id="287811" name="AutoShape 67"/>
              <p:cNvSpPr>
                <a:spLocks noChangeArrowheads="1"/>
              </p:cNvSpPr>
              <p:nvPr/>
            </p:nvSpPr>
            <p:spPr bwMode="auto">
              <a:xfrm rot="19850294" flipV="1">
                <a:off x="3085" y="2508"/>
                <a:ext cx="285" cy="154"/>
              </a:xfrm>
              <a:prstGeom prst="curvedDownArrow">
                <a:avLst>
                  <a:gd name="adj1" fmla="val 37013"/>
                  <a:gd name="adj2" fmla="val 74026"/>
                  <a:gd name="adj3" fmla="val 33333"/>
                </a:avLst>
              </a:prstGeom>
              <a:solidFill>
                <a:srgbClr val="3366FF"/>
              </a:solidFill>
              <a:ln w="9525">
                <a:solidFill>
                  <a:schemeClr val="tx1"/>
                </a:solidFill>
                <a:miter lim="800000"/>
                <a:headEnd/>
                <a:tailEnd/>
              </a:ln>
              <a:effectLst/>
            </p:spPr>
            <p:txBody>
              <a:bodyPr wrap="none" anchor="ctr"/>
              <a:lstStyle/>
              <a:p>
                <a:endParaRPr lang="th-TH"/>
              </a:p>
            </p:txBody>
          </p:sp>
          <p:sp>
            <p:nvSpPr>
              <p:cNvPr id="287812" name="Text Box 68"/>
              <p:cNvSpPr txBox="1">
                <a:spLocks noChangeArrowheads="1"/>
              </p:cNvSpPr>
              <p:nvPr/>
            </p:nvSpPr>
            <p:spPr bwMode="auto">
              <a:xfrm>
                <a:off x="3267" y="2530"/>
                <a:ext cx="249" cy="143"/>
              </a:xfrm>
              <a:prstGeom prst="rect">
                <a:avLst/>
              </a:prstGeom>
              <a:noFill/>
              <a:ln w="9525">
                <a:noFill/>
                <a:miter lim="800000"/>
                <a:headEnd/>
                <a:tailEnd/>
              </a:ln>
              <a:effectLst/>
            </p:spPr>
            <p:txBody>
              <a:bodyPr>
                <a:spAutoFit/>
              </a:bodyPr>
              <a:lstStyle/>
              <a:p>
                <a:pPr>
                  <a:spcBef>
                    <a:spcPct val="50000"/>
                  </a:spcBef>
                </a:pPr>
                <a:r>
                  <a:rPr lang="en-US" sz="1200" i="1" baseline="0">
                    <a:latin typeface="Comic Sans MS" pitchFamily="66" charset="0"/>
                  </a:rPr>
                  <a:t>Q</a:t>
                </a:r>
                <a:r>
                  <a:rPr lang="en-US" sz="1200" i="1">
                    <a:latin typeface="Comic Sans MS" pitchFamily="66" charset="0"/>
                  </a:rPr>
                  <a:t>c</a:t>
                </a:r>
                <a:endParaRPr lang="th-TH" sz="1200" i="1" baseline="0">
                  <a:latin typeface="Comic Sans MS" pitchFamily="66" charset="0"/>
                </a:endParaRPr>
              </a:p>
            </p:txBody>
          </p:sp>
        </p:grpSp>
        <p:grpSp>
          <p:nvGrpSpPr>
            <p:cNvPr id="287813" name="Group 69"/>
            <p:cNvGrpSpPr>
              <a:grpSpLocks/>
            </p:cNvGrpSpPr>
            <p:nvPr/>
          </p:nvGrpSpPr>
          <p:grpSpPr bwMode="auto">
            <a:xfrm>
              <a:off x="1351" y="2373"/>
              <a:ext cx="494" cy="408"/>
              <a:chOff x="1086" y="2530"/>
              <a:chExt cx="494" cy="408"/>
            </a:xfrm>
          </p:grpSpPr>
          <p:sp>
            <p:nvSpPr>
              <p:cNvPr id="287814" name="Text Box 70"/>
              <p:cNvSpPr txBox="1">
                <a:spLocks noChangeArrowheads="1"/>
              </p:cNvSpPr>
              <p:nvPr/>
            </p:nvSpPr>
            <p:spPr bwMode="auto">
              <a:xfrm>
                <a:off x="1086" y="2795"/>
                <a:ext cx="322" cy="143"/>
              </a:xfrm>
              <a:prstGeom prst="rect">
                <a:avLst/>
              </a:prstGeom>
              <a:noFill/>
              <a:ln w="9525">
                <a:noFill/>
                <a:miter lim="800000"/>
                <a:headEnd/>
                <a:tailEnd/>
              </a:ln>
              <a:effectLst/>
            </p:spPr>
            <p:txBody>
              <a:bodyPr>
                <a:spAutoFit/>
              </a:bodyPr>
              <a:lstStyle/>
              <a:p>
                <a:pPr>
                  <a:spcBef>
                    <a:spcPct val="50000"/>
                  </a:spcBef>
                </a:pPr>
                <a:r>
                  <a:rPr lang="en-US" sz="1200" i="1" baseline="0">
                    <a:latin typeface="Comic Sans MS" pitchFamily="66" charset="0"/>
                  </a:rPr>
                  <a:t>W</a:t>
                </a:r>
                <a:r>
                  <a:rPr lang="en-US" sz="1200" i="1">
                    <a:latin typeface="Comic Sans MS" pitchFamily="66" charset="0"/>
                  </a:rPr>
                  <a:t>p</a:t>
                </a:r>
                <a:endParaRPr lang="th-TH" sz="1200" i="1" baseline="0">
                  <a:latin typeface="Comic Sans MS" pitchFamily="66" charset="0"/>
                </a:endParaRPr>
              </a:p>
            </p:txBody>
          </p:sp>
          <p:grpSp>
            <p:nvGrpSpPr>
              <p:cNvPr id="287815" name="Group 71"/>
              <p:cNvGrpSpPr>
                <a:grpSpLocks/>
              </p:cNvGrpSpPr>
              <p:nvPr/>
            </p:nvGrpSpPr>
            <p:grpSpPr bwMode="auto">
              <a:xfrm flipH="1">
                <a:off x="1333" y="2661"/>
                <a:ext cx="197" cy="186"/>
                <a:chOff x="1152" y="503"/>
                <a:chExt cx="401" cy="367"/>
              </a:xfrm>
            </p:grpSpPr>
            <p:sp>
              <p:nvSpPr>
                <p:cNvPr id="287816" name="Rectangle 72"/>
                <p:cNvSpPr>
                  <a:spLocks noChangeArrowheads="1"/>
                </p:cNvSpPr>
                <p:nvPr/>
              </p:nvSpPr>
              <p:spPr bwMode="auto">
                <a:xfrm>
                  <a:off x="1152" y="802"/>
                  <a:ext cx="203" cy="68"/>
                </a:xfrm>
                <a:prstGeom prst="rect">
                  <a:avLst/>
                </a:prstGeom>
                <a:solidFill>
                  <a:srgbClr val="C0C0C0"/>
                </a:solidFill>
                <a:ln w="9525">
                  <a:solidFill>
                    <a:schemeClr val="tx1"/>
                  </a:solidFill>
                  <a:miter lim="800000"/>
                  <a:headEnd/>
                  <a:tailEnd/>
                </a:ln>
                <a:effectLst/>
              </p:spPr>
              <p:txBody>
                <a:bodyPr wrap="none" anchor="ctr"/>
                <a:lstStyle/>
                <a:p>
                  <a:endParaRPr lang="th-TH"/>
                </a:p>
              </p:txBody>
            </p:sp>
            <p:sp>
              <p:nvSpPr>
                <p:cNvPr id="287817" name="Rectangle 73"/>
                <p:cNvSpPr>
                  <a:spLocks noChangeArrowheads="1"/>
                </p:cNvSpPr>
                <p:nvPr/>
              </p:nvSpPr>
              <p:spPr bwMode="auto">
                <a:xfrm>
                  <a:off x="1350" y="508"/>
                  <a:ext cx="203" cy="68"/>
                </a:xfrm>
                <a:prstGeom prst="rect">
                  <a:avLst/>
                </a:prstGeom>
                <a:solidFill>
                  <a:srgbClr val="C0C0C0"/>
                </a:solidFill>
                <a:ln w="9525">
                  <a:solidFill>
                    <a:schemeClr val="tx1"/>
                  </a:solidFill>
                  <a:miter lim="800000"/>
                  <a:headEnd/>
                  <a:tailEnd/>
                </a:ln>
                <a:effectLst/>
              </p:spPr>
              <p:txBody>
                <a:bodyPr wrap="none" anchor="ctr"/>
                <a:lstStyle/>
                <a:p>
                  <a:endParaRPr lang="th-TH"/>
                </a:p>
              </p:txBody>
            </p:sp>
            <p:sp>
              <p:nvSpPr>
                <p:cNvPr id="287818" name="Oval 74"/>
                <p:cNvSpPr>
                  <a:spLocks noChangeArrowheads="1"/>
                </p:cNvSpPr>
                <p:nvPr/>
              </p:nvSpPr>
              <p:spPr bwMode="auto">
                <a:xfrm>
                  <a:off x="1169" y="503"/>
                  <a:ext cx="378" cy="367"/>
                </a:xfrm>
                <a:prstGeom prst="ellipse">
                  <a:avLst/>
                </a:prstGeom>
                <a:solidFill>
                  <a:srgbClr val="C0C0C0"/>
                </a:solidFill>
                <a:ln w="9525">
                  <a:solidFill>
                    <a:schemeClr val="tx1"/>
                  </a:solidFill>
                  <a:round/>
                  <a:headEnd/>
                  <a:tailEnd/>
                </a:ln>
                <a:effectLst/>
              </p:spPr>
              <p:txBody>
                <a:bodyPr wrap="none" anchor="ctr"/>
                <a:lstStyle/>
                <a:p>
                  <a:endParaRPr lang="th-TH"/>
                </a:p>
              </p:txBody>
            </p:sp>
          </p:grpSp>
          <p:sp>
            <p:nvSpPr>
              <p:cNvPr id="287819" name="Text Box 75"/>
              <p:cNvSpPr txBox="1">
                <a:spLocks noChangeArrowheads="1"/>
              </p:cNvSpPr>
              <p:nvPr/>
            </p:nvSpPr>
            <p:spPr bwMode="auto">
              <a:xfrm>
                <a:off x="1296" y="2530"/>
                <a:ext cx="284" cy="128"/>
              </a:xfrm>
              <a:prstGeom prst="rect">
                <a:avLst/>
              </a:prstGeom>
              <a:noFill/>
              <a:ln w="9525">
                <a:noFill/>
                <a:miter lim="800000"/>
                <a:headEnd/>
                <a:tailEnd/>
              </a:ln>
              <a:effectLst/>
            </p:spPr>
            <p:txBody>
              <a:bodyPr>
                <a:spAutoFit/>
              </a:bodyPr>
              <a:lstStyle/>
              <a:p>
                <a:pPr>
                  <a:spcBef>
                    <a:spcPct val="50000"/>
                  </a:spcBef>
                </a:pPr>
                <a:r>
                  <a:rPr lang="en-US" sz="1000" i="1" baseline="0">
                    <a:solidFill>
                      <a:srgbClr val="FFFF00"/>
                    </a:solidFill>
                    <a:latin typeface="Comic Sans MS" pitchFamily="66" charset="0"/>
                  </a:rPr>
                  <a:t>Pump</a:t>
                </a:r>
                <a:endParaRPr lang="th-TH" sz="1000" i="1" baseline="0">
                  <a:solidFill>
                    <a:srgbClr val="FFFF00"/>
                  </a:solidFill>
                  <a:latin typeface="Comic Sans MS" pitchFamily="66" charset="0"/>
                </a:endParaRPr>
              </a:p>
            </p:txBody>
          </p:sp>
          <p:sp>
            <p:nvSpPr>
              <p:cNvPr id="287820" name="AutoShape 76"/>
              <p:cNvSpPr>
                <a:spLocks noChangeArrowheads="1"/>
              </p:cNvSpPr>
              <p:nvPr/>
            </p:nvSpPr>
            <p:spPr bwMode="auto">
              <a:xfrm rot="18315414">
                <a:off x="1282" y="2799"/>
                <a:ext cx="189" cy="65"/>
              </a:xfrm>
              <a:prstGeom prst="notchedRightArrow">
                <a:avLst>
                  <a:gd name="adj1" fmla="val 50000"/>
                  <a:gd name="adj2" fmla="val 72692"/>
                </a:avLst>
              </a:prstGeom>
              <a:solidFill>
                <a:schemeClr val="accent1"/>
              </a:solidFill>
              <a:ln w="9525">
                <a:solidFill>
                  <a:schemeClr val="tx1"/>
                </a:solidFill>
                <a:miter lim="800000"/>
                <a:headEnd/>
                <a:tailEnd/>
              </a:ln>
              <a:effectLst/>
            </p:spPr>
            <p:txBody>
              <a:bodyPr wrap="none" anchor="ctr"/>
              <a:lstStyle/>
              <a:p>
                <a:endParaRPr lang="th-TH"/>
              </a:p>
            </p:txBody>
          </p:sp>
        </p:grpSp>
        <p:sp>
          <p:nvSpPr>
            <p:cNvPr id="287821" name="Line 77"/>
            <p:cNvSpPr>
              <a:spLocks noChangeShapeType="1"/>
            </p:cNvSpPr>
            <p:nvPr/>
          </p:nvSpPr>
          <p:spPr bwMode="auto">
            <a:xfrm flipH="1">
              <a:off x="1790" y="2677"/>
              <a:ext cx="339" cy="0"/>
            </a:xfrm>
            <a:prstGeom prst="line">
              <a:avLst/>
            </a:prstGeom>
            <a:noFill/>
            <a:ln w="9525">
              <a:solidFill>
                <a:schemeClr val="tx1"/>
              </a:solidFill>
              <a:round/>
              <a:headEnd/>
              <a:tailEnd type="triangle" w="med" len="med"/>
            </a:ln>
            <a:effectLst/>
          </p:spPr>
          <p:txBody>
            <a:bodyPr/>
            <a:lstStyle/>
            <a:p>
              <a:endParaRPr lang="th-TH"/>
            </a:p>
          </p:txBody>
        </p:sp>
        <p:grpSp>
          <p:nvGrpSpPr>
            <p:cNvPr id="287822" name="Group 78"/>
            <p:cNvGrpSpPr>
              <a:grpSpLocks/>
            </p:cNvGrpSpPr>
            <p:nvPr/>
          </p:nvGrpSpPr>
          <p:grpSpPr bwMode="auto">
            <a:xfrm>
              <a:off x="1231" y="2264"/>
              <a:ext cx="361" cy="255"/>
              <a:chOff x="1231" y="2264"/>
              <a:chExt cx="361" cy="255"/>
            </a:xfrm>
          </p:grpSpPr>
          <p:sp>
            <p:nvSpPr>
              <p:cNvPr id="287823" name="Line 79"/>
              <p:cNvSpPr>
                <a:spLocks noChangeShapeType="1"/>
              </p:cNvSpPr>
              <p:nvPr/>
            </p:nvSpPr>
            <p:spPr bwMode="auto">
              <a:xfrm flipH="1">
                <a:off x="1231" y="2519"/>
                <a:ext cx="361" cy="0"/>
              </a:xfrm>
              <a:prstGeom prst="line">
                <a:avLst/>
              </a:prstGeom>
              <a:noFill/>
              <a:ln w="9525">
                <a:solidFill>
                  <a:schemeClr val="tx1"/>
                </a:solidFill>
                <a:round/>
                <a:headEnd/>
                <a:tailEnd/>
              </a:ln>
              <a:effectLst/>
            </p:spPr>
            <p:txBody>
              <a:bodyPr/>
              <a:lstStyle/>
              <a:p>
                <a:endParaRPr lang="th-TH"/>
              </a:p>
            </p:txBody>
          </p:sp>
          <p:sp>
            <p:nvSpPr>
              <p:cNvPr id="287824" name="Line 80"/>
              <p:cNvSpPr>
                <a:spLocks noChangeShapeType="1"/>
              </p:cNvSpPr>
              <p:nvPr/>
            </p:nvSpPr>
            <p:spPr bwMode="auto">
              <a:xfrm flipV="1">
                <a:off x="1231" y="2264"/>
                <a:ext cx="0" cy="255"/>
              </a:xfrm>
              <a:prstGeom prst="line">
                <a:avLst/>
              </a:prstGeom>
              <a:noFill/>
              <a:ln w="9525">
                <a:solidFill>
                  <a:schemeClr val="tx1"/>
                </a:solidFill>
                <a:round/>
                <a:headEnd/>
                <a:tailEnd type="triangle" w="med" len="med"/>
              </a:ln>
              <a:effectLst/>
            </p:spPr>
            <p:txBody>
              <a:bodyPr/>
              <a:lstStyle/>
              <a:p>
                <a:endParaRPr lang="th-TH"/>
              </a:p>
            </p:txBody>
          </p:sp>
        </p:grpSp>
        <p:grpSp>
          <p:nvGrpSpPr>
            <p:cNvPr id="287825" name="Group 81"/>
            <p:cNvGrpSpPr>
              <a:grpSpLocks/>
            </p:cNvGrpSpPr>
            <p:nvPr/>
          </p:nvGrpSpPr>
          <p:grpSpPr bwMode="auto">
            <a:xfrm>
              <a:off x="1011" y="1451"/>
              <a:ext cx="837" cy="292"/>
              <a:chOff x="1011" y="1451"/>
              <a:chExt cx="837" cy="292"/>
            </a:xfrm>
          </p:grpSpPr>
          <p:sp>
            <p:nvSpPr>
              <p:cNvPr id="287826" name="Line 82"/>
              <p:cNvSpPr>
                <a:spLocks noChangeShapeType="1"/>
              </p:cNvSpPr>
              <p:nvPr/>
            </p:nvSpPr>
            <p:spPr bwMode="auto">
              <a:xfrm flipV="1">
                <a:off x="1012" y="1455"/>
                <a:ext cx="0" cy="68"/>
              </a:xfrm>
              <a:prstGeom prst="line">
                <a:avLst/>
              </a:prstGeom>
              <a:noFill/>
              <a:ln w="9525">
                <a:solidFill>
                  <a:schemeClr val="tx1"/>
                </a:solidFill>
                <a:round/>
                <a:headEnd/>
                <a:tailEnd/>
              </a:ln>
              <a:effectLst/>
            </p:spPr>
            <p:txBody>
              <a:bodyPr/>
              <a:lstStyle/>
              <a:p>
                <a:endParaRPr lang="th-TH"/>
              </a:p>
            </p:txBody>
          </p:sp>
          <p:sp>
            <p:nvSpPr>
              <p:cNvPr id="287827" name="Line 83"/>
              <p:cNvSpPr>
                <a:spLocks noChangeShapeType="1"/>
              </p:cNvSpPr>
              <p:nvPr/>
            </p:nvSpPr>
            <p:spPr bwMode="auto">
              <a:xfrm>
                <a:off x="1011" y="1451"/>
                <a:ext cx="837" cy="0"/>
              </a:xfrm>
              <a:prstGeom prst="line">
                <a:avLst/>
              </a:prstGeom>
              <a:noFill/>
              <a:ln w="9525">
                <a:solidFill>
                  <a:schemeClr val="tx1"/>
                </a:solidFill>
                <a:round/>
                <a:headEnd/>
                <a:tailEnd/>
              </a:ln>
              <a:effectLst/>
            </p:spPr>
            <p:txBody>
              <a:bodyPr/>
              <a:lstStyle/>
              <a:p>
                <a:endParaRPr lang="th-TH"/>
              </a:p>
            </p:txBody>
          </p:sp>
          <p:sp>
            <p:nvSpPr>
              <p:cNvPr id="287828" name="Line 84"/>
              <p:cNvSpPr>
                <a:spLocks noChangeShapeType="1"/>
              </p:cNvSpPr>
              <p:nvPr/>
            </p:nvSpPr>
            <p:spPr bwMode="auto">
              <a:xfrm>
                <a:off x="1846" y="1455"/>
                <a:ext cx="0" cy="288"/>
              </a:xfrm>
              <a:prstGeom prst="line">
                <a:avLst/>
              </a:prstGeom>
              <a:noFill/>
              <a:ln w="9525">
                <a:solidFill>
                  <a:schemeClr val="tx1"/>
                </a:solidFill>
                <a:round/>
                <a:headEnd/>
                <a:tailEnd type="triangle" w="med" len="med"/>
              </a:ln>
              <a:effectLst/>
            </p:spPr>
            <p:txBody>
              <a:bodyPr/>
              <a:lstStyle/>
              <a:p>
                <a:endParaRPr lang="th-TH"/>
              </a:p>
            </p:txBody>
          </p:sp>
        </p:grpSp>
        <p:grpSp>
          <p:nvGrpSpPr>
            <p:cNvPr id="287829" name="Group 85"/>
            <p:cNvGrpSpPr>
              <a:grpSpLocks/>
            </p:cNvGrpSpPr>
            <p:nvPr/>
          </p:nvGrpSpPr>
          <p:grpSpPr bwMode="auto">
            <a:xfrm>
              <a:off x="1398" y="1232"/>
              <a:ext cx="125" cy="229"/>
              <a:chOff x="1398" y="1232"/>
              <a:chExt cx="125" cy="229"/>
            </a:xfrm>
          </p:grpSpPr>
          <p:grpSp>
            <p:nvGrpSpPr>
              <p:cNvPr id="287830" name="Group 86"/>
              <p:cNvGrpSpPr>
                <a:grpSpLocks/>
              </p:cNvGrpSpPr>
              <p:nvPr/>
            </p:nvGrpSpPr>
            <p:grpSpPr bwMode="auto">
              <a:xfrm>
                <a:off x="1398" y="1232"/>
                <a:ext cx="125" cy="127"/>
                <a:chOff x="1386" y="1097"/>
                <a:chExt cx="125" cy="127"/>
              </a:xfrm>
            </p:grpSpPr>
            <p:sp>
              <p:nvSpPr>
                <p:cNvPr id="287831" name="Text Box 87"/>
                <p:cNvSpPr txBox="1">
                  <a:spLocks noChangeArrowheads="1"/>
                </p:cNvSpPr>
                <p:nvPr/>
              </p:nvSpPr>
              <p:spPr bwMode="auto">
                <a:xfrm>
                  <a:off x="1386" y="1097"/>
                  <a:ext cx="125" cy="119"/>
                </a:xfrm>
                <a:prstGeom prst="rect">
                  <a:avLst/>
                </a:prstGeom>
                <a:noFill/>
                <a:ln w="9525">
                  <a:noFill/>
                  <a:miter lim="800000"/>
                  <a:headEnd/>
                  <a:tailEnd/>
                </a:ln>
                <a:effectLst/>
              </p:spPr>
              <p:txBody>
                <a:bodyPr>
                  <a:spAutoFit/>
                </a:bodyPr>
                <a:lstStyle/>
                <a:p>
                  <a:pPr algn="ctr">
                    <a:spcBef>
                      <a:spcPct val="50000"/>
                    </a:spcBef>
                  </a:pPr>
                  <a:r>
                    <a:rPr lang="en-US" sz="900" baseline="0">
                      <a:latin typeface="Script MT Bold" pitchFamily="66" charset="0"/>
                    </a:rPr>
                    <a:t>1</a:t>
                  </a:r>
                  <a:endParaRPr lang="th-TH" sz="900" baseline="0">
                    <a:latin typeface="Script MT Bold" pitchFamily="66" charset="0"/>
                  </a:endParaRPr>
                </a:p>
              </p:txBody>
            </p:sp>
            <p:sp>
              <p:nvSpPr>
                <p:cNvPr id="287832" name="Oval 88"/>
                <p:cNvSpPr>
                  <a:spLocks noChangeArrowheads="1"/>
                </p:cNvSpPr>
                <p:nvPr/>
              </p:nvSpPr>
              <p:spPr bwMode="auto">
                <a:xfrm>
                  <a:off x="1397" y="1115"/>
                  <a:ext cx="106" cy="109"/>
                </a:xfrm>
                <a:prstGeom prst="ellipse">
                  <a:avLst/>
                </a:prstGeom>
                <a:noFill/>
                <a:ln w="9525">
                  <a:solidFill>
                    <a:srgbClr val="000080"/>
                  </a:solidFill>
                  <a:round/>
                  <a:headEnd/>
                  <a:tailEnd/>
                </a:ln>
                <a:effectLst/>
              </p:spPr>
              <p:txBody>
                <a:bodyPr wrap="none" anchor="ctr"/>
                <a:lstStyle/>
                <a:p>
                  <a:endParaRPr lang="th-TH"/>
                </a:p>
              </p:txBody>
            </p:sp>
          </p:grpSp>
          <p:sp>
            <p:nvSpPr>
              <p:cNvPr id="287833" name="Line 89"/>
              <p:cNvSpPr>
                <a:spLocks noChangeShapeType="1"/>
              </p:cNvSpPr>
              <p:nvPr/>
            </p:nvSpPr>
            <p:spPr bwMode="auto">
              <a:xfrm>
                <a:off x="1464" y="1353"/>
                <a:ext cx="0" cy="108"/>
              </a:xfrm>
              <a:prstGeom prst="line">
                <a:avLst/>
              </a:prstGeom>
              <a:noFill/>
              <a:ln w="9525">
                <a:solidFill>
                  <a:schemeClr val="tx1"/>
                </a:solidFill>
                <a:round/>
                <a:headEnd/>
                <a:tailEnd/>
              </a:ln>
              <a:effectLst/>
            </p:spPr>
            <p:txBody>
              <a:bodyPr/>
              <a:lstStyle/>
              <a:p>
                <a:endParaRPr lang="th-TH"/>
              </a:p>
            </p:txBody>
          </p:sp>
        </p:grpSp>
        <p:grpSp>
          <p:nvGrpSpPr>
            <p:cNvPr id="287834" name="Group 90"/>
            <p:cNvGrpSpPr>
              <a:grpSpLocks/>
            </p:cNvGrpSpPr>
            <p:nvPr/>
          </p:nvGrpSpPr>
          <p:grpSpPr bwMode="auto">
            <a:xfrm>
              <a:off x="1242" y="2496"/>
              <a:ext cx="129" cy="183"/>
              <a:chOff x="1242" y="2496"/>
              <a:chExt cx="129" cy="183"/>
            </a:xfrm>
          </p:grpSpPr>
          <p:grpSp>
            <p:nvGrpSpPr>
              <p:cNvPr id="287835" name="Group 91"/>
              <p:cNvGrpSpPr>
                <a:grpSpLocks/>
              </p:cNvGrpSpPr>
              <p:nvPr/>
            </p:nvGrpSpPr>
            <p:grpSpPr bwMode="auto">
              <a:xfrm>
                <a:off x="1242" y="2552"/>
                <a:ext cx="129" cy="127"/>
                <a:chOff x="1756" y="996"/>
                <a:chExt cx="129" cy="127"/>
              </a:xfrm>
            </p:grpSpPr>
            <p:sp>
              <p:nvSpPr>
                <p:cNvPr id="287836" name="Text Box 92"/>
                <p:cNvSpPr txBox="1">
                  <a:spLocks noChangeArrowheads="1"/>
                </p:cNvSpPr>
                <p:nvPr/>
              </p:nvSpPr>
              <p:spPr bwMode="auto">
                <a:xfrm>
                  <a:off x="1756" y="996"/>
                  <a:ext cx="125" cy="119"/>
                </a:xfrm>
                <a:prstGeom prst="rect">
                  <a:avLst/>
                </a:prstGeom>
                <a:noFill/>
                <a:ln w="9525">
                  <a:noFill/>
                  <a:miter lim="800000"/>
                  <a:headEnd/>
                  <a:tailEnd/>
                </a:ln>
                <a:effectLst/>
              </p:spPr>
              <p:txBody>
                <a:bodyPr>
                  <a:spAutoFit/>
                </a:bodyPr>
                <a:lstStyle/>
                <a:p>
                  <a:pPr algn="ctr">
                    <a:spcBef>
                      <a:spcPct val="50000"/>
                    </a:spcBef>
                  </a:pPr>
                  <a:r>
                    <a:rPr lang="en-US" sz="900" baseline="0">
                      <a:latin typeface="Script MT Bold" pitchFamily="66" charset="0"/>
                    </a:rPr>
                    <a:t>4</a:t>
                  </a:r>
                  <a:endParaRPr lang="th-TH" sz="900" baseline="0">
                    <a:latin typeface="Script MT Bold" pitchFamily="66" charset="0"/>
                  </a:endParaRPr>
                </a:p>
              </p:txBody>
            </p:sp>
            <p:sp>
              <p:nvSpPr>
                <p:cNvPr id="287837" name="Oval 93"/>
                <p:cNvSpPr>
                  <a:spLocks noChangeArrowheads="1"/>
                </p:cNvSpPr>
                <p:nvPr/>
              </p:nvSpPr>
              <p:spPr bwMode="auto">
                <a:xfrm>
                  <a:off x="1779" y="1014"/>
                  <a:ext cx="106" cy="109"/>
                </a:xfrm>
                <a:prstGeom prst="ellipse">
                  <a:avLst/>
                </a:prstGeom>
                <a:noFill/>
                <a:ln w="9525">
                  <a:solidFill>
                    <a:srgbClr val="000080"/>
                  </a:solidFill>
                  <a:round/>
                  <a:headEnd/>
                  <a:tailEnd/>
                </a:ln>
                <a:effectLst/>
              </p:spPr>
              <p:txBody>
                <a:bodyPr wrap="none" anchor="ctr"/>
                <a:lstStyle/>
                <a:p>
                  <a:endParaRPr lang="th-TH"/>
                </a:p>
              </p:txBody>
            </p:sp>
          </p:grpSp>
          <p:sp>
            <p:nvSpPr>
              <p:cNvPr id="287838" name="Line 94"/>
              <p:cNvSpPr>
                <a:spLocks noChangeShapeType="1"/>
              </p:cNvSpPr>
              <p:nvPr/>
            </p:nvSpPr>
            <p:spPr bwMode="auto">
              <a:xfrm flipV="1">
                <a:off x="1314" y="2496"/>
                <a:ext cx="0" cy="78"/>
              </a:xfrm>
              <a:prstGeom prst="line">
                <a:avLst/>
              </a:prstGeom>
              <a:noFill/>
              <a:ln w="9525">
                <a:solidFill>
                  <a:schemeClr val="tx1"/>
                </a:solidFill>
                <a:round/>
                <a:headEnd/>
                <a:tailEnd/>
              </a:ln>
              <a:effectLst/>
            </p:spPr>
            <p:txBody>
              <a:bodyPr/>
              <a:lstStyle/>
              <a:p>
                <a:endParaRPr lang="th-TH"/>
              </a:p>
            </p:txBody>
          </p:sp>
        </p:grpSp>
        <p:grpSp>
          <p:nvGrpSpPr>
            <p:cNvPr id="287839" name="Group 95"/>
            <p:cNvGrpSpPr>
              <a:grpSpLocks/>
            </p:cNvGrpSpPr>
            <p:nvPr/>
          </p:nvGrpSpPr>
          <p:grpSpPr bwMode="auto">
            <a:xfrm>
              <a:off x="1880" y="2655"/>
              <a:ext cx="129" cy="194"/>
              <a:chOff x="1901" y="2655"/>
              <a:chExt cx="129" cy="194"/>
            </a:xfrm>
          </p:grpSpPr>
          <p:grpSp>
            <p:nvGrpSpPr>
              <p:cNvPr id="287840" name="Group 96"/>
              <p:cNvGrpSpPr>
                <a:grpSpLocks/>
              </p:cNvGrpSpPr>
              <p:nvPr/>
            </p:nvGrpSpPr>
            <p:grpSpPr bwMode="auto">
              <a:xfrm>
                <a:off x="1901" y="2722"/>
                <a:ext cx="129" cy="127"/>
                <a:chOff x="1756" y="996"/>
                <a:chExt cx="129" cy="127"/>
              </a:xfrm>
            </p:grpSpPr>
            <p:sp>
              <p:nvSpPr>
                <p:cNvPr id="287841" name="Text Box 97"/>
                <p:cNvSpPr txBox="1">
                  <a:spLocks noChangeArrowheads="1"/>
                </p:cNvSpPr>
                <p:nvPr/>
              </p:nvSpPr>
              <p:spPr bwMode="auto">
                <a:xfrm>
                  <a:off x="1756" y="996"/>
                  <a:ext cx="125" cy="120"/>
                </a:xfrm>
                <a:prstGeom prst="rect">
                  <a:avLst/>
                </a:prstGeom>
                <a:noFill/>
                <a:ln w="9525">
                  <a:noFill/>
                  <a:miter lim="800000"/>
                  <a:headEnd/>
                  <a:tailEnd/>
                </a:ln>
                <a:effectLst/>
              </p:spPr>
              <p:txBody>
                <a:bodyPr>
                  <a:spAutoFit/>
                </a:bodyPr>
                <a:lstStyle/>
                <a:p>
                  <a:pPr algn="ctr">
                    <a:spcBef>
                      <a:spcPct val="50000"/>
                    </a:spcBef>
                  </a:pPr>
                  <a:r>
                    <a:rPr lang="en-US" sz="900" baseline="0">
                      <a:latin typeface="Script MT Bold" pitchFamily="66" charset="0"/>
                    </a:rPr>
                    <a:t>3</a:t>
                  </a:r>
                  <a:endParaRPr lang="th-TH" sz="900" baseline="0">
                    <a:latin typeface="Script MT Bold" pitchFamily="66" charset="0"/>
                  </a:endParaRPr>
                </a:p>
              </p:txBody>
            </p:sp>
            <p:sp>
              <p:nvSpPr>
                <p:cNvPr id="287842" name="Oval 98"/>
                <p:cNvSpPr>
                  <a:spLocks noChangeArrowheads="1"/>
                </p:cNvSpPr>
                <p:nvPr/>
              </p:nvSpPr>
              <p:spPr bwMode="auto">
                <a:xfrm>
                  <a:off x="1779" y="1014"/>
                  <a:ext cx="106" cy="109"/>
                </a:xfrm>
                <a:prstGeom prst="ellipse">
                  <a:avLst/>
                </a:prstGeom>
                <a:noFill/>
                <a:ln w="9525">
                  <a:solidFill>
                    <a:srgbClr val="000080"/>
                  </a:solidFill>
                  <a:round/>
                  <a:headEnd/>
                  <a:tailEnd/>
                </a:ln>
                <a:effectLst/>
              </p:spPr>
              <p:txBody>
                <a:bodyPr wrap="none" anchor="ctr"/>
                <a:lstStyle/>
                <a:p>
                  <a:endParaRPr lang="th-TH"/>
                </a:p>
              </p:txBody>
            </p:sp>
          </p:grpSp>
          <p:sp>
            <p:nvSpPr>
              <p:cNvPr id="287843" name="Line 99"/>
              <p:cNvSpPr>
                <a:spLocks noChangeShapeType="1"/>
              </p:cNvSpPr>
              <p:nvPr/>
            </p:nvSpPr>
            <p:spPr bwMode="auto">
              <a:xfrm flipV="1">
                <a:off x="1971" y="2655"/>
                <a:ext cx="0" cy="87"/>
              </a:xfrm>
              <a:prstGeom prst="line">
                <a:avLst/>
              </a:prstGeom>
              <a:noFill/>
              <a:ln w="9525">
                <a:solidFill>
                  <a:schemeClr val="tx1"/>
                </a:solidFill>
                <a:round/>
                <a:headEnd/>
                <a:tailEnd/>
              </a:ln>
              <a:effectLst/>
            </p:spPr>
            <p:txBody>
              <a:bodyPr/>
              <a:lstStyle/>
              <a:p>
                <a:endParaRPr lang="th-TH"/>
              </a:p>
            </p:txBody>
          </p:sp>
        </p:grpSp>
        <p:grpSp>
          <p:nvGrpSpPr>
            <p:cNvPr id="287844" name="Group 100"/>
            <p:cNvGrpSpPr>
              <a:grpSpLocks/>
            </p:cNvGrpSpPr>
            <p:nvPr/>
          </p:nvGrpSpPr>
          <p:grpSpPr bwMode="auto">
            <a:xfrm>
              <a:off x="2145" y="2033"/>
              <a:ext cx="208" cy="220"/>
              <a:chOff x="2145" y="2033"/>
              <a:chExt cx="208" cy="220"/>
            </a:xfrm>
          </p:grpSpPr>
          <p:sp>
            <p:nvSpPr>
              <p:cNvPr id="287845" name="Line 101"/>
              <p:cNvSpPr>
                <a:spLocks noChangeShapeType="1"/>
              </p:cNvSpPr>
              <p:nvPr/>
            </p:nvSpPr>
            <p:spPr bwMode="auto">
              <a:xfrm>
                <a:off x="2168" y="2033"/>
                <a:ext cx="0" cy="220"/>
              </a:xfrm>
              <a:prstGeom prst="line">
                <a:avLst/>
              </a:prstGeom>
              <a:noFill/>
              <a:ln w="9525">
                <a:solidFill>
                  <a:schemeClr val="tx1"/>
                </a:solidFill>
                <a:round/>
                <a:headEnd/>
                <a:tailEnd type="triangle" w="med" len="med"/>
              </a:ln>
              <a:effectLst/>
            </p:spPr>
            <p:txBody>
              <a:bodyPr/>
              <a:lstStyle/>
              <a:p>
                <a:endParaRPr lang="th-TH"/>
              </a:p>
            </p:txBody>
          </p:sp>
          <p:grpSp>
            <p:nvGrpSpPr>
              <p:cNvPr id="287846" name="Group 102"/>
              <p:cNvGrpSpPr>
                <a:grpSpLocks/>
              </p:cNvGrpSpPr>
              <p:nvPr/>
            </p:nvGrpSpPr>
            <p:grpSpPr bwMode="auto">
              <a:xfrm>
                <a:off x="2224" y="2058"/>
                <a:ext cx="129" cy="127"/>
                <a:chOff x="1756" y="996"/>
                <a:chExt cx="129" cy="127"/>
              </a:xfrm>
            </p:grpSpPr>
            <p:sp>
              <p:nvSpPr>
                <p:cNvPr id="287847" name="Text Box 103"/>
                <p:cNvSpPr txBox="1">
                  <a:spLocks noChangeArrowheads="1"/>
                </p:cNvSpPr>
                <p:nvPr/>
              </p:nvSpPr>
              <p:spPr bwMode="auto">
                <a:xfrm>
                  <a:off x="1756" y="996"/>
                  <a:ext cx="125" cy="119"/>
                </a:xfrm>
                <a:prstGeom prst="rect">
                  <a:avLst/>
                </a:prstGeom>
                <a:noFill/>
                <a:ln w="9525">
                  <a:noFill/>
                  <a:miter lim="800000"/>
                  <a:headEnd/>
                  <a:tailEnd/>
                </a:ln>
                <a:effectLst/>
              </p:spPr>
              <p:txBody>
                <a:bodyPr>
                  <a:spAutoFit/>
                </a:bodyPr>
                <a:lstStyle/>
                <a:p>
                  <a:pPr algn="ctr">
                    <a:spcBef>
                      <a:spcPct val="50000"/>
                    </a:spcBef>
                  </a:pPr>
                  <a:r>
                    <a:rPr lang="en-US" sz="900" baseline="0">
                      <a:latin typeface="Script MT Bold" pitchFamily="66" charset="0"/>
                    </a:rPr>
                    <a:t>2</a:t>
                  </a:r>
                  <a:endParaRPr lang="th-TH" sz="900" baseline="0">
                    <a:latin typeface="Script MT Bold" pitchFamily="66" charset="0"/>
                  </a:endParaRPr>
                </a:p>
              </p:txBody>
            </p:sp>
            <p:sp>
              <p:nvSpPr>
                <p:cNvPr id="287848" name="Oval 104"/>
                <p:cNvSpPr>
                  <a:spLocks noChangeArrowheads="1"/>
                </p:cNvSpPr>
                <p:nvPr/>
              </p:nvSpPr>
              <p:spPr bwMode="auto">
                <a:xfrm>
                  <a:off x="1779" y="1014"/>
                  <a:ext cx="106" cy="109"/>
                </a:xfrm>
                <a:prstGeom prst="ellipse">
                  <a:avLst/>
                </a:prstGeom>
                <a:noFill/>
                <a:ln w="9525">
                  <a:solidFill>
                    <a:srgbClr val="000080"/>
                  </a:solidFill>
                  <a:round/>
                  <a:headEnd/>
                  <a:tailEnd/>
                </a:ln>
                <a:effectLst/>
              </p:spPr>
              <p:txBody>
                <a:bodyPr wrap="none" anchor="ctr"/>
                <a:lstStyle/>
                <a:p>
                  <a:endParaRPr lang="th-TH"/>
                </a:p>
              </p:txBody>
            </p:sp>
          </p:grpSp>
          <p:sp>
            <p:nvSpPr>
              <p:cNvPr id="287849" name="Line 105"/>
              <p:cNvSpPr>
                <a:spLocks noChangeShapeType="1"/>
              </p:cNvSpPr>
              <p:nvPr/>
            </p:nvSpPr>
            <p:spPr bwMode="auto">
              <a:xfrm flipH="1">
                <a:off x="2145" y="2136"/>
                <a:ext cx="102" cy="0"/>
              </a:xfrm>
              <a:prstGeom prst="line">
                <a:avLst/>
              </a:prstGeom>
              <a:noFill/>
              <a:ln w="9525">
                <a:solidFill>
                  <a:schemeClr val="tx1"/>
                </a:solidFill>
                <a:round/>
                <a:headEnd/>
                <a:tailEnd/>
              </a:ln>
              <a:effectLst/>
            </p:spPr>
            <p:txBody>
              <a:bodyPr/>
              <a:lstStyle/>
              <a:p>
                <a:endParaRPr lang="th-TH"/>
              </a:p>
            </p:txBody>
          </p:sp>
        </p:grpSp>
      </p:grpSp>
      <p:grpSp>
        <p:nvGrpSpPr>
          <p:cNvPr id="287851" name="Group 107"/>
          <p:cNvGrpSpPr>
            <a:grpSpLocks/>
          </p:cNvGrpSpPr>
          <p:nvPr/>
        </p:nvGrpSpPr>
        <p:grpSpPr bwMode="auto">
          <a:xfrm>
            <a:off x="5016500" y="3438525"/>
            <a:ext cx="3389313" cy="2976563"/>
            <a:chOff x="3111" y="1166"/>
            <a:chExt cx="2135" cy="1875"/>
          </a:xfrm>
        </p:grpSpPr>
        <p:sp>
          <p:nvSpPr>
            <p:cNvPr id="287852" name="Line 108"/>
            <p:cNvSpPr>
              <a:spLocks noChangeShapeType="1"/>
            </p:cNvSpPr>
            <p:nvPr/>
          </p:nvSpPr>
          <p:spPr bwMode="auto">
            <a:xfrm>
              <a:off x="3762" y="2099"/>
              <a:ext cx="0" cy="0"/>
            </a:xfrm>
            <a:prstGeom prst="line">
              <a:avLst/>
            </a:prstGeom>
            <a:noFill/>
            <a:ln w="9525">
              <a:solidFill>
                <a:srgbClr val="000000"/>
              </a:solidFill>
              <a:round/>
              <a:headEnd/>
              <a:tailEnd/>
            </a:ln>
          </p:spPr>
          <p:txBody>
            <a:bodyPr/>
            <a:lstStyle/>
            <a:p>
              <a:endParaRPr lang="th-TH"/>
            </a:p>
          </p:txBody>
        </p:sp>
        <p:sp>
          <p:nvSpPr>
            <p:cNvPr id="287853" name="Line 109"/>
            <p:cNvSpPr>
              <a:spLocks noChangeShapeType="1"/>
            </p:cNvSpPr>
            <p:nvPr/>
          </p:nvSpPr>
          <p:spPr bwMode="auto">
            <a:xfrm>
              <a:off x="3741" y="1942"/>
              <a:ext cx="0" cy="0"/>
            </a:xfrm>
            <a:prstGeom prst="line">
              <a:avLst/>
            </a:prstGeom>
            <a:noFill/>
            <a:ln w="9525">
              <a:solidFill>
                <a:srgbClr val="000000"/>
              </a:solidFill>
              <a:round/>
              <a:headEnd/>
              <a:tailEnd/>
            </a:ln>
          </p:spPr>
          <p:txBody>
            <a:bodyPr/>
            <a:lstStyle/>
            <a:p>
              <a:endParaRPr lang="th-TH"/>
            </a:p>
          </p:txBody>
        </p:sp>
        <p:grpSp>
          <p:nvGrpSpPr>
            <p:cNvPr id="287854" name="Group 110"/>
            <p:cNvGrpSpPr>
              <a:grpSpLocks/>
            </p:cNvGrpSpPr>
            <p:nvPr/>
          </p:nvGrpSpPr>
          <p:grpSpPr bwMode="auto">
            <a:xfrm>
              <a:off x="3111" y="1166"/>
              <a:ext cx="2126" cy="1875"/>
              <a:chOff x="843" y="590"/>
              <a:chExt cx="2126" cy="1875"/>
            </a:xfrm>
          </p:grpSpPr>
          <p:grpSp>
            <p:nvGrpSpPr>
              <p:cNvPr id="287855" name="Group 111"/>
              <p:cNvGrpSpPr>
                <a:grpSpLocks/>
              </p:cNvGrpSpPr>
              <p:nvPr/>
            </p:nvGrpSpPr>
            <p:grpSpPr bwMode="auto">
              <a:xfrm>
                <a:off x="843" y="590"/>
                <a:ext cx="2126" cy="1875"/>
                <a:chOff x="843" y="590"/>
                <a:chExt cx="2126" cy="1875"/>
              </a:xfrm>
            </p:grpSpPr>
            <p:sp>
              <p:nvSpPr>
                <p:cNvPr id="287856" name="Text Box 112"/>
                <p:cNvSpPr txBox="1">
                  <a:spLocks noChangeArrowheads="1"/>
                </p:cNvSpPr>
                <p:nvPr/>
              </p:nvSpPr>
              <p:spPr bwMode="auto">
                <a:xfrm>
                  <a:off x="843" y="590"/>
                  <a:ext cx="252" cy="211"/>
                </a:xfrm>
                <a:prstGeom prst="rect">
                  <a:avLst/>
                </a:prstGeom>
                <a:noFill/>
                <a:ln w="9525">
                  <a:noFill/>
                  <a:miter lim="800000"/>
                  <a:headEnd/>
                  <a:tailEnd/>
                </a:ln>
              </p:spPr>
              <p:txBody>
                <a:bodyPr/>
                <a:lstStyle/>
                <a:p>
                  <a:pPr algn="ctr"/>
                  <a:r>
                    <a:rPr lang="en-US" sz="1200" i="1" baseline="0">
                      <a:latin typeface="Times New Roman" pitchFamily="18" charset="0"/>
                    </a:rPr>
                    <a:t>T</a:t>
                  </a:r>
                  <a:endParaRPr lang="en-US" sz="1200" i="1" baseline="0">
                    <a:latin typeface="Times New Roman" pitchFamily="18" charset="0"/>
                    <a:cs typeface="Arial" pitchFamily="34" charset="0"/>
                  </a:endParaRPr>
                </a:p>
              </p:txBody>
            </p:sp>
            <p:sp>
              <p:nvSpPr>
                <p:cNvPr id="287857" name="Line 113"/>
                <p:cNvSpPr>
                  <a:spLocks noChangeShapeType="1"/>
                </p:cNvSpPr>
                <p:nvPr/>
              </p:nvSpPr>
              <p:spPr bwMode="auto">
                <a:xfrm flipV="1">
                  <a:off x="1112" y="646"/>
                  <a:ext cx="6" cy="1604"/>
                </a:xfrm>
                <a:prstGeom prst="line">
                  <a:avLst/>
                </a:prstGeom>
                <a:noFill/>
                <a:ln w="38100">
                  <a:solidFill>
                    <a:srgbClr val="808080"/>
                  </a:solidFill>
                  <a:round/>
                  <a:headEnd/>
                  <a:tailEnd type="stealth" w="med" len="med"/>
                </a:ln>
              </p:spPr>
              <p:txBody>
                <a:bodyPr/>
                <a:lstStyle/>
                <a:p>
                  <a:endParaRPr lang="th-TH"/>
                </a:p>
              </p:txBody>
            </p:sp>
            <p:sp>
              <p:nvSpPr>
                <p:cNvPr id="287858" name="Line 114"/>
                <p:cNvSpPr>
                  <a:spLocks noChangeShapeType="1"/>
                </p:cNvSpPr>
                <p:nvPr/>
              </p:nvSpPr>
              <p:spPr bwMode="auto">
                <a:xfrm flipV="1">
                  <a:off x="1099" y="2235"/>
                  <a:ext cx="1751" cy="15"/>
                </a:xfrm>
                <a:prstGeom prst="line">
                  <a:avLst/>
                </a:prstGeom>
                <a:noFill/>
                <a:ln w="38100">
                  <a:solidFill>
                    <a:srgbClr val="808080"/>
                  </a:solidFill>
                  <a:round/>
                  <a:headEnd/>
                  <a:tailEnd type="stealth" w="med" len="med"/>
                </a:ln>
              </p:spPr>
              <p:txBody>
                <a:bodyPr/>
                <a:lstStyle/>
                <a:p>
                  <a:endParaRPr lang="th-TH"/>
                </a:p>
              </p:txBody>
            </p:sp>
            <p:sp>
              <p:nvSpPr>
                <p:cNvPr id="287859" name="Text Box 115"/>
                <p:cNvSpPr txBox="1">
                  <a:spLocks noChangeArrowheads="1"/>
                </p:cNvSpPr>
                <p:nvPr/>
              </p:nvSpPr>
              <p:spPr bwMode="auto">
                <a:xfrm>
                  <a:off x="2659" y="2254"/>
                  <a:ext cx="310" cy="211"/>
                </a:xfrm>
                <a:prstGeom prst="rect">
                  <a:avLst/>
                </a:prstGeom>
                <a:noFill/>
                <a:ln w="9525">
                  <a:noFill/>
                  <a:miter lim="800000"/>
                  <a:headEnd/>
                  <a:tailEnd/>
                </a:ln>
              </p:spPr>
              <p:txBody>
                <a:bodyPr/>
                <a:lstStyle/>
                <a:p>
                  <a:pPr algn="ctr"/>
                  <a:r>
                    <a:rPr lang="en-US" sz="1200" i="1" baseline="0">
                      <a:latin typeface="Times New Roman" pitchFamily="18" charset="0"/>
                    </a:rPr>
                    <a:t>s</a:t>
                  </a:r>
                  <a:endParaRPr lang="en-US" sz="1200" i="1" baseline="0">
                    <a:latin typeface="Times New Roman" pitchFamily="18" charset="0"/>
                    <a:cs typeface="Arial" pitchFamily="34" charset="0"/>
                  </a:endParaRPr>
                </a:p>
              </p:txBody>
            </p:sp>
          </p:grpSp>
          <p:grpSp>
            <p:nvGrpSpPr>
              <p:cNvPr id="287860" name="Group 116"/>
              <p:cNvGrpSpPr>
                <a:grpSpLocks/>
              </p:cNvGrpSpPr>
              <p:nvPr/>
            </p:nvGrpSpPr>
            <p:grpSpPr bwMode="auto">
              <a:xfrm>
                <a:off x="1215" y="1038"/>
                <a:ext cx="1465" cy="1015"/>
                <a:chOff x="1215" y="1038"/>
                <a:chExt cx="1465" cy="1015"/>
              </a:xfrm>
            </p:grpSpPr>
            <p:sp>
              <p:nvSpPr>
                <p:cNvPr id="287861" name="Freeform 117"/>
                <p:cNvSpPr>
                  <a:spLocks/>
                </p:cNvSpPr>
                <p:nvPr/>
              </p:nvSpPr>
              <p:spPr bwMode="auto">
                <a:xfrm>
                  <a:off x="1215" y="1065"/>
                  <a:ext cx="1465" cy="988"/>
                </a:xfrm>
                <a:custGeom>
                  <a:avLst/>
                  <a:gdLst/>
                  <a:ahLst/>
                  <a:cxnLst>
                    <a:cxn ang="0">
                      <a:pos x="0" y="988"/>
                    </a:cxn>
                    <a:cxn ang="0">
                      <a:pos x="63" y="793"/>
                    </a:cxn>
                    <a:cxn ang="0">
                      <a:pos x="117" y="635"/>
                    </a:cxn>
                    <a:cxn ang="0">
                      <a:pos x="188" y="428"/>
                    </a:cxn>
                    <a:cxn ang="0">
                      <a:pos x="277" y="231"/>
                    </a:cxn>
                    <a:cxn ang="0">
                      <a:pos x="412" y="36"/>
                    </a:cxn>
                    <a:cxn ang="0">
                      <a:pos x="595" y="13"/>
                    </a:cxn>
                    <a:cxn ang="0">
                      <a:pos x="738" y="112"/>
                    </a:cxn>
                    <a:cxn ang="0">
                      <a:pos x="841" y="211"/>
                    </a:cxn>
                    <a:cxn ang="0">
                      <a:pos x="922" y="304"/>
                    </a:cxn>
                    <a:cxn ang="0">
                      <a:pos x="1054" y="457"/>
                    </a:cxn>
                    <a:cxn ang="0">
                      <a:pos x="1193" y="623"/>
                    </a:cxn>
                    <a:cxn ang="0">
                      <a:pos x="1311" y="770"/>
                    </a:cxn>
                    <a:cxn ang="0">
                      <a:pos x="1465" y="942"/>
                    </a:cxn>
                  </a:cxnLst>
                  <a:rect l="0" t="0" r="r" b="b"/>
                  <a:pathLst>
                    <a:path w="1465" h="988">
                      <a:moveTo>
                        <a:pt x="0" y="988"/>
                      </a:moveTo>
                      <a:cubicBezTo>
                        <a:pt x="10" y="956"/>
                        <a:pt x="43" y="852"/>
                        <a:pt x="63" y="793"/>
                      </a:cubicBezTo>
                      <a:cubicBezTo>
                        <a:pt x="83" y="734"/>
                        <a:pt x="96" y="696"/>
                        <a:pt x="117" y="635"/>
                      </a:cubicBezTo>
                      <a:cubicBezTo>
                        <a:pt x="138" y="574"/>
                        <a:pt x="161" y="495"/>
                        <a:pt x="188" y="428"/>
                      </a:cubicBezTo>
                      <a:cubicBezTo>
                        <a:pt x="215" y="361"/>
                        <a:pt x="240" y="296"/>
                        <a:pt x="277" y="231"/>
                      </a:cubicBezTo>
                      <a:cubicBezTo>
                        <a:pt x="314" y="166"/>
                        <a:pt x="359" y="72"/>
                        <a:pt x="412" y="36"/>
                      </a:cubicBezTo>
                      <a:cubicBezTo>
                        <a:pt x="465" y="0"/>
                        <a:pt x="541" y="1"/>
                        <a:pt x="595" y="13"/>
                      </a:cubicBezTo>
                      <a:cubicBezTo>
                        <a:pt x="649" y="26"/>
                        <a:pt x="697" y="79"/>
                        <a:pt x="738" y="112"/>
                      </a:cubicBezTo>
                      <a:cubicBezTo>
                        <a:pt x="780" y="145"/>
                        <a:pt x="811" y="179"/>
                        <a:pt x="841" y="211"/>
                      </a:cubicBezTo>
                      <a:cubicBezTo>
                        <a:pt x="871" y="243"/>
                        <a:pt x="886" y="263"/>
                        <a:pt x="922" y="304"/>
                      </a:cubicBezTo>
                      <a:cubicBezTo>
                        <a:pt x="958" y="345"/>
                        <a:pt x="1009" y="404"/>
                        <a:pt x="1054" y="457"/>
                      </a:cubicBezTo>
                      <a:cubicBezTo>
                        <a:pt x="1099" y="510"/>
                        <a:pt x="1150" y="571"/>
                        <a:pt x="1193" y="623"/>
                      </a:cubicBezTo>
                      <a:cubicBezTo>
                        <a:pt x="1237" y="675"/>
                        <a:pt x="1266" y="717"/>
                        <a:pt x="1311" y="770"/>
                      </a:cubicBezTo>
                      <a:cubicBezTo>
                        <a:pt x="1356" y="823"/>
                        <a:pt x="1433" y="906"/>
                        <a:pt x="1465" y="942"/>
                      </a:cubicBezTo>
                    </a:path>
                  </a:pathLst>
                </a:custGeom>
                <a:noFill/>
                <a:ln w="50800">
                  <a:solidFill>
                    <a:srgbClr val="0000FF"/>
                  </a:solidFill>
                  <a:round/>
                  <a:headEnd/>
                  <a:tailEnd/>
                </a:ln>
                <a:effectLst/>
              </p:spPr>
              <p:txBody>
                <a:bodyPr/>
                <a:lstStyle/>
                <a:p>
                  <a:endParaRPr lang="th-TH"/>
                </a:p>
              </p:txBody>
            </p:sp>
            <p:sp>
              <p:nvSpPr>
                <p:cNvPr id="287862" name="Oval 118"/>
                <p:cNvSpPr>
                  <a:spLocks noChangeArrowheads="1"/>
                </p:cNvSpPr>
                <p:nvPr/>
              </p:nvSpPr>
              <p:spPr bwMode="auto">
                <a:xfrm>
                  <a:off x="1709" y="1038"/>
                  <a:ext cx="67" cy="57"/>
                </a:xfrm>
                <a:prstGeom prst="ellipse">
                  <a:avLst/>
                </a:prstGeom>
                <a:solidFill>
                  <a:srgbClr val="FF0000"/>
                </a:solidFill>
                <a:ln w="9525">
                  <a:noFill/>
                  <a:round/>
                  <a:headEnd/>
                  <a:tailEnd/>
                </a:ln>
                <a:effectLst/>
              </p:spPr>
              <p:txBody>
                <a:bodyPr wrap="none" anchor="ctr"/>
                <a:lstStyle/>
                <a:p>
                  <a:endParaRPr lang="th-TH"/>
                </a:p>
              </p:txBody>
            </p:sp>
          </p:grpSp>
        </p:grpSp>
        <p:sp>
          <p:nvSpPr>
            <p:cNvPr id="287863" name="Freeform 119"/>
            <p:cNvSpPr>
              <a:spLocks/>
            </p:cNvSpPr>
            <p:nvPr/>
          </p:nvSpPr>
          <p:spPr bwMode="auto">
            <a:xfrm>
              <a:off x="3420" y="1436"/>
              <a:ext cx="1212" cy="1004"/>
            </a:xfrm>
            <a:custGeom>
              <a:avLst/>
              <a:gdLst/>
              <a:ahLst/>
              <a:cxnLst>
                <a:cxn ang="0">
                  <a:pos x="0" y="1004"/>
                </a:cxn>
                <a:cxn ang="0">
                  <a:pos x="304" y="508"/>
                </a:cxn>
                <a:cxn ang="0">
                  <a:pos x="974" y="502"/>
                </a:cxn>
                <a:cxn ang="0">
                  <a:pos x="1060" y="356"/>
                </a:cxn>
                <a:cxn ang="0">
                  <a:pos x="1144" y="180"/>
                </a:cxn>
                <a:cxn ang="0">
                  <a:pos x="1212" y="0"/>
                </a:cxn>
              </a:cxnLst>
              <a:rect l="0" t="0" r="r" b="b"/>
              <a:pathLst>
                <a:path w="1212" h="1004">
                  <a:moveTo>
                    <a:pt x="0" y="1004"/>
                  </a:moveTo>
                  <a:lnTo>
                    <a:pt x="304" y="508"/>
                  </a:lnTo>
                  <a:lnTo>
                    <a:pt x="974" y="502"/>
                  </a:lnTo>
                  <a:lnTo>
                    <a:pt x="1060" y="356"/>
                  </a:lnTo>
                  <a:lnTo>
                    <a:pt x="1144" y="180"/>
                  </a:lnTo>
                  <a:lnTo>
                    <a:pt x="1212" y="0"/>
                  </a:lnTo>
                </a:path>
              </a:pathLst>
            </a:custGeom>
            <a:noFill/>
            <a:ln w="12700">
              <a:solidFill>
                <a:srgbClr val="CCFFFF"/>
              </a:solidFill>
              <a:round/>
              <a:headEnd/>
              <a:tailEnd/>
            </a:ln>
          </p:spPr>
          <p:txBody>
            <a:bodyPr/>
            <a:lstStyle/>
            <a:p>
              <a:endParaRPr lang="th-TH"/>
            </a:p>
          </p:txBody>
        </p:sp>
        <p:sp>
          <p:nvSpPr>
            <p:cNvPr id="287864" name="Text Box 120"/>
            <p:cNvSpPr txBox="1">
              <a:spLocks noChangeArrowheads="1"/>
            </p:cNvSpPr>
            <p:nvPr/>
          </p:nvSpPr>
          <p:spPr bwMode="auto">
            <a:xfrm>
              <a:off x="4557" y="1484"/>
              <a:ext cx="224" cy="139"/>
            </a:xfrm>
            <a:prstGeom prst="rect">
              <a:avLst/>
            </a:prstGeom>
            <a:noFill/>
            <a:ln w="9525">
              <a:noFill/>
              <a:miter lim="800000"/>
              <a:headEnd/>
              <a:tailEnd/>
            </a:ln>
          </p:spPr>
          <p:txBody>
            <a:bodyPr/>
            <a:lstStyle/>
            <a:p>
              <a:pPr algn="ctr"/>
              <a:r>
                <a:rPr lang="en-US" sz="1000" i="1" baseline="0">
                  <a:latin typeface="Times New Roman" pitchFamily="18" charset="0"/>
                </a:rPr>
                <a:t>P</a:t>
              </a:r>
              <a:r>
                <a:rPr lang="en-US" sz="1000" i="1">
                  <a:latin typeface="Times New Roman" pitchFamily="18" charset="0"/>
                </a:rPr>
                <a:t>2</a:t>
              </a:r>
              <a:endParaRPr lang="en-US" sz="1000" i="1">
                <a:latin typeface="Times New Roman" pitchFamily="18" charset="0"/>
                <a:cs typeface="Arial" pitchFamily="34" charset="0"/>
              </a:endParaRPr>
            </a:p>
          </p:txBody>
        </p:sp>
        <p:sp>
          <p:nvSpPr>
            <p:cNvPr id="287865" name="Freeform 121"/>
            <p:cNvSpPr>
              <a:spLocks/>
            </p:cNvSpPr>
            <p:nvPr/>
          </p:nvSpPr>
          <p:spPr bwMode="auto">
            <a:xfrm>
              <a:off x="3420" y="1752"/>
              <a:ext cx="1696" cy="888"/>
            </a:xfrm>
            <a:custGeom>
              <a:avLst/>
              <a:gdLst/>
              <a:ahLst/>
              <a:cxnLst>
                <a:cxn ang="0">
                  <a:pos x="0" y="888"/>
                </a:cxn>
                <a:cxn ang="0">
                  <a:pos x="140" y="652"/>
                </a:cxn>
                <a:cxn ang="0">
                  <a:pos x="1346" y="641"/>
                </a:cxn>
                <a:cxn ang="0">
                  <a:pos x="1452" y="492"/>
                </a:cxn>
                <a:cxn ang="0">
                  <a:pos x="1536" y="364"/>
                </a:cxn>
                <a:cxn ang="0">
                  <a:pos x="1616" y="208"/>
                </a:cxn>
                <a:cxn ang="0">
                  <a:pos x="1696" y="0"/>
                </a:cxn>
              </a:cxnLst>
              <a:rect l="0" t="0" r="r" b="b"/>
              <a:pathLst>
                <a:path w="1696" h="888">
                  <a:moveTo>
                    <a:pt x="0" y="888"/>
                  </a:moveTo>
                  <a:lnTo>
                    <a:pt x="140" y="652"/>
                  </a:lnTo>
                  <a:lnTo>
                    <a:pt x="1346" y="641"/>
                  </a:lnTo>
                  <a:lnTo>
                    <a:pt x="1452" y="492"/>
                  </a:lnTo>
                  <a:lnTo>
                    <a:pt x="1536" y="364"/>
                  </a:lnTo>
                  <a:lnTo>
                    <a:pt x="1616" y="208"/>
                  </a:lnTo>
                  <a:lnTo>
                    <a:pt x="1696" y="0"/>
                  </a:lnTo>
                </a:path>
              </a:pathLst>
            </a:custGeom>
            <a:noFill/>
            <a:ln w="12700">
              <a:solidFill>
                <a:srgbClr val="CCFFFF"/>
              </a:solidFill>
              <a:round/>
              <a:headEnd/>
              <a:tailEnd/>
            </a:ln>
          </p:spPr>
          <p:txBody>
            <a:bodyPr/>
            <a:lstStyle/>
            <a:p>
              <a:endParaRPr lang="th-TH"/>
            </a:p>
          </p:txBody>
        </p:sp>
        <p:sp>
          <p:nvSpPr>
            <p:cNvPr id="287866" name="Text Box 122"/>
            <p:cNvSpPr txBox="1">
              <a:spLocks noChangeArrowheads="1"/>
            </p:cNvSpPr>
            <p:nvPr/>
          </p:nvSpPr>
          <p:spPr bwMode="auto">
            <a:xfrm>
              <a:off x="5022" y="1853"/>
              <a:ext cx="224" cy="139"/>
            </a:xfrm>
            <a:prstGeom prst="rect">
              <a:avLst/>
            </a:prstGeom>
            <a:noFill/>
            <a:ln w="9525">
              <a:noFill/>
              <a:miter lim="800000"/>
              <a:headEnd/>
              <a:tailEnd/>
            </a:ln>
          </p:spPr>
          <p:txBody>
            <a:bodyPr/>
            <a:lstStyle/>
            <a:p>
              <a:pPr algn="ctr"/>
              <a:r>
                <a:rPr lang="en-US" sz="1000" i="1" baseline="0">
                  <a:latin typeface="Times New Roman" pitchFamily="18" charset="0"/>
                </a:rPr>
                <a:t>P</a:t>
              </a:r>
              <a:r>
                <a:rPr lang="en-US" sz="1000" i="1">
                  <a:latin typeface="Times New Roman" pitchFamily="18" charset="0"/>
                </a:rPr>
                <a:t>1</a:t>
              </a:r>
              <a:endParaRPr lang="en-US" sz="1000" i="1">
                <a:latin typeface="Times New Roman" pitchFamily="18" charset="0"/>
                <a:cs typeface="Arial" pitchFamily="34" charset="0"/>
              </a:endParaRPr>
            </a:p>
          </p:txBody>
        </p:sp>
      </p:grpSp>
      <p:sp>
        <p:nvSpPr>
          <p:cNvPr id="287868" name="Text Box 124"/>
          <p:cNvSpPr txBox="1">
            <a:spLocks noChangeArrowheads="1"/>
          </p:cNvSpPr>
          <p:nvPr/>
        </p:nvSpPr>
        <p:spPr bwMode="auto">
          <a:xfrm>
            <a:off x="747713" y="312738"/>
            <a:ext cx="6089650" cy="519112"/>
          </a:xfrm>
          <a:prstGeom prst="rect">
            <a:avLst/>
          </a:prstGeom>
          <a:noFill/>
          <a:ln w="9525" algn="ctr">
            <a:noFill/>
            <a:miter lim="800000"/>
            <a:headEnd/>
            <a:tailEnd/>
          </a:ln>
          <a:effectLst/>
        </p:spPr>
        <p:txBody>
          <a:bodyPr>
            <a:spAutoFit/>
          </a:bodyPr>
          <a:lstStyle/>
          <a:p>
            <a:r>
              <a:rPr lang="en-US" sz="2800" b="1" i="1" baseline="0">
                <a:solidFill>
                  <a:srgbClr val="FFFF00"/>
                </a:solidFill>
                <a:latin typeface="Times New Roman" pitchFamily="18" charset="0"/>
              </a:rPr>
              <a:t>Simple Rankine Cycle </a:t>
            </a:r>
            <a:endParaRPr lang="th-TH" sz="2800" b="1" i="1" baseline="0">
              <a:solidFill>
                <a:srgbClr val="FFFF00"/>
              </a:solidFill>
              <a:latin typeface="Times New Roman" pitchFamily="18" charset="0"/>
            </a:endParaRPr>
          </a:p>
        </p:txBody>
      </p:sp>
      <p:sp>
        <p:nvSpPr>
          <p:cNvPr id="287869" name="Text Box 125"/>
          <p:cNvSpPr txBox="1">
            <a:spLocks noChangeArrowheads="1"/>
          </p:cNvSpPr>
          <p:nvPr/>
        </p:nvSpPr>
        <p:spPr bwMode="auto">
          <a:xfrm>
            <a:off x="549275" y="838200"/>
            <a:ext cx="8239125" cy="2647950"/>
          </a:xfrm>
          <a:prstGeom prst="rect">
            <a:avLst/>
          </a:prstGeom>
          <a:noFill/>
          <a:ln w="9525" algn="ctr">
            <a:noFill/>
            <a:miter lim="800000"/>
            <a:headEnd/>
            <a:tailEnd/>
          </a:ln>
          <a:effectLst/>
        </p:spPr>
        <p:txBody>
          <a:bodyPr>
            <a:spAutoFit/>
          </a:bodyPr>
          <a:lstStyle/>
          <a:p>
            <a:r>
              <a:rPr lang="en-US" sz="2400" i="1" baseline="0">
                <a:solidFill>
                  <a:srgbClr val="FFFF00"/>
                </a:solidFill>
                <a:latin typeface="Times New Roman" pitchFamily="18" charset="0"/>
              </a:rPr>
              <a:t>Processes:</a:t>
            </a:r>
          </a:p>
          <a:p>
            <a:r>
              <a:rPr lang="en-US" sz="2400" i="1" baseline="0">
                <a:solidFill>
                  <a:srgbClr val="FFFF00"/>
                </a:solidFill>
                <a:latin typeface="Times New Roman" pitchFamily="18" charset="0"/>
              </a:rPr>
              <a:t>1-2   Isentropic expansion in turbine </a:t>
            </a:r>
            <a:r>
              <a:rPr lang="en-US" sz="2400" i="1" baseline="0">
                <a:solidFill>
                  <a:srgbClr val="FFFF00"/>
                </a:solidFill>
                <a:latin typeface="Times New Roman" pitchFamily="18" charset="0"/>
                <a:sym typeface="Wingdings" pitchFamily="2" charset="2"/>
              </a:rPr>
              <a:t> work out [P drop ]</a:t>
            </a:r>
          </a:p>
          <a:p>
            <a:r>
              <a:rPr lang="en-US" sz="2400" i="1" baseline="0">
                <a:solidFill>
                  <a:srgbClr val="FFFF00"/>
                </a:solidFill>
                <a:latin typeface="Times New Roman" pitchFamily="18" charset="0"/>
                <a:sym typeface="Wingdings" pitchFamily="2" charset="2"/>
              </a:rPr>
              <a:t>2-3   P = const. heat rejection in condenser </a:t>
            </a:r>
          </a:p>
          <a:p>
            <a:r>
              <a:rPr lang="en-US" sz="2400" i="1" baseline="0">
                <a:solidFill>
                  <a:srgbClr val="FFFF00"/>
                </a:solidFill>
                <a:latin typeface="Times New Roman" pitchFamily="18" charset="0"/>
                <a:sym typeface="Wingdings" pitchFamily="2" charset="2"/>
              </a:rPr>
              <a:t>         mixtures condense to sat. liquid,   Q</a:t>
            </a:r>
            <a:r>
              <a:rPr lang="en-US" sz="2400" i="1">
                <a:solidFill>
                  <a:srgbClr val="FFFF00"/>
                </a:solidFill>
                <a:latin typeface="Times New Roman" pitchFamily="18" charset="0"/>
                <a:sym typeface="Wingdings" pitchFamily="2" charset="2"/>
              </a:rPr>
              <a:t>out</a:t>
            </a:r>
          </a:p>
          <a:p>
            <a:r>
              <a:rPr lang="en-US" sz="2400" i="1" baseline="0">
                <a:solidFill>
                  <a:srgbClr val="FFFF00"/>
                </a:solidFill>
                <a:latin typeface="Times New Roman" pitchFamily="18" charset="0"/>
                <a:sym typeface="Wingdings" pitchFamily="2" charset="2"/>
              </a:rPr>
              <a:t>3-4   Isentropic compression in pump .......  work in</a:t>
            </a:r>
          </a:p>
          <a:p>
            <a:r>
              <a:rPr lang="en-US" sz="2400" i="1" baseline="0">
                <a:solidFill>
                  <a:srgbClr val="FFFF00"/>
                </a:solidFill>
                <a:latin typeface="Times New Roman" pitchFamily="18" charset="0"/>
                <a:sym typeface="Wingdings" pitchFamily="2" charset="2"/>
              </a:rPr>
              <a:t>	compressed  liquid raise pressure from P</a:t>
            </a:r>
            <a:r>
              <a:rPr lang="en-US" sz="2400" i="1">
                <a:solidFill>
                  <a:srgbClr val="FFFF00"/>
                </a:solidFill>
                <a:latin typeface="Times New Roman" pitchFamily="18" charset="0"/>
                <a:sym typeface="Wingdings" pitchFamily="2" charset="2"/>
              </a:rPr>
              <a:t>condenser</a:t>
            </a:r>
            <a:r>
              <a:rPr lang="en-US" sz="2400" i="1" baseline="0">
                <a:solidFill>
                  <a:srgbClr val="FFFF00"/>
                </a:solidFill>
                <a:latin typeface="Times New Roman" pitchFamily="18" charset="0"/>
                <a:sym typeface="Wingdings" pitchFamily="2" charset="2"/>
              </a:rPr>
              <a:t> to P</a:t>
            </a:r>
            <a:r>
              <a:rPr lang="en-US" sz="2400" i="1">
                <a:solidFill>
                  <a:srgbClr val="FFFF00"/>
                </a:solidFill>
                <a:latin typeface="Times New Roman" pitchFamily="18" charset="0"/>
                <a:sym typeface="Wingdings" pitchFamily="2" charset="2"/>
              </a:rPr>
              <a:t>boiler</a:t>
            </a:r>
            <a:endParaRPr lang="en-US" sz="2400" i="1" baseline="0">
              <a:solidFill>
                <a:srgbClr val="FFFF00"/>
              </a:solidFill>
              <a:latin typeface="Times New Roman" pitchFamily="18" charset="0"/>
              <a:sym typeface="Wingdings" pitchFamily="2" charset="2"/>
            </a:endParaRPr>
          </a:p>
          <a:p>
            <a:r>
              <a:rPr lang="en-US" sz="2400" i="1" baseline="0">
                <a:solidFill>
                  <a:srgbClr val="FFFF00"/>
                </a:solidFill>
                <a:latin typeface="Times New Roman" pitchFamily="18" charset="0"/>
                <a:sym typeface="Wingdings" pitchFamily="2" charset="2"/>
              </a:rPr>
              <a:t>4-1   P = const. heat addition in boiler  liquid  vapor,   Q</a:t>
            </a:r>
            <a:r>
              <a:rPr lang="en-US" sz="2400" i="1">
                <a:solidFill>
                  <a:srgbClr val="FFFF00"/>
                </a:solidFill>
                <a:latin typeface="Times New Roman" pitchFamily="18" charset="0"/>
                <a:sym typeface="Wingdings" pitchFamily="2" charset="2"/>
              </a:rPr>
              <a:t>in</a:t>
            </a:r>
            <a:endParaRPr lang="th-TH" sz="2400" i="1">
              <a:solidFill>
                <a:srgbClr val="FFFF00"/>
              </a:solidFill>
              <a:latin typeface="Times New Roman" pitchFamily="18" charset="0"/>
              <a:sym typeface="Wingdings" pitchFamily="2" charset="2"/>
            </a:endParaRPr>
          </a:p>
        </p:txBody>
      </p:sp>
      <p:grpSp>
        <p:nvGrpSpPr>
          <p:cNvPr id="287870" name="Group 126"/>
          <p:cNvGrpSpPr>
            <a:grpSpLocks/>
          </p:cNvGrpSpPr>
          <p:nvPr/>
        </p:nvGrpSpPr>
        <p:grpSpPr bwMode="auto">
          <a:xfrm>
            <a:off x="6964363" y="3829050"/>
            <a:ext cx="566737" cy="1922463"/>
            <a:chOff x="1738" y="609"/>
            <a:chExt cx="357" cy="1088"/>
          </a:xfrm>
        </p:grpSpPr>
        <p:sp>
          <p:nvSpPr>
            <p:cNvPr id="287871" name="Line 127"/>
            <p:cNvSpPr>
              <a:spLocks noChangeShapeType="1"/>
            </p:cNvSpPr>
            <p:nvPr/>
          </p:nvSpPr>
          <p:spPr bwMode="auto">
            <a:xfrm flipV="1">
              <a:off x="1949" y="849"/>
              <a:ext cx="0" cy="648"/>
            </a:xfrm>
            <a:prstGeom prst="line">
              <a:avLst/>
            </a:prstGeom>
            <a:noFill/>
            <a:ln w="38100">
              <a:solidFill>
                <a:srgbClr val="FF0000"/>
              </a:solidFill>
              <a:round/>
              <a:headEnd/>
              <a:tailEnd/>
            </a:ln>
            <a:effectLst/>
          </p:spPr>
          <p:txBody>
            <a:bodyPr/>
            <a:lstStyle/>
            <a:p>
              <a:endParaRPr lang="th-TH"/>
            </a:p>
          </p:txBody>
        </p:sp>
        <p:sp>
          <p:nvSpPr>
            <p:cNvPr id="287872" name="Text Box 128"/>
            <p:cNvSpPr txBox="1">
              <a:spLocks noChangeArrowheads="1"/>
            </p:cNvSpPr>
            <p:nvPr/>
          </p:nvSpPr>
          <p:spPr bwMode="auto">
            <a:xfrm>
              <a:off x="1738" y="1493"/>
              <a:ext cx="285" cy="204"/>
            </a:xfrm>
            <a:prstGeom prst="rect">
              <a:avLst/>
            </a:prstGeom>
            <a:noFill/>
            <a:ln w="9525">
              <a:noFill/>
              <a:miter lim="800000"/>
              <a:headEnd/>
              <a:tailEnd/>
            </a:ln>
          </p:spPr>
          <p:txBody>
            <a:bodyPr/>
            <a:lstStyle/>
            <a:p>
              <a:pPr algn="ctr"/>
              <a:r>
                <a:rPr lang="en-US" sz="1600">
                  <a:latin typeface="Comic Sans MS" pitchFamily="66" charset="0"/>
                  <a:cs typeface="Arial" pitchFamily="34" charset="0"/>
                </a:rPr>
                <a:t>2</a:t>
              </a:r>
            </a:p>
          </p:txBody>
        </p:sp>
        <p:sp>
          <p:nvSpPr>
            <p:cNvPr id="287873" name="Oval 129"/>
            <p:cNvSpPr>
              <a:spLocks noChangeArrowheads="1"/>
            </p:cNvSpPr>
            <p:nvPr/>
          </p:nvSpPr>
          <p:spPr bwMode="auto">
            <a:xfrm>
              <a:off x="1913" y="1455"/>
              <a:ext cx="79" cy="75"/>
            </a:xfrm>
            <a:prstGeom prst="ellipse">
              <a:avLst/>
            </a:prstGeom>
            <a:solidFill>
              <a:srgbClr val="FF00FF"/>
            </a:solidFill>
            <a:ln w="9525">
              <a:solidFill>
                <a:schemeClr val="tx1"/>
              </a:solidFill>
              <a:round/>
              <a:headEnd/>
              <a:tailEnd/>
            </a:ln>
            <a:effectLst/>
          </p:spPr>
          <p:txBody>
            <a:bodyPr wrap="none" anchor="ctr"/>
            <a:lstStyle/>
            <a:p>
              <a:endParaRPr lang="th-TH"/>
            </a:p>
          </p:txBody>
        </p:sp>
        <p:sp>
          <p:nvSpPr>
            <p:cNvPr id="287874" name="Oval 130"/>
            <p:cNvSpPr>
              <a:spLocks noChangeArrowheads="1"/>
            </p:cNvSpPr>
            <p:nvPr/>
          </p:nvSpPr>
          <p:spPr bwMode="auto">
            <a:xfrm>
              <a:off x="1907" y="820"/>
              <a:ext cx="79" cy="75"/>
            </a:xfrm>
            <a:prstGeom prst="ellipse">
              <a:avLst/>
            </a:prstGeom>
            <a:solidFill>
              <a:srgbClr val="FF00FF"/>
            </a:solidFill>
            <a:ln w="9525">
              <a:solidFill>
                <a:schemeClr val="tx1"/>
              </a:solidFill>
              <a:round/>
              <a:headEnd/>
              <a:tailEnd/>
            </a:ln>
            <a:effectLst/>
          </p:spPr>
          <p:txBody>
            <a:bodyPr wrap="none" anchor="ctr"/>
            <a:lstStyle/>
            <a:p>
              <a:endParaRPr lang="th-TH"/>
            </a:p>
          </p:txBody>
        </p:sp>
        <p:sp>
          <p:nvSpPr>
            <p:cNvPr id="287875" name="Line 131"/>
            <p:cNvSpPr>
              <a:spLocks noChangeShapeType="1"/>
            </p:cNvSpPr>
            <p:nvPr/>
          </p:nvSpPr>
          <p:spPr bwMode="auto">
            <a:xfrm>
              <a:off x="1949" y="1169"/>
              <a:ext cx="6" cy="88"/>
            </a:xfrm>
            <a:prstGeom prst="line">
              <a:avLst/>
            </a:prstGeom>
            <a:noFill/>
            <a:ln w="38100">
              <a:solidFill>
                <a:srgbClr val="FF0000"/>
              </a:solidFill>
              <a:round/>
              <a:headEnd/>
              <a:tailEnd type="triangle" w="med" len="med"/>
            </a:ln>
            <a:effectLst/>
          </p:spPr>
          <p:txBody>
            <a:bodyPr/>
            <a:lstStyle/>
            <a:p>
              <a:endParaRPr lang="th-TH"/>
            </a:p>
          </p:txBody>
        </p:sp>
        <p:sp>
          <p:nvSpPr>
            <p:cNvPr id="287876" name="Text Box 132"/>
            <p:cNvSpPr txBox="1">
              <a:spLocks noChangeArrowheads="1"/>
            </p:cNvSpPr>
            <p:nvPr/>
          </p:nvSpPr>
          <p:spPr bwMode="auto">
            <a:xfrm>
              <a:off x="1810" y="609"/>
              <a:ext cx="285" cy="204"/>
            </a:xfrm>
            <a:prstGeom prst="rect">
              <a:avLst/>
            </a:prstGeom>
            <a:noFill/>
            <a:ln w="9525">
              <a:noFill/>
              <a:miter lim="800000"/>
              <a:headEnd/>
              <a:tailEnd/>
            </a:ln>
          </p:spPr>
          <p:txBody>
            <a:bodyPr/>
            <a:lstStyle/>
            <a:p>
              <a:pPr algn="ctr"/>
              <a:r>
                <a:rPr lang="en-US" sz="1400" baseline="0">
                  <a:latin typeface="Comic Sans MS" pitchFamily="66" charset="0"/>
                </a:rPr>
                <a:t>1</a:t>
              </a:r>
              <a:endParaRPr lang="en-US" sz="1400">
                <a:latin typeface="Comic Sans MS" pitchFamily="66" charset="0"/>
                <a:cs typeface="Arial" pitchFamily="34" charset="0"/>
              </a:endParaRPr>
            </a:p>
          </p:txBody>
        </p:sp>
      </p:grpSp>
      <p:grpSp>
        <p:nvGrpSpPr>
          <p:cNvPr id="287877" name="Group 133"/>
          <p:cNvGrpSpPr>
            <a:grpSpLocks/>
          </p:cNvGrpSpPr>
          <p:nvPr/>
        </p:nvGrpSpPr>
        <p:grpSpPr bwMode="auto">
          <a:xfrm>
            <a:off x="5611813" y="5337175"/>
            <a:ext cx="1909762" cy="406400"/>
            <a:chOff x="3640" y="3359"/>
            <a:chExt cx="1275" cy="256"/>
          </a:xfrm>
        </p:grpSpPr>
        <p:sp>
          <p:nvSpPr>
            <p:cNvPr id="287878" name="Line 134"/>
            <p:cNvSpPr>
              <a:spLocks noChangeShapeType="1"/>
            </p:cNvSpPr>
            <p:nvPr/>
          </p:nvSpPr>
          <p:spPr bwMode="auto">
            <a:xfrm flipV="1">
              <a:off x="3717" y="3393"/>
              <a:ext cx="1052" cy="14"/>
            </a:xfrm>
            <a:prstGeom prst="line">
              <a:avLst/>
            </a:prstGeom>
            <a:noFill/>
            <a:ln w="38100">
              <a:solidFill>
                <a:srgbClr val="FF0000"/>
              </a:solidFill>
              <a:round/>
              <a:headEnd/>
              <a:tailEnd/>
            </a:ln>
            <a:effectLst/>
          </p:spPr>
          <p:txBody>
            <a:bodyPr/>
            <a:lstStyle/>
            <a:p>
              <a:endParaRPr lang="th-TH"/>
            </a:p>
          </p:txBody>
        </p:sp>
        <p:sp>
          <p:nvSpPr>
            <p:cNvPr id="287879" name="Text Box 135"/>
            <p:cNvSpPr txBox="1">
              <a:spLocks noChangeArrowheads="1"/>
            </p:cNvSpPr>
            <p:nvPr/>
          </p:nvSpPr>
          <p:spPr bwMode="auto">
            <a:xfrm>
              <a:off x="4630" y="3411"/>
              <a:ext cx="285" cy="204"/>
            </a:xfrm>
            <a:prstGeom prst="rect">
              <a:avLst/>
            </a:prstGeom>
            <a:noFill/>
            <a:ln w="9525">
              <a:noFill/>
              <a:miter lim="800000"/>
              <a:headEnd/>
              <a:tailEnd/>
            </a:ln>
          </p:spPr>
          <p:txBody>
            <a:bodyPr/>
            <a:lstStyle/>
            <a:p>
              <a:pPr algn="ctr"/>
              <a:endParaRPr lang="en-US" sz="1400">
                <a:latin typeface="Comic Sans MS" pitchFamily="66" charset="0"/>
                <a:cs typeface="Arial" pitchFamily="34" charset="0"/>
              </a:endParaRPr>
            </a:p>
          </p:txBody>
        </p:sp>
        <p:sp>
          <p:nvSpPr>
            <p:cNvPr id="287880" name="Oval 136"/>
            <p:cNvSpPr>
              <a:spLocks noChangeArrowheads="1"/>
            </p:cNvSpPr>
            <p:nvPr/>
          </p:nvSpPr>
          <p:spPr bwMode="auto">
            <a:xfrm>
              <a:off x="4719" y="3359"/>
              <a:ext cx="79" cy="75"/>
            </a:xfrm>
            <a:prstGeom prst="ellipse">
              <a:avLst/>
            </a:prstGeom>
            <a:solidFill>
              <a:srgbClr val="FF00FF"/>
            </a:solidFill>
            <a:ln w="9525">
              <a:solidFill>
                <a:schemeClr val="tx1"/>
              </a:solidFill>
              <a:round/>
              <a:headEnd/>
              <a:tailEnd/>
            </a:ln>
            <a:effectLst/>
          </p:spPr>
          <p:txBody>
            <a:bodyPr wrap="none" anchor="ctr"/>
            <a:lstStyle/>
            <a:p>
              <a:endParaRPr lang="th-TH"/>
            </a:p>
          </p:txBody>
        </p:sp>
        <p:sp>
          <p:nvSpPr>
            <p:cNvPr id="287881" name="Oval 137"/>
            <p:cNvSpPr>
              <a:spLocks noChangeArrowheads="1"/>
            </p:cNvSpPr>
            <p:nvPr/>
          </p:nvSpPr>
          <p:spPr bwMode="auto">
            <a:xfrm>
              <a:off x="3677" y="3368"/>
              <a:ext cx="79" cy="75"/>
            </a:xfrm>
            <a:prstGeom prst="ellipse">
              <a:avLst/>
            </a:prstGeom>
            <a:solidFill>
              <a:srgbClr val="FF00FF"/>
            </a:solidFill>
            <a:ln w="9525">
              <a:solidFill>
                <a:schemeClr val="tx1"/>
              </a:solidFill>
              <a:round/>
              <a:headEnd/>
              <a:tailEnd/>
            </a:ln>
            <a:effectLst/>
          </p:spPr>
          <p:txBody>
            <a:bodyPr wrap="none" anchor="ctr"/>
            <a:lstStyle/>
            <a:p>
              <a:endParaRPr lang="th-TH"/>
            </a:p>
          </p:txBody>
        </p:sp>
        <p:sp>
          <p:nvSpPr>
            <p:cNvPr id="287882" name="Line 138"/>
            <p:cNvSpPr>
              <a:spLocks noChangeShapeType="1"/>
            </p:cNvSpPr>
            <p:nvPr/>
          </p:nvSpPr>
          <p:spPr bwMode="auto">
            <a:xfrm flipH="1">
              <a:off x="4285" y="3397"/>
              <a:ext cx="186" cy="4"/>
            </a:xfrm>
            <a:prstGeom prst="line">
              <a:avLst/>
            </a:prstGeom>
            <a:noFill/>
            <a:ln w="38100">
              <a:solidFill>
                <a:srgbClr val="FF0000"/>
              </a:solidFill>
              <a:round/>
              <a:headEnd/>
              <a:tailEnd type="triangle" w="med" len="med"/>
            </a:ln>
            <a:effectLst/>
          </p:spPr>
          <p:txBody>
            <a:bodyPr/>
            <a:lstStyle/>
            <a:p>
              <a:endParaRPr lang="th-TH"/>
            </a:p>
          </p:txBody>
        </p:sp>
        <p:sp>
          <p:nvSpPr>
            <p:cNvPr id="287883" name="Text Box 139"/>
            <p:cNvSpPr txBox="1">
              <a:spLocks noChangeArrowheads="1"/>
            </p:cNvSpPr>
            <p:nvPr/>
          </p:nvSpPr>
          <p:spPr bwMode="auto">
            <a:xfrm>
              <a:off x="3640" y="3405"/>
              <a:ext cx="285" cy="204"/>
            </a:xfrm>
            <a:prstGeom prst="rect">
              <a:avLst/>
            </a:prstGeom>
            <a:noFill/>
            <a:ln w="9525">
              <a:noFill/>
              <a:miter lim="800000"/>
              <a:headEnd/>
              <a:tailEnd/>
            </a:ln>
          </p:spPr>
          <p:txBody>
            <a:bodyPr/>
            <a:lstStyle/>
            <a:p>
              <a:pPr algn="ctr"/>
              <a:r>
                <a:rPr lang="en-US" sz="1400" baseline="0">
                  <a:latin typeface="Comic Sans MS" pitchFamily="66" charset="0"/>
                </a:rPr>
                <a:t>3</a:t>
              </a:r>
              <a:endParaRPr lang="en-US" sz="1400">
                <a:latin typeface="Comic Sans MS" pitchFamily="66" charset="0"/>
                <a:cs typeface="Arial" pitchFamily="34" charset="0"/>
              </a:endParaRPr>
            </a:p>
          </p:txBody>
        </p:sp>
      </p:grpSp>
      <p:grpSp>
        <p:nvGrpSpPr>
          <p:cNvPr id="287900" name="Group 156"/>
          <p:cNvGrpSpPr>
            <a:grpSpLocks/>
          </p:cNvGrpSpPr>
          <p:nvPr/>
        </p:nvGrpSpPr>
        <p:grpSpPr bwMode="auto">
          <a:xfrm>
            <a:off x="5545138" y="4699000"/>
            <a:ext cx="300037" cy="690563"/>
            <a:chOff x="3141" y="2483"/>
            <a:chExt cx="189" cy="435"/>
          </a:xfrm>
        </p:grpSpPr>
        <p:sp>
          <p:nvSpPr>
            <p:cNvPr id="287885" name="Line 141"/>
            <p:cNvSpPr>
              <a:spLocks noChangeShapeType="1"/>
            </p:cNvSpPr>
            <p:nvPr/>
          </p:nvSpPr>
          <p:spPr bwMode="auto">
            <a:xfrm flipH="1">
              <a:off x="3254" y="2690"/>
              <a:ext cx="1" cy="228"/>
            </a:xfrm>
            <a:prstGeom prst="line">
              <a:avLst/>
            </a:prstGeom>
            <a:noFill/>
            <a:ln w="38100">
              <a:solidFill>
                <a:srgbClr val="FF0000"/>
              </a:solidFill>
              <a:round/>
              <a:headEnd/>
              <a:tailEnd/>
            </a:ln>
            <a:effectLst/>
          </p:spPr>
          <p:txBody>
            <a:bodyPr/>
            <a:lstStyle/>
            <a:p>
              <a:endParaRPr lang="th-TH"/>
            </a:p>
          </p:txBody>
        </p:sp>
        <p:sp>
          <p:nvSpPr>
            <p:cNvPr id="287887" name="Oval 143"/>
            <p:cNvSpPr>
              <a:spLocks noChangeArrowheads="1"/>
            </p:cNvSpPr>
            <p:nvPr/>
          </p:nvSpPr>
          <p:spPr bwMode="auto">
            <a:xfrm>
              <a:off x="3216" y="2657"/>
              <a:ext cx="79" cy="75"/>
            </a:xfrm>
            <a:prstGeom prst="ellipse">
              <a:avLst/>
            </a:prstGeom>
            <a:solidFill>
              <a:srgbClr val="FF00FF"/>
            </a:solidFill>
            <a:ln w="9525">
              <a:solidFill>
                <a:schemeClr val="tx1"/>
              </a:solidFill>
              <a:round/>
              <a:headEnd/>
              <a:tailEnd/>
            </a:ln>
            <a:effectLst/>
          </p:spPr>
          <p:txBody>
            <a:bodyPr wrap="none" anchor="ctr"/>
            <a:lstStyle/>
            <a:p>
              <a:endParaRPr lang="th-TH"/>
            </a:p>
          </p:txBody>
        </p:sp>
        <p:sp>
          <p:nvSpPr>
            <p:cNvPr id="287889" name="Line 145"/>
            <p:cNvSpPr>
              <a:spLocks noChangeShapeType="1"/>
            </p:cNvSpPr>
            <p:nvPr/>
          </p:nvSpPr>
          <p:spPr bwMode="auto">
            <a:xfrm flipH="1" flipV="1">
              <a:off x="3254" y="2736"/>
              <a:ext cx="2" cy="104"/>
            </a:xfrm>
            <a:prstGeom prst="line">
              <a:avLst/>
            </a:prstGeom>
            <a:noFill/>
            <a:ln w="38100">
              <a:solidFill>
                <a:srgbClr val="FF0000"/>
              </a:solidFill>
              <a:round/>
              <a:headEnd/>
              <a:tailEnd type="triangle" w="med" len="med"/>
            </a:ln>
            <a:effectLst/>
          </p:spPr>
          <p:txBody>
            <a:bodyPr/>
            <a:lstStyle/>
            <a:p>
              <a:endParaRPr lang="th-TH"/>
            </a:p>
          </p:txBody>
        </p:sp>
        <p:sp>
          <p:nvSpPr>
            <p:cNvPr id="287890" name="Text Box 146"/>
            <p:cNvSpPr txBox="1">
              <a:spLocks noChangeArrowheads="1"/>
            </p:cNvSpPr>
            <p:nvPr/>
          </p:nvSpPr>
          <p:spPr bwMode="auto">
            <a:xfrm>
              <a:off x="3141" y="2483"/>
              <a:ext cx="189" cy="161"/>
            </a:xfrm>
            <a:prstGeom prst="rect">
              <a:avLst/>
            </a:prstGeom>
            <a:noFill/>
            <a:ln w="9525">
              <a:noFill/>
              <a:miter lim="800000"/>
              <a:headEnd/>
              <a:tailEnd/>
            </a:ln>
          </p:spPr>
          <p:txBody>
            <a:bodyPr/>
            <a:lstStyle/>
            <a:p>
              <a:pPr algn="ctr"/>
              <a:r>
                <a:rPr lang="en-US" sz="1400" b="1" baseline="0">
                  <a:latin typeface="Comic Sans MS" pitchFamily="66" charset="0"/>
                  <a:cs typeface="Arial" pitchFamily="34" charset="0"/>
                </a:rPr>
                <a:t>4</a:t>
              </a:r>
            </a:p>
          </p:txBody>
        </p:sp>
      </p:grpSp>
      <p:grpSp>
        <p:nvGrpSpPr>
          <p:cNvPr id="287901" name="Group 157"/>
          <p:cNvGrpSpPr>
            <a:grpSpLocks/>
          </p:cNvGrpSpPr>
          <p:nvPr/>
        </p:nvGrpSpPr>
        <p:grpSpPr bwMode="auto">
          <a:xfrm>
            <a:off x="5740400" y="4243388"/>
            <a:ext cx="1549400" cy="800100"/>
            <a:chOff x="3640" y="1596"/>
            <a:chExt cx="976" cy="504"/>
          </a:xfrm>
        </p:grpSpPr>
        <p:sp>
          <p:nvSpPr>
            <p:cNvPr id="287892" name="Freeform 148"/>
            <p:cNvSpPr>
              <a:spLocks/>
            </p:cNvSpPr>
            <p:nvPr/>
          </p:nvSpPr>
          <p:spPr bwMode="auto">
            <a:xfrm>
              <a:off x="3640" y="1596"/>
              <a:ext cx="976" cy="504"/>
            </a:xfrm>
            <a:custGeom>
              <a:avLst/>
              <a:gdLst/>
              <a:ahLst/>
              <a:cxnLst>
                <a:cxn ang="0">
                  <a:pos x="0" y="504"/>
                </a:cxn>
                <a:cxn ang="0">
                  <a:pos x="149" y="266"/>
                </a:cxn>
                <a:cxn ang="0">
                  <a:pos x="825" y="258"/>
                </a:cxn>
                <a:cxn ang="0">
                  <a:pos x="904" y="144"/>
                </a:cxn>
                <a:cxn ang="0">
                  <a:pos x="976" y="0"/>
                </a:cxn>
              </a:cxnLst>
              <a:rect l="0" t="0" r="r" b="b"/>
              <a:pathLst>
                <a:path w="976" h="504">
                  <a:moveTo>
                    <a:pt x="0" y="504"/>
                  </a:moveTo>
                  <a:lnTo>
                    <a:pt x="149" y="266"/>
                  </a:lnTo>
                  <a:lnTo>
                    <a:pt x="825" y="258"/>
                  </a:lnTo>
                  <a:lnTo>
                    <a:pt x="904" y="144"/>
                  </a:lnTo>
                  <a:lnTo>
                    <a:pt x="976" y="0"/>
                  </a:lnTo>
                </a:path>
              </a:pathLst>
            </a:custGeom>
            <a:noFill/>
            <a:ln w="50800">
              <a:solidFill>
                <a:srgbClr val="FF0000"/>
              </a:solidFill>
              <a:round/>
              <a:headEnd/>
              <a:tailEnd/>
            </a:ln>
            <a:effectLst/>
          </p:spPr>
          <p:txBody>
            <a:bodyPr/>
            <a:lstStyle/>
            <a:p>
              <a:endParaRPr lang="th-TH"/>
            </a:p>
          </p:txBody>
        </p:sp>
        <p:sp>
          <p:nvSpPr>
            <p:cNvPr id="287899" name="Line 155"/>
            <p:cNvSpPr>
              <a:spLocks noChangeShapeType="1"/>
            </p:cNvSpPr>
            <p:nvPr/>
          </p:nvSpPr>
          <p:spPr bwMode="auto">
            <a:xfrm>
              <a:off x="3977" y="1862"/>
              <a:ext cx="204" cy="0"/>
            </a:xfrm>
            <a:prstGeom prst="line">
              <a:avLst/>
            </a:prstGeom>
            <a:noFill/>
            <a:ln w="9525">
              <a:solidFill>
                <a:schemeClr val="tx1"/>
              </a:solidFill>
              <a:round/>
              <a:headEnd/>
              <a:tailEnd type="triangle" w="med" len="med"/>
            </a:ln>
            <a:effectLst/>
          </p:spPr>
          <p:txBody>
            <a:bodyPr/>
            <a:lstStyle/>
            <a:p>
              <a:endParaRPr lang="th-TH"/>
            </a:p>
          </p:txBody>
        </p:sp>
      </p:grpSp>
      <p:grpSp>
        <p:nvGrpSpPr>
          <p:cNvPr id="287902" name="Group 158"/>
          <p:cNvGrpSpPr>
            <a:grpSpLocks/>
          </p:cNvGrpSpPr>
          <p:nvPr/>
        </p:nvGrpSpPr>
        <p:grpSpPr bwMode="auto">
          <a:xfrm>
            <a:off x="5553075" y="4002088"/>
            <a:ext cx="544513" cy="715962"/>
            <a:chOff x="1488" y="1674"/>
            <a:chExt cx="343" cy="451"/>
          </a:xfrm>
        </p:grpSpPr>
        <p:sp>
          <p:nvSpPr>
            <p:cNvPr id="287903" name="Rectangle 159"/>
            <p:cNvSpPr>
              <a:spLocks noChangeArrowheads="1"/>
            </p:cNvSpPr>
            <p:nvPr/>
          </p:nvSpPr>
          <p:spPr bwMode="auto">
            <a:xfrm>
              <a:off x="1612" y="1724"/>
              <a:ext cx="219" cy="173"/>
            </a:xfrm>
            <a:prstGeom prst="rect">
              <a:avLst/>
            </a:prstGeom>
            <a:noFill/>
            <a:ln w="9525" algn="ctr">
              <a:noFill/>
              <a:miter lim="800000"/>
              <a:headEnd/>
              <a:tailEnd/>
            </a:ln>
            <a:effectLst/>
          </p:spPr>
          <p:txBody>
            <a:bodyPr wrap="none">
              <a:spAutoFit/>
            </a:bodyPr>
            <a:lstStyle/>
            <a:p>
              <a:pPr algn="ctr"/>
              <a:r>
                <a:rPr lang="en-US" sz="1200" i="1" baseline="0"/>
                <a:t>q</a:t>
              </a:r>
              <a:r>
                <a:rPr lang="en-US" sz="1200" i="1"/>
                <a:t>in</a:t>
              </a:r>
              <a:endParaRPr lang="th-TH" sz="1200" i="1" baseline="0"/>
            </a:p>
          </p:txBody>
        </p:sp>
        <p:sp>
          <p:nvSpPr>
            <p:cNvPr id="287904" name="Freeform 160"/>
            <p:cNvSpPr>
              <a:spLocks/>
            </p:cNvSpPr>
            <p:nvPr/>
          </p:nvSpPr>
          <p:spPr bwMode="auto">
            <a:xfrm rot="9971544" flipH="1">
              <a:off x="1488" y="1674"/>
              <a:ext cx="212" cy="451"/>
            </a:xfrm>
            <a:custGeom>
              <a:avLst/>
              <a:gdLst/>
              <a:ahLst/>
              <a:cxnLst>
                <a:cxn ang="0">
                  <a:pos x="0" y="792"/>
                </a:cxn>
                <a:cxn ang="0">
                  <a:pos x="24" y="640"/>
                </a:cxn>
                <a:cxn ang="0">
                  <a:pos x="88" y="432"/>
                </a:cxn>
                <a:cxn ang="0">
                  <a:pos x="184" y="248"/>
                </a:cxn>
                <a:cxn ang="0">
                  <a:pos x="288" y="104"/>
                </a:cxn>
                <a:cxn ang="0">
                  <a:pos x="206" y="64"/>
                </a:cxn>
                <a:cxn ang="0">
                  <a:pos x="456" y="0"/>
                </a:cxn>
                <a:cxn ang="0">
                  <a:pos x="503" y="202"/>
                </a:cxn>
                <a:cxn ang="0">
                  <a:pos x="437" y="166"/>
                </a:cxn>
                <a:cxn ang="0">
                  <a:pos x="404" y="229"/>
                </a:cxn>
                <a:cxn ang="0">
                  <a:pos x="392" y="336"/>
                </a:cxn>
                <a:cxn ang="0">
                  <a:pos x="392" y="472"/>
                </a:cxn>
                <a:cxn ang="0">
                  <a:pos x="408" y="608"/>
                </a:cxn>
                <a:cxn ang="0">
                  <a:pos x="432" y="672"/>
                </a:cxn>
                <a:cxn ang="0">
                  <a:pos x="472" y="768"/>
                </a:cxn>
                <a:cxn ang="0">
                  <a:pos x="504" y="808"/>
                </a:cxn>
                <a:cxn ang="0">
                  <a:pos x="209" y="649"/>
                </a:cxn>
                <a:cxn ang="0">
                  <a:pos x="0" y="792"/>
                </a:cxn>
              </a:cxnLst>
              <a:rect l="0" t="0" r="r" b="b"/>
              <a:pathLst>
                <a:path w="504" h="808">
                  <a:moveTo>
                    <a:pt x="0" y="792"/>
                  </a:moveTo>
                  <a:lnTo>
                    <a:pt x="24" y="640"/>
                  </a:lnTo>
                  <a:lnTo>
                    <a:pt x="88" y="432"/>
                  </a:lnTo>
                  <a:lnTo>
                    <a:pt x="184" y="248"/>
                  </a:lnTo>
                  <a:lnTo>
                    <a:pt x="288" y="104"/>
                  </a:lnTo>
                  <a:lnTo>
                    <a:pt x="206" y="64"/>
                  </a:lnTo>
                  <a:lnTo>
                    <a:pt x="456" y="0"/>
                  </a:lnTo>
                  <a:lnTo>
                    <a:pt x="503" y="202"/>
                  </a:lnTo>
                  <a:lnTo>
                    <a:pt x="437" y="166"/>
                  </a:lnTo>
                  <a:lnTo>
                    <a:pt x="404" y="229"/>
                  </a:lnTo>
                  <a:lnTo>
                    <a:pt x="392" y="336"/>
                  </a:lnTo>
                  <a:lnTo>
                    <a:pt x="392" y="472"/>
                  </a:lnTo>
                  <a:lnTo>
                    <a:pt x="408" y="608"/>
                  </a:lnTo>
                  <a:lnTo>
                    <a:pt x="432" y="672"/>
                  </a:lnTo>
                  <a:lnTo>
                    <a:pt x="472" y="768"/>
                  </a:lnTo>
                  <a:lnTo>
                    <a:pt x="504" y="808"/>
                  </a:lnTo>
                  <a:lnTo>
                    <a:pt x="209" y="649"/>
                  </a:lnTo>
                  <a:lnTo>
                    <a:pt x="0" y="792"/>
                  </a:lnTo>
                  <a:close/>
                </a:path>
              </a:pathLst>
            </a:custGeom>
            <a:solidFill>
              <a:srgbClr val="FF0000"/>
            </a:solidFill>
            <a:ln w="9525" cap="flat" cmpd="sng">
              <a:noFill/>
              <a:prstDash val="solid"/>
              <a:round/>
              <a:headEnd type="none" w="med" len="med"/>
              <a:tailEnd type="none" w="med" len="med"/>
            </a:ln>
            <a:effectLst/>
          </p:spPr>
          <p:txBody>
            <a:bodyPr/>
            <a:lstStyle/>
            <a:p>
              <a:endParaRPr lang="th-TH"/>
            </a:p>
          </p:txBody>
        </p:sp>
      </p:grpSp>
      <p:grpSp>
        <p:nvGrpSpPr>
          <p:cNvPr id="287905" name="Group 161"/>
          <p:cNvGrpSpPr>
            <a:grpSpLocks/>
          </p:cNvGrpSpPr>
          <p:nvPr/>
        </p:nvGrpSpPr>
        <p:grpSpPr bwMode="auto">
          <a:xfrm>
            <a:off x="7200900" y="4408488"/>
            <a:ext cx="766763" cy="331787"/>
            <a:chOff x="2224" y="1297"/>
            <a:chExt cx="465" cy="209"/>
          </a:xfrm>
        </p:grpSpPr>
        <p:sp>
          <p:nvSpPr>
            <p:cNvPr id="287906" name="Rectangle 162"/>
            <p:cNvSpPr>
              <a:spLocks noChangeArrowheads="1"/>
            </p:cNvSpPr>
            <p:nvPr/>
          </p:nvSpPr>
          <p:spPr bwMode="auto">
            <a:xfrm>
              <a:off x="2424" y="1333"/>
              <a:ext cx="265" cy="173"/>
            </a:xfrm>
            <a:prstGeom prst="rect">
              <a:avLst/>
            </a:prstGeom>
            <a:noFill/>
            <a:ln w="9525" algn="ctr">
              <a:noFill/>
              <a:miter lim="800000"/>
              <a:headEnd/>
              <a:tailEnd/>
            </a:ln>
            <a:effectLst/>
          </p:spPr>
          <p:txBody>
            <a:bodyPr wrap="none">
              <a:spAutoFit/>
            </a:bodyPr>
            <a:lstStyle/>
            <a:p>
              <a:pPr algn="ctr"/>
              <a:r>
                <a:rPr lang="en-US" sz="1200" i="1" baseline="0"/>
                <a:t>w</a:t>
              </a:r>
              <a:r>
                <a:rPr lang="en-US" sz="1200" i="1"/>
                <a:t>out</a:t>
              </a:r>
              <a:endParaRPr lang="th-TH" sz="1200" i="1" baseline="0"/>
            </a:p>
          </p:txBody>
        </p:sp>
        <p:sp>
          <p:nvSpPr>
            <p:cNvPr id="287907" name="Freeform 163"/>
            <p:cNvSpPr>
              <a:spLocks/>
            </p:cNvSpPr>
            <p:nvPr/>
          </p:nvSpPr>
          <p:spPr bwMode="auto">
            <a:xfrm rot="-18710920">
              <a:off x="2351" y="1170"/>
              <a:ext cx="153" cy="408"/>
            </a:xfrm>
            <a:custGeom>
              <a:avLst/>
              <a:gdLst/>
              <a:ahLst/>
              <a:cxnLst>
                <a:cxn ang="0">
                  <a:pos x="0" y="792"/>
                </a:cxn>
                <a:cxn ang="0">
                  <a:pos x="24" y="640"/>
                </a:cxn>
                <a:cxn ang="0">
                  <a:pos x="88" y="432"/>
                </a:cxn>
                <a:cxn ang="0">
                  <a:pos x="184" y="248"/>
                </a:cxn>
                <a:cxn ang="0">
                  <a:pos x="288" y="104"/>
                </a:cxn>
                <a:cxn ang="0">
                  <a:pos x="206" y="64"/>
                </a:cxn>
                <a:cxn ang="0">
                  <a:pos x="456" y="0"/>
                </a:cxn>
                <a:cxn ang="0">
                  <a:pos x="503" y="202"/>
                </a:cxn>
                <a:cxn ang="0">
                  <a:pos x="437" y="166"/>
                </a:cxn>
                <a:cxn ang="0">
                  <a:pos x="404" y="229"/>
                </a:cxn>
                <a:cxn ang="0">
                  <a:pos x="392" y="336"/>
                </a:cxn>
                <a:cxn ang="0">
                  <a:pos x="392" y="472"/>
                </a:cxn>
                <a:cxn ang="0">
                  <a:pos x="408" y="608"/>
                </a:cxn>
                <a:cxn ang="0">
                  <a:pos x="432" y="672"/>
                </a:cxn>
                <a:cxn ang="0">
                  <a:pos x="472" y="768"/>
                </a:cxn>
                <a:cxn ang="0">
                  <a:pos x="504" y="808"/>
                </a:cxn>
                <a:cxn ang="0">
                  <a:pos x="209" y="649"/>
                </a:cxn>
                <a:cxn ang="0">
                  <a:pos x="0" y="792"/>
                </a:cxn>
              </a:cxnLst>
              <a:rect l="0" t="0" r="r" b="b"/>
              <a:pathLst>
                <a:path w="504" h="808">
                  <a:moveTo>
                    <a:pt x="0" y="792"/>
                  </a:moveTo>
                  <a:lnTo>
                    <a:pt x="24" y="640"/>
                  </a:lnTo>
                  <a:lnTo>
                    <a:pt x="88" y="432"/>
                  </a:lnTo>
                  <a:lnTo>
                    <a:pt x="184" y="248"/>
                  </a:lnTo>
                  <a:lnTo>
                    <a:pt x="288" y="104"/>
                  </a:lnTo>
                  <a:lnTo>
                    <a:pt x="206" y="64"/>
                  </a:lnTo>
                  <a:lnTo>
                    <a:pt x="456" y="0"/>
                  </a:lnTo>
                  <a:lnTo>
                    <a:pt x="503" y="202"/>
                  </a:lnTo>
                  <a:lnTo>
                    <a:pt x="437" y="166"/>
                  </a:lnTo>
                  <a:lnTo>
                    <a:pt x="404" y="229"/>
                  </a:lnTo>
                  <a:lnTo>
                    <a:pt x="392" y="336"/>
                  </a:lnTo>
                  <a:lnTo>
                    <a:pt x="392" y="472"/>
                  </a:lnTo>
                  <a:lnTo>
                    <a:pt x="408" y="608"/>
                  </a:lnTo>
                  <a:lnTo>
                    <a:pt x="432" y="672"/>
                  </a:lnTo>
                  <a:lnTo>
                    <a:pt x="472" y="768"/>
                  </a:lnTo>
                  <a:lnTo>
                    <a:pt x="504" y="808"/>
                  </a:lnTo>
                  <a:lnTo>
                    <a:pt x="209" y="649"/>
                  </a:lnTo>
                  <a:lnTo>
                    <a:pt x="0" y="792"/>
                  </a:lnTo>
                  <a:close/>
                </a:path>
              </a:pathLst>
            </a:custGeom>
            <a:gradFill rotWithShape="1">
              <a:gsLst>
                <a:gs pos="0">
                  <a:srgbClr val="800080">
                    <a:gamma/>
                    <a:shade val="46275"/>
                    <a:invGamma/>
                  </a:srgbClr>
                </a:gs>
                <a:gs pos="50000">
                  <a:srgbClr val="800080">
                    <a:alpha val="84000"/>
                  </a:srgbClr>
                </a:gs>
                <a:gs pos="100000">
                  <a:srgbClr val="800080">
                    <a:gamma/>
                    <a:shade val="46275"/>
                    <a:invGamma/>
                  </a:srgbClr>
                </a:gs>
              </a:gsLst>
              <a:lin ang="2700000" scaled="1"/>
            </a:gradFill>
            <a:ln w="9525" cap="flat" cmpd="sng">
              <a:noFill/>
              <a:prstDash val="solid"/>
              <a:round/>
              <a:headEnd type="none" w="med" len="med"/>
              <a:tailEnd type="none" w="med" len="med"/>
            </a:ln>
            <a:effectLst/>
          </p:spPr>
          <p:txBody>
            <a:bodyPr/>
            <a:lstStyle/>
            <a:p>
              <a:endParaRPr lang="th-TH"/>
            </a:p>
          </p:txBody>
        </p:sp>
      </p:grpSp>
      <p:grpSp>
        <p:nvGrpSpPr>
          <p:cNvPr id="287908" name="Group 164"/>
          <p:cNvGrpSpPr>
            <a:grpSpLocks/>
          </p:cNvGrpSpPr>
          <p:nvPr/>
        </p:nvGrpSpPr>
        <p:grpSpPr bwMode="auto">
          <a:xfrm>
            <a:off x="6343650" y="5434013"/>
            <a:ext cx="542925" cy="274637"/>
            <a:chOff x="4896" y="1863"/>
            <a:chExt cx="342" cy="173"/>
          </a:xfrm>
        </p:grpSpPr>
        <p:sp>
          <p:nvSpPr>
            <p:cNvPr id="287909" name="Freeform 165"/>
            <p:cNvSpPr>
              <a:spLocks/>
            </p:cNvSpPr>
            <p:nvPr/>
          </p:nvSpPr>
          <p:spPr bwMode="auto">
            <a:xfrm rot="10137567" flipH="1">
              <a:off x="4896" y="1867"/>
              <a:ext cx="81" cy="163"/>
            </a:xfrm>
            <a:custGeom>
              <a:avLst/>
              <a:gdLst/>
              <a:ahLst/>
              <a:cxnLst>
                <a:cxn ang="0">
                  <a:pos x="0" y="792"/>
                </a:cxn>
                <a:cxn ang="0">
                  <a:pos x="24" y="640"/>
                </a:cxn>
                <a:cxn ang="0">
                  <a:pos x="88" y="432"/>
                </a:cxn>
                <a:cxn ang="0">
                  <a:pos x="184" y="248"/>
                </a:cxn>
                <a:cxn ang="0">
                  <a:pos x="288" y="104"/>
                </a:cxn>
                <a:cxn ang="0">
                  <a:pos x="206" y="64"/>
                </a:cxn>
                <a:cxn ang="0">
                  <a:pos x="456" y="0"/>
                </a:cxn>
                <a:cxn ang="0">
                  <a:pos x="503" y="202"/>
                </a:cxn>
                <a:cxn ang="0">
                  <a:pos x="437" y="166"/>
                </a:cxn>
                <a:cxn ang="0">
                  <a:pos x="404" y="229"/>
                </a:cxn>
                <a:cxn ang="0">
                  <a:pos x="392" y="336"/>
                </a:cxn>
                <a:cxn ang="0">
                  <a:pos x="392" y="472"/>
                </a:cxn>
                <a:cxn ang="0">
                  <a:pos x="408" y="608"/>
                </a:cxn>
                <a:cxn ang="0">
                  <a:pos x="432" y="672"/>
                </a:cxn>
                <a:cxn ang="0">
                  <a:pos x="472" y="768"/>
                </a:cxn>
                <a:cxn ang="0">
                  <a:pos x="504" y="808"/>
                </a:cxn>
                <a:cxn ang="0">
                  <a:pos x="209" y="649"/>
                </a:cxn>
                <a:cxn ang="0">
                  <a:pos x="0" y="792"/>
                </a:cxn>
              </a:cxnLst>
              <a:rect l="0" t="0" r="r" b="b"/>
              <a:pathLst>
                <a:path w="504" h="808">
                  <a:moveTo>
                    <a:pt x="0" y="792"/>
                  </a:moveTo>
                  <a:lnTo>
                    <a:pt x="24" y="640"/>
                  </a:lnTo>
                  <a:lnTo>
                    <a:pt x="88" y="432"/>
                  </a:lnTo>
                  <a:lnTo>
                    <a:pt x="184" y="248"/>
                  </a:lnTo>
                  <a:lnTo>
                    <a:pt x="288" y="104"/>
                  </a:lnTo>
                  <a:lnTo>
                    <a:pt x="206" y="64"/>
                  </a:lnTo>
                  <a:lnTo>
                    <a:pt x="456" y="0"/>
                  </a:lnTo>
                  <a:lnTo>
                    <a:pt x="503" y="202"/>
                  </a:lnTo>
                  <a:lnTo>
                    <a:pt x="437" y="166"/>
                  </a:lnTo>
                  <a:lnTo>
                    <a:pt x="404" y="229"/>
                  </a:lnTo>
                  <a:lnTo>
                    <a:pt x="392" y="336"/>
                  </a:lnTo>
                  <a:lnTo>
                    <a:pt x="392" y="472"/>
                  </a:lnTo>
                  <a:lnTo>
                    <a:pt x="408" y="608"/>
                  </a:lnTo>
                  <a:lnTo>
                    <a:pt x="432" y="672"/>
                  </a:lnTo>
                  <a:lnTo>
                    <a:pt x="472" y="768"/>
                  </a:lnTo>
                  <a:lnTo>
                    <a:pt x="504" y="808"/>
                  </a:lnTo>
                  <a:lnTo>
                    <a:pt x="209" y="649"/>
                  </a:lnTo>
                  <a:lnTo>
                    <a:pt x="0" y="792"/>
                  </a:lnTo>
                  <a:close/>
                </a:path>
              </a:pathLst>
            </a:custGeom>
            <a:solidFill>
              <a:srgbClr val="FF0000"/>
            </a:solidFill>
            <a:ln w="9525" cap="flat" cmpd="sng">
              <a:noFill/>
              <a:prstDash val="solid"/>
              <a:round/>
              <a:headEnd type="none" w="med" len="med"/>
              <a:tailEnd type="none" w="med" len="med"/>
            </a:ln>
            <a:effectLst/>
          </p:spPr>
          <p:txBody>
            <a:bodyPr/>
            <a:lstStyle/>
            <a:p>
              <a:endParaRPr lang="th-TH"/>
            </a:p>
          </p:txBody>
        </p:sp>
        <p:sp>
          <p:nvSpPr>
            <p:cNvPr id="287910" name="Rectangle 166"/>
            <p:cNvSpPr>
              <a:spLocks noChangeArrowheads="1"/>
            </p:cNvSpPr>
            <p:nvPr/>
          </p:nvSpPr>
          <p:spPr bwMode="auto">
            <a:xfrm>
              <a:off x="4959" y="1863"/>
              <a:ext cx="279" cy="173"/>
            </a:xfrm>
            <a:prstGeom prst="rect">
              <a:avLst/>
            </a:prstGeom>
            <a:noFill/>
            <a:ln w="9525">
              <a:noFill/>
              <a:miter lim="800000"/>
              <a:headEnd/>
              <a:tailEnd/>
            </a:ln>
            <a:effectLst/>
          </p:spPr>
          <p:txBody>
            <a:bodyPr>
              <a:spAutoFit/>
            </a:bodyPr>
            <a:lstStyle/>
            <a:p>
              <a:r>
                <a:rPr lang="en-US" sz="1200" i="1" baseline="0"/>
                <a:t>q</a:t>
              </a:r>
              <a:r>
                <a:rPr lang="en-US" sz="1200" i="1"/>
                <a:t>out</a:t>
              </a:r>
              <a:endParaRPr lang="th-TH" sz="1200" i="1" baseline="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87869"/>
                                        </p:tgtEl>
                                        <p:attrNameLst>
                                          <p:attrName>style.visibility</p:attrName>
                                        </p:attrNameLst>
                                      </p:cBhvr>
                                      <p:to>
                                        <p:strVal val="visible"/>
                                      </p:to>
                                    </p:set>
                                    <p:animEffect transition="in" filter="wipe(up)">
                                      <p:cBhvr>
                                        <p:cTn id="7" dur="500"/>
                                        <p:tgtEl>
                                          <p:spTgt spid="287869"/>
                                        </p:tgtEl>
                                      </p:cBhvr>
                                    </p:animEffect>
                                  </p:childTnLst>
                                </p:cTn>
                              </p:par>
                            </p:childTnLst>
                          </p:cTn>
                        </p:par>
                        <p:par>
                          <p:cTn id="8" fill="hold">
                            <p:stCondLst>
                              <p:cond delay="500"/>
                            </p:stCondLst>
                            <p:childTnLst>
                              <p:par>
                                <p:cTn id="9" presetID="21" presetClass="entr" presetSubtype="4" fill="hold" nodeType="afterEffect">
                                  <p:stCondLst>
                                    <p:cond delay="0"/>
                                  </p:stCondLst>
                                  <p:childTnLst>
                                    <p:set>
                                      <p:cBhvr>
                                        <p:cTn id="10" dur="1" fill="hold">
                                          <p:stCondLst>
                                            <p:cond delay="0"/>
                                          </p:stCondLst>
                                        </p:cTn>
                                        <p:tgtEl>
                                          <p:spTgt spid="287794"/>
                                        </p:tgtEl>
                                        <p:attrNameLst>
                                          <p:attrName>style.visibility</p:attrName>
                                        </p:attrNameLst>
                                      </p:cBhvr>
                                      <p:to>
                                        <p:strVal val="visible"/>
                                      </p:to>
                                    </p:set>
                                    <p:animEffect transition="in" filter="wheel(4)">
                                      <p:cBhvr>
                                        <p:cTn id="11" dur="2000"/>
                                        <p:tgtEl>
                                          <p:spTgt spid="287794"/>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287851"/>
                                        </p:tgtEl>
                                        <p:attrNameLst>
                                          <p:attrName>style.visibility</p:attrName>
                                        </p:attrNameLst>
                                      </p:cBhvr>
                                      <p:to>
                                        <p:strVal val="visible"/>
                                      </p:to>
                                    </p:set>
                                    <p:animEffect transition="in" filter="fade">
                                      <p:cBhvr>
                                        <p:cTn id="15" dur="2000"/>
                                        <p:tgtEl>
                                          <p:spTgt spid="287851"/>
                                        </p:tgtEl>
                                      </p:cBhvr>
                                    </p:animEffect>
                                  </p:childTnLst>
                                </p:cTn>
                              </p:par>
                            </p:childTnLst>
                          </p:cTn>
                        </p:par>
                        <p:par>
                          <p:cTn id="16" fill="hold">
                            <p:stCondLst>
                              <p:cond delay="4500"/>
                            </p:stCondLst>
                            <p:childTnLst>
                              <p:par>
                                <p:cTn id="17" presetID="22" presetClass="entr" presetSubtype="1" fill="hold" nodeType="afterEffect">
                                  <p:stCondLst>
                                    <p:cond delay="0"/>
                                  </p:stCondLst>
                                  <p:childTnLst>
                                    <p:set>
                                      <p:cBhvr>
                                        <p:cTn id="18" dur="1" fill="hold">
                                          <p:stCondLst>
                                            <p:cond delay="0"/>
                                          </p:stCondLst>
                                        </p:cTn>
                                        <p:tgtEl>
                                          <p:spTgt spid="287870"/>
                                        </p:tgtEl>
                                        <p:attrNameLst>
                                          <p:attrName>style.visibility</p:attrName>
                                        </p:attrNameLst>
                                      </p:cBhvr>
                                      <p:to>
                                        <p:strVal val="visible"/>
                                      </p:to>
                                    </p:set>
                                    <p:animEffect transition="in" filter="wipe(up)">
                                      <p:cBhvr>
                                        <p:cTn id="19" dur="1000"/>
                                        <p:tgtEl>
                                          <p:spTgt spid="287870"/>
                                        </p:tgtEl>
                                      </p:cBhvr>
                                    </p:animEffect>
                                  </p:childTnLst>
                                </p:cTn>
                              </p:par>
                            </p:childTnLst>
                          </p:cTn>
                        </p:par>
                        <p:par>
                          <p:cTn id="20" fill="hold">
                            <p:stCondLst>
                              <p:cond delay="5500"/>
                            </p:stCondLst>
                            <p:childTnLst>
                              <p:par>
                                <p:cTn id="21" presetID="22" presetClass="entr" presetSubtype="4" fill="hold" nodeType="afterEffect">
                                  <p:stCondLst>
                                    <p:cond delay="0"/>
                                  </p:stCondLst>
                                  <p:childTnLst>
                                    <p:set>
                                      <p:cBhvr>
                                        <p:cTn id="22" dur="1" fill="hold">
                                          <p:stCondLst>
                                            <p:cond delay="0"/>
                                          </p:stCondLst>
                                        </p:cTn>
                                        <p:tgtEl>
                                          <p:spTgt spid="287905"/>
                                        </p:tgtEl>
                                        <p:attrNameLst>
                                          <p:attrName>style.visibility</p:attrName>
                                        </p:attrNameLst>
                                      </p:cBhvr>
                                      <p:to>
                                        <p:strVal val="visible"/>
                                      </p:to>
                                    </p:set>
                                    <p:animEffect transition="in" filter="wipe(down)">
                                      <p:cBhvr>
                                        <p:cTn id="23" dur="500"/>
                                        <p:tgtEl>
                                          <p:spTgt spid="287905"/>
                                        </p:tgtEl>
                                      </p:cBhvr>
                                    </p:animEffect>
                                  </p:childTnLst>
                                </p:cTn>
                              </p:par>
                            </p:childTnLst>
                          </p:cTn>
                        </p:par>
                        <p:par>
                          <p:cTn id="24" fill="hold">
                            <p:stCondLst>
                              <p:cond delay="6000"/>
                            </p:stCondLst>
                            <p:childTnLst>
                              <p:par>
                                <p:cTn id="25" presetID="22" presetClass="entr" presetSubtype="2" fill="hold" nodeType="afterEffect">
                                  <p:stCondLst>
                                    <p:cond delay="0"/>
                                  </p:stCondLst>
                                  <p:childTnLst>
                                    <p:set>
                                      <p:cBhvr>
                                        <p:cTn id="26" dur="1" fill="hold">
                                          <p:stCondLst>
                                            <p:cond delay="0"/>
                                          </p:stCondLst>
                                        </p:cTn>
                                        <p:tgtEl>
                                          <p:spTgt spid="287877"/>
                                        </p:tgtEl>
                                        <p:attrNameLst>
                                          <p:attrName>style.visibility</p:attrName>
                                        </p:attrNameLst>
                                      </p:cBhvr>
                                      <p:to>
                                        <p:strVal val="visible"/>
                                      </p:to>
                                    </p:set>
                                    <p:animEffect transition="in" filter="wipe(right)">
                                      <p:cBhvr>
                                        <p:cTn id="27" dur="1000"/>
                                        <p:tgtEl>
                                          <p:spTgt spid="287877"/>
                                        </p:tgtEl>
                                      </p:cBhvr>
                                    </p:animEffect>
                                  </p:childTnLst>
                                </p:cTn>
                              </p:par>
                            </p:childTnLst>
                          </p:cTn>
                        </p:par>
                        <p:par>
                          <p:cTn id="28" fill="hold">
                            <p:stCondLst>
                              <p:cond delay="7000"/>
                            </p:stCondLst>
                            <p:childTnLst>
                              <p:par>
                                <p:cTn id="29" presetID="22" presetClass="entr" presetSubtype="1" fill="hold" nodeType="afterEffect">
                                  <p:stCondLst>
                                    <p:cond delay="0"/>
                                  </p:stCondLst>
                                  <p:childTnLst>
                                    <p:set>
                                      <p:cBhvr>
                                        <p:cTn id="30" dur="1" fill="hold">
                                          <p:stCondLst>
                                            <p:cond delay="0"/>
                                          </p:stCondLst>
                                        </p:cTn>
                                        <p:tgtEl>
                                          <p:spTgt spid="287908"/>
                                        </p:tgtEl>
                                        <p:attrNameLst>
                                          <p:attrName>style.visibility</p:attrName>
                                        </p:attrNameLst>
                                      </p:cBhvr>
                                      <p:to>
                                        <p:strVal val="visible"/>
                                      </p:to>
                                    </p:set>
                                    <p:animEffect transition="in" filter="wipe(up)">
                                      <p:cBhvr>
                                        <p:cTn id="31" dur="500"/>
                                        <p:tgtEl>
                                          <p:spTgt spid="287908"/>
                                        </p:tgtEl>
                                      </p:cBhvr>
                                    </p:animEffect>
                                  </p:childTnLst>
                                </p:cTn>
                              </p:par>
                            </p:childTnLst>
                          </p:cTn>
                        </p:par>
                        <p:par>
                          <p:cTn id="32" fill="hold">
                            <p:stCondLst>
                              <p:cond delay="7500"/>
                            </p:stCondLst>
                            <p:childTnLst>
                              <p:par>
                                <p:cTn id="33" presetID="22" presetClass="entr" presetSubtype="4" fill="hold" nodeType="afterEffect">
                                  <p:stCondLst>
                                    <p:cond delay="0"/>
                                  </p:stCondLst>
                                  <p:childTnLst>
                                    <p:set>
                                      <p:cBhvr>
                                        <p:cTn id="34" dur="1" fill="hold">
                                          <p:stCondLst>
                                            <p:cond delay="0"/>
                                          </p:stCondLst>
                                        </p:cTn>
                                        <p:tgtEl>
                                          <p:spTgt spid="287900"/>
                                        </p:tgtEl>
                                        <p:attrNameLst>
                                          <p:attrName>style.visibility</p:attrName>
                                        </p:attrNameLst>
                                      </p:cBhvr>
                                      <p:to>
                                        <p:strVal val="visible"/>
                                      </p:to>
                                    </p:set>
                                    <p:animEffect transition="in" filter="wipe(down)">
                                      <p:cBhvr>
                                        <p:cTn id="35" dur="1000"/>
                                        <p:tgtEl>
                                          <p:spTgt spid="287900"/>
                                        </p:tgtEl>
                                      </p:cBhvr>
                                    </p:animEffect>
                                  </p:childTnLst>
                                </p:cTn>
                              </p:par>
                            </p:childTnLst>
                          </p:cTn>
                        </p:par>
                        <p:par>
                          <p:cTn id="36" fill="hold">
                            <p:stCondLst>
                              <p:cond delay="8500"/>
                            </p:stCondLst>
                            <p:childTnLst>
                              <p:par>
                                <p:cTn id="37" presetID="22" presetClass="entr" presetSubtype="8" fill="hold" nodeType="afterEffect">
                                  <p:stCondLst>
                                    <p:cond delay="0"/>
                                  </p:stCondLst>
                                  <p:childTnLst>
                                    <p:set>
                                      <p:cBhvr>
                                        <p:cTn id="38" dur="1" fill="hold">
                                          <p:stCondLst>
                                            <p:cond delay="0"/>
                                          </p:stCondLst>
                                        </p:cTn>
                                        <p:tgtEl>
                                          <p:spTgt spid="287901"/>
                                        </p:tgtEl>
                                        <p:attrNameLst>
                                          <p:attrName>style.visibility</p:attrName>
                                        </p:attrNameLst>
                                      </p:cBhvr>
                                      <p:to>
                                        <p:strVal val="visible"/>
                                      </p:to>
                                    </p:set>
                                    <p:animEffect transition="in" filter="wipe(left)">
                                      <p:cBhvr>
                                        <p:cTn id="39" dur="1000"/>
                                        <p:tgtEl>
                                          <p:spTgt spid="287901"/>
                                        </p:tgtEl>
                                      </p:cBhvr>
                                    </p:animEffect>
                                  </p:childTnLst>
                                </p:cTn>
                              </p:par>
                            </p:childTnLst>
                          </p:cTn>
                        </p:par>
                        <p:par>
                          <p:cTn id="40" fill="hold">
                            <p:stCondLst>
                              <p:cond delay="9500"/>
                            </p:stCondLst>
                            <p:childTnLst>
                              <p:par>
                                <p:cTn id="41" presetID="22" presetClass="entr" presetSubtype="1" fill="hold" nodeType="afterEffect">
                                  <p:stCondLst>
                                    <p:cond delay="0"/>
                                  </p:stCondLst>
                                  <p:childTnLst>
                                    <p:set>
                                      <p:cBhvr>
                                        <p:cTn id="42" dur="1" fill="hold">
                                          <p:stCondLst>
                                            <p:cond delay="0"/>
                                          </p:stCondLst>
                                        </p:cTn>
                                        <p:tgtEl>
                                          <p:spTgt spid="287902"/>
                                        </p:tgtEl>
                                        <p:attrNameLst>
                                          <p:attrName>style.visibility</p:attrName>
                                        </p:attrNameLst>
                                      </p:cBhvr>
                                      <p:to>
                                        <p:strVal val="visible"/>
                                      </p:to>
                                    </p:set>
                                    <p:animEffect transition="in" filter="wipe(up)">
                                      <p:cBhvr>
                                        <p:cTn id="43" dur="500"/>
                                        <p:tgtEl>
                                          <p:spTgt spid="287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8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Footer Placeholder 2"/>
          <p:cNvSpPr>
            <a:spLocks noGrp="1"/>
          </p:cNvSpPr>
          <p:nvPr>
            <p:ph type="ftr" sz="quarter" idx="11"/>
          </p:nvPr>
        </p:nvSpPr>
        <p:spPr/>
        <p:txBody>
          <a:bodyPr/>
          <a:lstStyle/>
          <a:p>
            <a:r>
              <a:rPr lang="en-US"/>
              <a:t>รศ.ดร.สมหมาย ปรีเปรม</a:t>
            </a:r>
            <a:endParaRPr lang="th-TH"/>
          </a:p>
        </p:txBody>
      </p:sp>
      <p:sp>
        <p:nvSpPr>
          <p:cNvPr id="286749" name="Text Box 29"/>
          <p:cNvSpPr txBox="1">
            <a:spLocks noChangeArrowheads="1"/>
          </p:cNvSpPr>
          <p:nvPr/>
        </p:nvSpPr>
        <p:spPr bwMode="auto">
          <a:xfrm>
            <a:off x="458788" y="419100"/>
            <a:ext cx="4200525" cy="946150"/>
          </a:xfrm>
          <a:prstGeom prst="rect">
            <a:avLst/>
          </a:prstGeom>
          <a:noFill/>
          <a:ln w="9525">
            <a:noFill/>
            <a:miter lim="800000"/>
            <a:headEnd/>
            <a:tailEnd/>
          </a:ln>
          <a:effectLst/>
        </p:spPr>
        <p:txBody>
          <a:bodyPr>
            <a:spAutoFit/>
          </a:bodyPr>
          <a:lstStyle/>
          <a:p>
            <a:pPr>
              <a:spcBef>
                <a:spcPct val="50000"/>
              </a:spcBef>
            </a:pPr>
            <a:r>
              <a:rPr lang="en-US" sz="2400" b="1" baseline="0">
                <a:solidFill>
                  <a:srgbClr val="FFFF00"/>
                </a:solidFill>
                <a:latin typeface="Times New Roman" pitchFamily="18" charset="0"/>
              </a:rPr>
              <a:t>Turbine:  </a:t>
            </a:r>
          </a:p>
          <a:p>
            <a:pPr>
              <a:buFontTx/>
              <a:buChar char="•"/>
            </a:pPr>
            <a:r>
              <a:rPr lang="en-US" sz="1600" i="1" baseline="0">
                <a:solidFill>
                  <a:srgbClr val="FFFF00"/>
                </a:solidFill>
                <a:latin typeface="Times New Roman" pitchFamily="18" charset="0"/>
              </a:rPr>
              <a:t> Convert energy in high pressure steam to work</a:t>
            </a:r>
          </a:p>
          <a:p>
            <a:pPr>
              <a:buFontTx/>
              <a:buChar char="•"/>
            </a:pPr>
            <a:r>
              <a:rPr lang="en-US" sz="1600" i="1" baseline="0">
                <a:solidFill>
                  <a:srgbClr val="FFFF00"/>
                </a:solidFill>
                <a:latin typeface="Times New Roman" pitchFamily="18" charset="0"/>
              </a:rPr>
              <a:t> Pressure reduces from P</a:t>
            </a:r>
            <a:r>
              <a:rPr lang="en-US" sz="1600" i="1">
                <a:solidFill>
                  <a:srgbClr val="FFFF00"/>
                </a:solidFill>
                <a:latin typeface="Times New Roman" pitchFamily="18" charset="0"/>
              </a:rPr>
              <a:t>boiler</a:t>
            </a:r>
            <a:r>
              <a:rPr lang="en-US" sz="1600" i="1" baseline="0">
                <a:solidFill>
                  <a:srgbClr val="FFFF00"/>
                </a:solidFill>
                <a:latin typeface="Times New Roman" pitchFamily="18" charset="0"/>
              </a:rPr>
              <a:t> to P</a:t>
            </a:r>
            <a:r>
              <a:rPr lang="en-US" sz="1600" i="1">
                <a:solidFill>
                  <a:srgbClr val="FFFF00"/>
                </a:solidFill>
                <a:latin typeface="Times New Roman" pitchFamily="18" charset="0"/>
              </a:rPr>
              <a:t>condenser</a:t>
            </a:r>
            <a:endParaRPr lang="th-TH" sz="1600" i="1">
              <a:solidFill>
                <a:srgbClr val="FFFF00"/>
              </a:solidFill>
              <a:latin typeface="Times New Roman" pitchFamily="18" charset="0"/>
            </a:endParaRPr>
          </a:p>
        </p:txBody>
      </p:sp>
      <p:pic>
        <p:nvPicPr>
          <p:cNvPr id="286752" name="Picture 32" descr="2StepSteamTurbine"/>
          <p:cNvPicPr>
            <a:picLocks noChangeAspect="1" noChangeArrowheads="1"/>
          </p:cNvPicPr>
          <p:nvPr/>
        </p:nvPicPr>
        <p:blipFill>
          <a:blip r:embed="rId4" cstate="print"/>
          <a:srcRect/>
          <a:stretch>
            <a:fillRect/>
          </a:stretch>
        </p:blipFill>
        <p:spPr bwMode="auto">
          <a:xfrm>
            <a:off x="266700" y="2362200"/>
            <a:ext cx="1943100" cy="2171700"/>
          </a:xfrm>
          <a:prstGeom prst="rect">
            <a:avLst/>
          </a:prstGeom>
          <a:noFill/>
        </p:spPr>
      </p:pic>
      <p:grpSp>
        <p:nvGrpSpPr>
          <p:cNvPr id="286861" name="Group 141"/>
          <p:cNvGrpSpPr>
            <a:grpSpLocks/>
          </p:cNvGrpSpPr>
          <p:nvPr/>
        </p:nvGrpSpPr>
        <p:grpSpPr bwMode="auto">
          <a:xfrm>
            <a:off x="257175" y="1851025"/>
            <a:ext cx="4381500" cy="4330700"/>
            <a:chOff x="150" y="860"/>
            <a:chExt cx="2760" cy="2728"/>
          </a:xfrm>
        </p:grpSpPr>
        <p:sp>
          <p:nvSpPr>
            <p:cNvPr id="286747" name="Text Box 27"/>
            <p:cNvSpPr txBox="1">
              <a:spLocks noChangeArrowheads="1"/>
            </p:cNvSpPr>
            <p:nvPr/>
          </p:nvSpPr>
          <p:spPr bwMode="auto">
            <a:xfrm>
              <a:off x="182" y="860"/>
              <a:ext cx="1140" cy="173"/>
            </a:xfrm>
            <a:prstGeom prst="rect">
              <a:avLst/>
            </a:prstGeom>
            <a:noFill/>
            <a:ln w="9525">
              <a:noFill/>
              <a:miter lim="800000"/>
              <a:headEnd/>
              <a:tailEnd/>
            </a:ln>
            <a:effectLst/>
          </p:spPr>
          <p:txBody>
            <a:bodyPr>
              <a:spAutoFit/>
            </a:bodyPr>
            <a:lstStyle/>
            <a:p>
              <a:pPr algn="ctr">
                <a:spcBef>
                  <a:spcPct val="50000"/>
                </a:spcBef>
              </a:pPr>
              <a:r>
                <a:rPr lang="en-US" sz="1200" i="1" baseline="0">
                  <a:latin typeface="Times New Roman" pitchFamily="18" charset="0"/>
                </a:rPr>
                <a:t>Picture / Drawing</a:t>
              </a:r>
              <a:endParaRPr lang="th-TH" sz="1200" i="1" baseline="0">
                <a:latin typeface="Times New Roman" pitchFamily="18" charset="0"/>
              </a:endParaRPr>
            </a:p>
          </p:txBody>
        </p:sp>
        <p:pic>
          <p:nvPicPr>
            <p:cNvPr id="286753" name="Picture 33" descr="CoupledSteamTurbine"/>
            <p:cNvPicPr>
              <a:picLocks noChangeAspect="1" noChangeArrowheads="1"/>
            </p:cNvPicPr>
            <p:nvPr/>
          </p:nvPicPr>
          <p:blipFill>
            <a:blip r:embed="rId5" cstate="print"/>
            <a:srcRect/>
            <a:stretch>
              <a:fillRect/>
            </a:stretch>
          </p:blipFill>
          <p:spPr bwMode="auto">
            <a:xfrm>
              <a:off x="150" y="2700"/>
              <a:ext cx="2760" cy="888"/>
            </a:xfrm>
            <a:prstGeom prst="rect">
              <a:avLst/>
            </a:prstGeom>
            <a:noFill/>
          </p:spPr>
        </p:pic>
      </p:grpSp>
      <p:sp>
        <p:nvSpPr>
          <p:cNvPr id="286754" name="Text Box 34"/>
          <p:cNvSpPr txBox="1">
            <a:spLocks noChangeArrowheads="1"/>
          </p:cNvSpPr>
          <p:nvPr/>
        </p:nvSpPr>
        <p:spPr bwMode="auto">
          <a:xfrm>
            <a:off x="5000625" y="430213"/>
            <a:ext cx="3816350" cy="2359025"/>
          </a:xfrm>
          <a:prstGeom prst="rect">
            <a:avLst/>
          </a:prstGeom>
          <a:noFill/>
          <a:ln w="9525">
            <a:solidFill>
              <a:srgbClr val="FFFF00"/>
            </a:solidFill>
            <a:miter lim="800000"/>
            <a:headEnd/>
            <a:tailEnd/>
          </a:ln>
          <a:effectLst/>
        </p:spPr>
        <p:txBody>
          <a:bodyPr>
            <a:spAutoFit/>
          </a:bodyPr>
          <a:lstStyle/>
          <a:p>
            <a:pPr marL="533400" indent="-533400"/>
            <a:r>
              <a:rPr lang="en-US" sz="1200" b="1" i="1" baseline="0"/>
              <a:t>Control Volume:  </a:t>
            </a:r>
            <a:r>
              <a:rPr lang="en-US" sz="1200" i="1" baseline="0">
                <a:cs typeface="Arial" pitchFamily="34" charset="0"/>
                <a:sym typeface="Wingdings" pitchFamily="2" charset="2"/>
              </a:rPr>
              <a:t>Turbine</a:t>
            </a:r>
          </a:p>
          <a:p>
            <a:pPr marL="533400" indent="-533400"/>
            <a:r>
              <a:rPr lang="en-US" sz="1200" b="1" i="1" baseline="0"/>
              <a:t>Typical Assumptions:</a:t>
            </a:r>
          </a:p>
          <a:p>
            <a:pPr marL="533400" indent="-533400"/>
            <a:r>
              <a:rPr lang="en-US" sz="1200" b="1" i="1" baseline="0"/>
              <a:t>	Isentropic (ideal)</a:t>
            </a:r>
          </a:p>
          <a:p>
            <a:pPr marL="990600" lvl="1" indent="-533400"/>
            <a:r>
              <a:rPr lang="en-US" sz="1200" i="1" baseline="0">
                <a:sym typeface="Wingdings" pitchFamily="2" charset="2"/>
              </a:rPr>
              <a:t>SSSF Process  </a:t>
            </a:r>
          </a:p>
          <a:p>
            <a:pPr marL="990600" lvl="1" indent="-533400"/>
            <a:r>
              <a:rPr lang="el-GR" sz="1200" i="1" baseline="0">
                <a:cs typeface="Arial" pitchFamily="34" charset="0"/>
                <a:sym typeface="Wingdings" pitchFamily="2" charset="2"/>
              </a:rPr>
              <a:t>Δ</a:t>
            </a:r>
            <a:r>
              <a:rPr lang="en-US" sz="1200" i="1" baseline="0">
                <a:cs typeface="Arial" pitchFamily="34" charset="0"/>
                <a:sym typeface="Wingdings" pitchFamily="2" charset="2"/>
              </a:rPr>
              <a:t>KE =0, </a:t>
            </a:r>
            <a:r>
              <a:rPr lang="el-GR" sz="1200" i="1" baseline="0">
                <a:cs typeface="Arial" pitchFamily="34" charset="0"/>
                <a:sym typeface="Wingdings" pitchFamily="2" charset="2"/>
              </a:rPr>
              <a:t>Δ</a:t>
            </a:r>
            <a:r>
              <a:rPr lang="en-US" sz="1200" i="1" baseline="0">
                <a:cs typeface="Arial" pitchFamily="34" charset="0"/>
                <a:sym typeface="Wingdings" pitchFamily="2" charset="2"/>
              </a:rPr>
              <a:t>PE = 0 ; q = 0</a:t>
            </a:r>
          </a:p>
          <a:p>
            <a:pPr marL="533400" indent="-533400"/>
            <a:r>
              <a:rPr lang="en-US" sz="1400" b="1" i="1" baseline="0">
                <a:latin typeface="Times New Roman" pitchFamily="18" charset="0"/>
                <a:cs typeface="Arial" pitchFamily="34" charset="0"/>
                <a:sym typeface="Wingdings" pitchFamily="2" charset="2"/>
              </a:rPr>
              <a:t>Analysis</a:t>
            </a:r>
          </a:p>
          <a:p>
            <a:pPr marL="533400" indent="-533400"/>
            <a:r>
              <a:rPr lang="en-US" sz="1200" i="1" baseline="0">
                <a:latin typeface="Times New Roman" pitchFamily="18" charset="0"/>
                <a:cs typeface="Arial" pitchFamily="34" charset="0"/>
                <a:sym typeface="Wingdings" pitchFamily="2" charset="2"/>
              </a:rPr>
              <a:t>1</a:t>
            </a:r>
            <a:r>
              <a:rPr lang="en-US" sz="1200" i="1" baseline="30000">
                <a:latin typeface="Times New Roman" pitchFamily="18" charset="0"/>
                <a:cs typeface="Arial" pitchFamily="34" charset="0"/>
                <a:sym typeface="Wingdings" pitchFamily="2" charset="2"/>
              </a:rPr>
              <a:t>st</a:t>
            </a:r>
            <a:r>
              <a:rPr lang="en-US" sz="1200" i="1" baseline="0">
                <a:latin typeface="Times New Roman" pitchFamily="18" charset="0"/>
                <a:cs typeface="Arial" pitchFamily="34" charset="0"/>
                <a:sym typeface="Wingdings" pitchFamily="2" charset="2"/>
              </a:rPr>
              <a:t> law SSSF Proc. 	q + h</a:t>
            </a:r>
            <a:r>
              <a:rPr lang="en-US" sz="1200" i="1">
                <a:latin typeface="Times New Roman" pitchFamily="18" charset="0"/>
                <a:cs typeface="Arial" pitchFamily="34" charset="0"/>
                <a:sym typeface="Wingdings" pitchFamily="2" charset="2"/>
              </a:rPr>
              <a:t>1</a:t>
            </a:r>
            <a:r>
              <a:rPr lang="en-US" sz="1200" i="1" baseline="0">
                <a:latin typeface="Times New Roman" pitchFamily="18" charset="0"/>
                <a:cs typeface="Arial" pitchFamily="34" charset="0"/>
                <a:sym typeface="Wingdings" pitchFamily="2" charset="2"/>
              </a:rPr>
              <a:t> = w + h</a:t>
            </a:r>
            <a:r>
              <a:rPr lang="en-US" sz="1200" i="1">
                <a:latin typeface="Times New Roman" pitchFamily="18" charset="0"/>
                <a:cs typeface="Arial" pitchFamily="34" charset="0"/>
                <a:sym typeface="Wingdings" pitchFamily="2" charset="2"/>
              </a:rPr>
              <a:t>2</a:t>
            </a:r>
          </a:p>
          <a:p>
            <a:pPr marL="533400" indent="-533400"/>
            <a:r>
              <a:rPr lang="en-US" sz="1200" i="1">
                <a:latin typeface="Times New Roman" pitchFamily="18" charset="0"/>
                <a:cs typeface="Arial" pitchFamily="34" charset="0"/>
                <a:sym typeface="Wingdings" pitchFamily="2" charset="2"/>
              </a:rPr>
              <a:t>		</a:t>
            </a:r>
            <a:r>
              <a:rPr lang="en-US" sz="1200" i="1">
                <a:solidFill>
                  <a:srgbClr val="FFFF00"/>
                </a:solidFill>
                <a:latin typeface="Times New Roman" pitchFamily="18" charset="0"/>
                <a:cs typeface="Arial" pitchFamily="34" charset="0"/>
                <a:sym typeface="Wingdings" pitchFamily="2" charset="2"/>
              </a:rPr>
              <a:t>	</a:t>
            </a:r>
            <a:r>
              <a:rPr lang="en-US" sz="1200" i="1" baseline="0">
                <a:solidFill>
                  <a:srgbClr val="FFFF00"/>
                </a:solidFill>
                <a:latin typeface="Times New Roman" pitchFamily="18" charset="0"/>
                <a:cs typeface="Arial" pitchFamily="34" charset="0"/>
                <a:sym typeface="Wingdings" pitchFamily="2" charset="2"/>
              </a:rPr>
              <a:t>  w</a:t>
            </a:r>
            <a:r>
              <a:rPr lang="en-US" sz="1200" i="1">
                <a:solidFill>
                  <a:srgbClr val="FFFF00"/>
                </a:solidFill>
                <a:latin typeface="Times New Roman" pitchFamily="18" charset="0"/>
                <a:cs typeface="Arial" pitchFamily="34" charset="0"/>
                <a:sym typeface="Wingdings" pitchFamily="2" charset="2"/>
              </a:rPr>
              <a:t>T</a:t>
            </a:r>
            <a:r>
              <a:rPr lang="en-US" sz="1200" i="1" baseline="0">
                <a:solidFill>
                  <a:srgbClr val="FFFF00"/>
                </a:solidFill>
                <a:latin typeface="Times New Roman" pitchFamily="18" charset="0"/>
                <a:cs typeface="Arial" pitchFamily="34" charset="0"/>
                <a:sym typeface="Wingdings" pitchFamily="2" charset="2"/>
              </a:rPr>
              <a:t> =  h</a:t>
            </a:r>
            <a:r>
              <a:rPr lang="en-US" sz="1200" i="1">
                <a:solidFill>
                  <a:srgbClr val="FFFF00"/>
                </a:solidFill>
                <a:latin typeface="Times New Roman" pitchFamily="18" charset="0"/>
                <a:cs typeface="Arial" pitchFamily="34" charset="0"/>
                <a:sym typeface="Wingdings" pitchFamily="2" charset="2"/>
              </a:rPr>
              <a:t>1</a:t>
            </a:r>
            <a:r>
              <a:rPr lang="en-US" sz="1200" i="1" baseline="0">
                <a:solidFill>
                  <a:srgbClr val="FFFF00"/>
                </a:solidFill>
                <a:latin typeface="Times New Roman" pitchFamily="18" charset="0"/>
                <a:cs typeface="Arial" pitchFamily="34" charset="0"/>
                <a:sym typeface="Wingdings" pitchFamily="2" charset="2"/>
              </a:rPr>
              <a:t> – h</a:t>
            </a:r>
            <a:r>
              <a:rPr lang="en-US" sz="1200" i="1">
                <a:solidFill>
                  <a:srgbClr val="FFFF00"/>
                </a:solidFill>
                <a:latin typeface="Times New Roman" pitchFamily="18" charset="0"/>
                <a:cs typeface="Arial" pitchFamily="34" charset="0"/>
                <a:sym typeface="Wingdings" pitchFamily="2" charset="2"/>
              </a:rPr>
              <a:t>2</a:t>
            </a:r>
          </a:p>
          <a:p>
            <a:pPr marL="533400" indent="-533400">
              <a:spcBef>
                <a:spcPct val="20000"/>
              </a:spcBef>
            </a:pPr>
            <a:r>
              <a:rPr lang="en-US" sz="1400" i="1" baseline="0">
                <a:latin typeface="Times New Roman" pitchFamily="18" charset="0"/>
                <a:cs typeface="Arial" pitchFamily="34" charset="0"/>
                <a:sym typeface="Wingdings" pitchFamily="2" charset="2"/>
              </a:rPr>
              <a:t>Working fluid : Steam (Water)</a:t>
            </a:r>
          </a:p>
          <a:p>
            <a:pPr marL="533400" indent="-533400">
              <a:spcBef>
                <a:spcPct val="20000"/>
              </a:spcBef>
            </a:pPr>
            <a:r>
              <a:rPr lang="en-US" sz="1400" i="1" baseline="0">
                <a:latin typeface="Times New Roman" pitchFamily="18" charset="0"/>
                <a:cs typeface="Arial" pitchFamily="34" charset="0"/>
                <a:sym typeface="Wingdings" pitchFamily="2" charset="2"/>
              </a:rPr>
              <a:t>state 1  h</a:t>
            </a:r>
            <a:r>
              <a:rPr lang="en-US" sz="1400" i="1">
                <a:latin typeface="Times New Roman" pitchFamily="18" charset="0"/>
                <a:cs typeface="Arial" pitchFamily="34" charset="0"/>
                <a:sym typeface="Wingdings" pitchFamily="2" charset="2"/>
              </a:rPr>
              <a:t>1</a:t>
            </a:r>
            <a:r>
              <a:rPr lang="en-US" sz="1400" i="1" baseline="0">
                <a:latin typeface="Times New Roman" pitchFamily="18" charset="0"/>
                <a:cs typeface="Arial" pitchFamily="34" charset="0"/>
                <a:sym typeface="Wingdings" pitchFamily="2" charset="2"/>
              </a:rPr>
              <a:t> = h @ T</a:t>
            </a:r>
            <a:r>
              <a:rPr lang="en-US" sz="1400" i="1">
                <a:latin typeface="Times New Roman" pitchFamily="18" charset="0"/>
                <a:cs typeface="Arial" pitchFamily="34" charset="0"/>
                <a:sym typeface="Wingdings" pitchFamily="2" charset="2"/>
              </a:rPr>
              <a:t>1</a:t>
            </a:r>
            <a:r>
              <a:rPr lang="en-US" sz="1400" i="1" baseline="0">
                <a:latin typeface="Times New Roman" pitchFamily="18" charset="0"/>
                <a:cs typeface="Arial" pitchFamily="34" charset="0"/>
                <a:sym typeface="Wingdings" pitchFamily="2" charset="2"/>
              </a:rPr>
              <a:t> and P</a:t>
            </a:r>
            <a:r>
              <a:rPr lang="en-US" sz="1400" i="1">
                <a:latin typeface="Times New Roman" pitchFamily="18" charset="0"/>
                <a:cs typeface="Arial" pitchFamily="34" charset="0"/>
                <a:sym typeface="Wingdings" pitchFamily="2" charset="2"/>
              </a:rPr>
              <a:t>1 </a:t>
            </a:r>
            <a:r>
              <a:rPr lang="en-US" sz="1400" i="1" baseline="0">
                <a:latin typeface="Times New Roman" pitchFamily="18" charset="0"/>
                <a:cs typeface="Arial" pitchFamily="34" charset="0"/>
                <a:sym typeface="Wingdings" pitchFamily="2" charset="2"/>
              </a:rPr>
              <a:t> steam table</a:t>
            </a:r>
          </a:p>
          <a:p>
            <a:pPr marL="533400" indent="-533400">
              <a:spcBef>
                <a:spcPct val="20000"/>
              </a:spcBef>
            </a:pPr>
            <a:r>
              <a:rPr lang="en-US" sz="1400" i="1" baseline="0">
                <a:latin typeface="Times New Roman" pitchFamily="18" charset="0"/>
                <a:cs typeface="Arial" pitchFamily="34" charset="0"/>
                <a:sym typeface="Wingdings" pitchFamily="2" charset="2"/>
              </a:rPr>
              <a:t>state 2  normally mixture@ P</a:t>
            </a:r>
            <a:r>
              <a:rPr lang="en-US" sz="1400" i="1">
                <a:latin typeface="Times New Roman" pitchFamily="18" charset="0"/>
                <a:cs typeface="Arial" pitchFamily="34" charset="0"/>
                <a:sym typeface="Wingdings" pitchFamily="2" charset="2"/>
              </a:rPr>
              <a:t>2 </a:t>
            </a:r>
            <a:r>
              <a:rPr lang="en-US" sz="1400" i="1" baseline="0">
                <a:latin typeface="Times New Roman" pitchFamily="18" charset="0"/>
                <a:cs typeface="Arial" pitchFamily="34" charset="0"/>
                <a:sym typeface="Wingdings" pitchFamily="2" charset="2"/>
              </a:rPr>
              <a:t>,   h</a:t>
            </a:r>
            <a:r>
              <a:rPr lang="en-US" sz="1400" i="1">
                <a:latin typeface="Times New Roman" pitchFamily="18" charset="0"/>
                <a:cs typeface="Arial" pitchFamily="34" charset="0"/>
                <a:sym typeface="Wingdings" pitchFamily="2" charset="2"/>
              </a:rPr>
              <a:t>2</a:t>
            </a:r>
            <a:r>
              <a:rPr lang="en-US" sz="1400" i="1" baseline="0">
                <a:latin typeface="Times New Roman" pitchFamily="18" charset="0"/>
                <a:cs typeface="Arial" pitchFamily="34" charset="0"/>
                <a:sym typeface="Wingdings" pitchFamily="2" charset="2"/>
              </a:rPr>
              <a:t> = h</a:t>
            </a:r>
            <a:r>
              <a:rPr lang="en-US" sz="1400" i="1">
                <a:latin typeface="Times New Roman" pitchFamily="18" charset="0"/>
                <a:cs typeface="Arial" pitchFamily="34" charset="0"/>
                <a:sym typeface="Wingdings" pitchFamily="2" charset="2"/>
              </a:rPr>
              <a:t>f</a:t>
            </a:r>
            <a:r>
              <a:rPr lang="en-US" sz="1400" i="1" baseline="0">
                <a:latin typeface="Times New Roman" pitchFamily="18" charset="0"/>
                <a:cs typeface="Arial" pitchFamily="34" charset="0"/>
                <a:sym typeface="Wingdings" pitchFamily="2" charset="2"/>
              </a:rPr>
              <a:t> + x</a:t>
            </a:r>
            <a:r>
              <a:rPr lang="en-US" sz="1400" i="1">
                <a:latin typeface="Times New Roman" pitchFamily="18" charset="0"/>
                <a:cs typeface="Arial" pitchFamily="34" charset="0"/>
                <a:sym typeface="Wingdings" pitchFamily="2" charset="2"/>
              </a:rPr>
              <a:t>2</a:t>
            </a:r>
            <a:r>
              <a:rPr lang="en-US" sz="1400" i="1" baseline="0">
                <a:latin typeface="Times New Roman" pitchFamily="18" charset="0"/>
                <a:cs typeface="Arial" pitchFamily="34" charset="0"/>
                <a:sym typeface="Wingdings" pitchFamily="2" charset="2"/>
              </a:rPr>
              <a:t> h</a:t>
            </a:r>
            <a:r>
              <a:rPr lang="en-US" sz="1400" i="1">
                <a:latin typeface="Times New Roman" pitchFamily="18" charset="0"/>
                <a:cs typeface="Arial" pitchFamily="34" charset="0"/>
                <a:sym typeface="Wingdings" pitchFamily="2" charset="2"/>
              </a:rPr>
              <a:t>fg</a:t>
            </a:r>
            <a:r>
              <a:rPr lang="en-US" sz="1400" i="1">
                <a:cs typeface="Arial" pitchFamily="34" charset="0"/>
                <a:sym typeface="Wingdings" pitchFamily="2" charset="2"/>
              </a:rPr>
              <a:t> </a:t>
            </a:r>
            <a:r>
              <a:rPr lang="en-US" sz="1400" i="1" baseline="0">
                <a:cs typeface="Arial" pitchFamily="34" charset="0"/>
                <a:sym typeface="Wingdings" pitchFamily="2" charset="2"/>
              </a:rPr>
              <a:t> </a:t>
            </a:r>
            <a:r>
              <a:rPr lang="en-US" sz="1400" i="1">
                <a:cs typeface="Arial" pitchFamily="34" charset="0"/>
                <a:sym typeface="Wingdings" pitchFamily="2" charset="2"/>
              </a:rPr>
              <a:t>      </a:t>
            </a:r>
            <a:endParaRPr lang="el-GR" sz="1400" i="1" baseline="0">
              <a:cs typeface="Arial" pitchFamily="34" charset="0"/>
              <a:sym typeface="Wingdings" pitchFamily="2" charset="2"/>
            </a:endParaRPr>
          </a:p>
        </p:txBody>
      </p:sp>
      <p:grpSp>
        <p:nvGrpSpPr>
          <p:cNvPr id="286779" name="Group 59"/>
          <p:cNvGrpSpPr>
            <a:grpSpLocks/>
          </p:cNvGrpSpPr>
          <p:nvPr/>
        </p:nvGrpSpPr>
        <p:grpSpPr bwMode="auto">
          <a:xfrm>
            <a:off x="2428875" y="1839913"/>
            <a:ext cx="2371725" cy="2732087"/>
            <a:chOff x="3738" y="2089"/>
            <a:chExt cx="1494" cy="1721"/>
          </a:xfrm>
        </p:grpSpPr>
        <p:grpSp>
          <p:nvGrpSpPr>
            <p:cNvPr id="286777" name="Group 57"/>
            <p:cNvGrpSpPr>
              <a:grpSpLocks/>
            </p:cNvGrpSpPr>
            <p:nvPr/>
          </p:nvGrpSpPr>
          <p:grpSpPr bwMode="auto">
            <a:xfrm>
              <a:off x="3899" y="2089"/>
              <a:ext cx="1129" cy="1601"/>
              <a:chOff x="3899" y="2089"/>
              <a:chExt cx="1129" cy="1601"/>
            </a:xfrm>
          </p:grpSpPr>
          <p:sp>
            <p:nvSpPr>
              <p:cNvPr id="286748" name="Rectangle 28"/>
              <p:cNvSpPr>
                <a:spLocks noChangeArrowheads="1"/>
              </p:cNvSpPr>
              <p:nvPr/>
            </p:nvSpPr>
            <p:spPr bwMode="auto">
              <a:xfrm>
                <a:off x="3982" y="2089"/>
                <a:ext cx="1001" cy="250"/>
              </a:xfrm>
              <a:prstGeom prst="rect">
                <a:avLst/>
              </a:prstGeom>
              <a:noFill/>
              <a:ln w="9525">
                <a:noFill/>
                <a:miter lim="800000"/>
                <a:headEnd/>
                <a:tailEnd/>
              </a:ln>
              <a:effectLst/>
            </p:spPr>
            <p:txBody>
              <a:bodyPr wrap="none">
                <a:spAutoFit/>
              </a:bodyPr>
              <a:lstStyle/>
              <a:p>
                <a:r>
                  <a:rPr lang="en-US" sz="1400" i="1" baseline="0">
                    <a:solidFill>
                      <a:srgbClr val="FFFF00"/>
                    </a:solidFill>
                    <a:latin typeface="Times New Roman" pitchFamily="18" charset="0"/>
                  </a:rPr>
                  <a:t>Schematic</a:t>
                </a:r>
                <a:r>
                  <a:rPr lang="en-US" sz="2000" baseline="0">
                    <a:solidFill>
                      <a:srgbClr val="FFFF00"/>
                    </a:solidFill>
                  </a:rPr>
                  <a:t> </a:t>
                </a:r>
                <a:r>
                  <a:rPr lang="en-US" sz="1400" i="1" baseline="0">
                    <a:solidFill>
                      <a:srgbClr val="FFFF00"/>
                    </a:solidFill>
                    <a:latin typeface="Times New Roman" pitchFamily="18" charset="0"/>
                  </a:rPr>
                  <a:t>diagram</a:t>
                </a:r>
                <a:endParaRPr lang="th-TH" sz="1400" i="1" baseline="0">
                  <a:solidFill>
                    <a:srgbClr val="FFFF00"/>
                  </a:solidFill>
                  <a:latin typeface="Times New Roman" pitchFamily="18" charset="0"/>
                </a:endParaRPr>
              </a:p>
            </p:txBody>
          </p:sp>
          <p:sp>
            <p:nvSpPr>
              <p:cNvPr id="286756" name="Text Box 36"/>
              <p:cNvSpPr txBox="1">
                <a:spLocks noChangeArrowheads="1"/>
              </p:cNvSpPr>
              <p:nvPr/>
            </p:nvSpPr>
            <p:spPr bwMode="auto">
              <a:xfrm>
                <a:off x="4177" y="2371"/>
                <a:ext cx="658" cy="288"/>
              </a:xfrm>
              <a:prstGeom prst="rect">
                <a:avLst/>
              </a:prstGeom>
              <a:noFill/>
              <a:ln w="9525">
                <a:noFill/>
                <a:miter lim="800000"/>
                <a:headEnd/>
                <a:tailEnd/>
              </a:ln>
              <a:effectLst/>
            </p:spPr>
            <p:txBody>
              <a:bodyPr>
                <a:spAutoFit/>
              </a:bodyPr>
              <a:lstStyle/>
              <a:p>
                <a:r>
                  <a:rPr lang="en-US" sz="1200" i="1" baseline="0"/>
                  <a:t>Steam</a:t>
                </a:r>
              </a:p>
              <a:p>
                <a:r>
                  <a:rPr lang="en-US" sz="1200" i="1" baseline="0"/>
                  <a:t>P</a:t>
                </a:r>
                <a:r>
                  <a:rPr lang="en-US" sz="1200" i="1"/>
                  <a:t>1,</a:t>
                </a:r>
                <a:r>
                  <a:rPr lang="en-US" sz="1200" i="1" baseline="0"/>
                  <a:t>T</a:t>
                </a:r>
                <a:r>
                  <a:rPr lang="en-US" sz="1200" i="1"/>
                  <a:t>1</a:t>
                </a:r>
                <a:endParaRPr lang="en-US" sz="1200" i="1" baseline="0"/>
              </a:p>
            </p:txBody>
          </p:sp>
          <p:grpSp>
            <p:nvGrpSpPr>
              <p:cNvPr id="286757" name="Group 37"/>
              <p:cNvGrpSpPr>
                <a:grpSpLocks/>
              </p:cNvGrpSpPr>
              <p:nvPr/>
            </p:nvGrpSpPr>
            <p:grpSpPr bwMode="auto">
              <a:xfrm>
                <a:off x="3899" y="2542"/>
                <a:ext cx="1129" cy="1061"/>
                <a:chOff x="1013" y="2166"/>
                <a:chExt cx="1129" cy="1061"/>
              </a:xfrm>
            </p:grpSpPr>
            <p:sp>
              <p:nvSpPr>
                <p:cNvPr id="286758" name="AutoShape 38"/>
                <p:cNvSpPr>
                  <a:spLocks noChangeArrowheads="1"/>
                </p:cNvSpPr>
                <p:nvPr/>
              </p:nvSpPr>
              <p:spPr bwMode="auto">
                <a:xfrm rot="5400000">
                  <a:off x="1189" y="2287"/>
                  <a:ext cx="749" cy="69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19050">
                  <a:solidFill>
                    <a:srgbClr val="808080"/>
                  </a:solidFill>
                  <a:miter lim="800000"/>
                  <a:headEnd/>
                  <a:tailEnd/>
                </a:ln>
                <a:effectLst/>
              </p:spPr>
              <p:txBody>
                <a:bodyPr wrap="none" anchor="ctr"/>
                <a:lstStyle/>
                <a:p>
                  <a:endParaRPr lang="th-TH"/>
                </a:p>
              </p:txBody>
            </p:sp>
            <p:sp>
              <p:nvSpPr>
                <p:cNvPr id="286759" name="Text Box 39"/>
                <p:cNvSpPr txBox="1">
                  <a:spLocks noChangeArrowheads="1"/>
                </p:cNvSpPr>
                <p:nvPr/>
              </p:nvSpPr>
              <p:spPr bwMode="auto">
                <a:xfrm>
                  <a:off x="1289" y="2550"/>
                  <a:ext cx="555" cy="212"/>
                </a:xfrm>
                <a:prstGeom prst="rect">
                  <a:avLst/>
                </a:prstGeom>
                <a:noFill/>
                <a:ln w="9525">
                  <a:noFill/>
                  <a:miter lim="800000"/>
                  <a:headEnd/>
                  <a:tailEnd/>
                </a:ln>
                <a:effectLst/>
              </p:spPr>
              <p:txBody>
                <a:bodyPr>
                  <a:spAutoFit/>
                </a:bodyPr>
                <a:lstStyle/>
                <a:p>
                  <a:pPr>
                    <a:spcBef>
                      <a:spcPct val="50000"/>
                    </a:spcBef>
                  </a:pPr>
                  <a:r>
                    <a:rPr lang="en-US" sz="1600" b="1" i="1" baseline="0">
                      <a:solidFill>
                        <a:srgbClr val="FFFF00"/>
                      </a:solidFill>
                      <a:latin typeface="Times New Roman" pitchFamily="18" charset="0"/>
                    </a:rPr>
                    <a:t>Turbine</a:t>
                  </a:r>
                  <a:endParaRPr lang="th-TH" sz="1600" b="1" i="1" baseline="0">
                    <a:solidFill>
                      <a:srgbClr val="FFFF00"/>
                    </a:solidFill>
                    <a:latin typeface="Times New Roman" pitchFamily="18" charset="0"/>
                  </a:endParaRPr>
                </a:p>
              </p:txBody>
            </p:sp>
            <p:sp>
              <p:nvSpPr>
                <p:cNvPr id="286760" name="Line 40"/>
                <p:cNvSpPr>
                  <a:spLocks noChangeShapeType="1"/>
                </p:cNvSpPr>
                <p:nvPr/>
              </p:nvSpPr>
              <p:spPr bwMode="auto">
                <a:xfrm flipH="1">
                  <a:off x="1848" y="2959"/>
                  <a:ext cx="7" cy="268"/>
                </a:xfrm>
                <a:prstGeom prst="line">
                  <a:avLst/>
                </a:prstGeom>
                <a:noFill/>
                <a:ln w="38100">
                  <a:solidFill>
                    <a:srgbClr val="FF0000"/>
                  </a:solidFill>
                  <a:round/>
                  <a:headEnd/>
                  <a:tailEnd type="arrow" w="med" len="lg"/>
                </a:ln>
                <a:effectLst/>
              </p:spPr>
              <p:txBody>
                <a:bodyPr/>
                <a:lstStyle/>
                <a:p>
                  <a:endParaRPr lang="th-TH"/>
                </a:p>
              </p:txBody>
            </p:sp>
            <p:sp>
              <p:nvSpPr>
                <p:cNvPr id="286761" name="Line 41"/>
                <p:cNvSpPr>
                  <a:spLocks noChangeShapeType="1"/>
                </p:cNvSpPr>
                <p:nvPr/>
              </p:nvSpPr>
              <p:spPr bwMode="auto">
                <a:xfrm>
                  <a:off x="1276" y="2179"/>
                  <a:ext cx="8" cy="270"/>
                </a:xfrm>
                <a:prstGeom prst="line">
                  <a:avLst/>
                </a:prstGeom>
                <a:noFill/>
                <a:ln w="38100">
                  <a:solidFill>
                    <a:srgbClr val="FF0000"/>
                  </a:solidFill>
                  <a:round/>
                  <a:headEnd/>
                  <a:tailEnd type="arrow" w="med" len="lg"/>
                </a:ln>
                <a:effectLst/>
              </p:spPr>
              <p:txBody>
                <a:bodyPr/>
                <a:lstStyle/>
                <a:p>
                  <a:endParaRPr lang="th-TH"/>
                </a:p>
              </p:txBody>
            </p:sp>
            <p:grpSp>
              <p:nvGrpSpPr>
                <p:cNvPr id="286762" name="Group 42"/>
                <p:cNvGrpSpPr>
                  <a:grpSpLocks/>
                </p:cNvGrpSpPr>
                <p:nvPr/>
              </p:nvGrpSpPr>
              <p:grpSpPr bwMode="auto">
                <a:xfrm>
                  <a:off x="1013" y="2166"/>
                  <a:ext cx="338" cy="192"/>
                  <a:chOff x="917" y="3217"/>
                  <a:chExt cx="338" cy="192"/>
                </a:xfrm>
              </p:grpSpPr>
              <p:sp>
                <p:nvSpPr>
                  <p:cNvPr id="286763" name="Text Box 43"/>
                  <p:cNvSpPr txBox="1">
                    <a:spLocks noChangeArrowheads="1"/>
                  </p:cNvSpPr>
                  <p:nvPr/>
                </p:nvSpPr>
                <p:spPr bwMode="auto">
                  <a:xfrm>
                    <a:off x="917" y="3217"/>
                    <a:ext cx="144" cy="192"/>
                  </a:xfrm>
                  <a:prstGeom prst="rect">
                    <a:avLst/>
                  </a:prstGeom>
                  <a:noFill/>
                  <a:ln w="9525">
                    <a:noFill/>
                    <a:miter lim="800000"/>
                    <a:headEnd/>
                    <a:tailEnd/>
                  </a:ln>
                  <a:effectLst/>
                </p:spPr>
                <p:txBody>
                  <a:bodyPr>
                    <a:spAutoFit/>
                  </a:bodyPr>
                  <a:lstStyle/>
                  <a:p>
                    <a:pPr>
                      <a:spcBef>
                        <a:spcPct val="50000"/>
                      </a:spcBef>
                    </a:pPr>
                    <a:r>
                      <a:rPr lang="en-US" sz="1400" i="1" baseline="0">
                        <a:latin typeface="Script MT Bold" pitchFamily="66" charset="0"/>
                      </a:rPr>
                      <a:t>1</a:t>
                    </a:r>
                    <a:endParaRPr lang="th-TH" sz="1400" i="1" baseline="0">
                      <a:latin typeface="Script MT Bold" pitchFamily="66" charset="0"/>
                    </a:endParaRPr>
                  </a:p>
                </p:txBody>
              </p:sp>
              <p:sp>
                <p:nvSpPr>
                  <p:cNvPr id="286764" name="Oval 44"/>
                  <p:cNvSpPr>
                    <a:spLocks noChangeArrowheads="1"/>
                  </p:cNvSpPr>
                  <p:nvPr/>
                </p:nvSpPr>
                <p:spPr bwMode="auto">
                  <a:xfrm>
                    <a:off x="925" y="3233"/>
                    <a:ext cx="164" cy="168"/>
                  </a:xfrm>
                  <a:prstGeom prst="ellipse">
                    <a:avLst/>
                  </a:prstGeom>
                  <a:noFill/>
                  <a:ln w="9525">
                    <a:solidFill>
                      <a:srgbClr val="000080"/>
                    </a:solidFill>
                    <a:round/>
                    <a:headEnd/>
                    <a:tailEnd/>
                  </a:ln>
                  <a:effectLst/>
                </p:spPr>
                <p:txBody>
                  <a:bodyPr wrap="none" anchor="ctr"/>
                  <a:lstStyle/>
                  <a:p>
                    <a:endParaRPr lang="th-TH"/>
                  </a:p>
                </p:txBody>
              </p:sp>
              <p:sp>
                <p:nvSpPr>
                  <p:cNvPr id="286765" name="Line 45"/>
                  <p:cNvSpPr>
                    <a:spLocks noChangeShapeType="1"/>
                  </p:cNvSpPr>
                  <p:nvPr/>
                </p:nvSpPr>
                <p:spPr bwMode="auto">
                  <a:xfrm flipV="1">
                    <a:off x="1094" y="3320"/>
                    <a:ext cx="161" cy="1"/>
                  </a:xfrm>
                  <a:prstGeom prst="line">
                    <a:avLst/>
                  </a:prstGeom>
                  <a:noFill/>
                  <a:ln w="9525">
                    <a:solidFill>
                      <a:srgbClr val="000080"/>
                    </a:solidFill>
                    <a:round/>
                    <a:headEnd/>
                    <a:tailEnd/>
                  </a:ln>
                  <a:effectLst/>
                </p:spPr>
                <p:txBody>
                  <a:bodyPr/>
                  <a:lstStyle/>
                  <a:p>
                    <a:endParaRPr lang="th-TH"/>
                  </a:p>
                </p:txBody>
              </p:sp>
            </p:grpSp>
            <p:grpSp>
              <p:nvGrpSpPr>
                <p:cNvPr id="286766" name="Group 46"/>
                <p:cNvGrpSpPr>
                  <a:grpSpLocks/>
                </p:cNvGrpSpPr>
                <p:nvPr/>
              </p:nvGrpSpPr>
              <p:grpSpPr bwMode="auto">
                <a:xfrm>
                  <a:off x="1815" y="2946"/>
                  <a:ext cx="313" cy="192"/>
                  <a:chOff x="1991" y="2105"/>
                  <a:chExt cx="313" cy="192"/>
                </a:xfrm>
              </p:grpSpPr>
              <p:sp>
                <p:nvSpPr>
                  <p:cNvPr id="286767" name="Text Box 47"/>
                  <p:cNvSpPr txBox="1">
                    <a:spLocks noChangeArrowheads="1"/>
                  </p:cNvSpPr>
                  <p:nvPr/>
                </p:nvSpPr>
                <p:spPr bwMode="auto">
                  <a:xfrm>
                    <a:off x="2132" y="2105"/>
                    <a:ext cx="144" cy="192"/>
                  </a:xfrm>
                  <a:prstGeom prst="rect">
                    <a:avLst/>
                  </a:prstGeom>
                  <a:noFill/>
                  <a:ln w="9525">
                    <a:noFill/>
                    <a:miter lim="800000"/>
                    <a:headEnd/>
                    <a:tailEnd/>
                  </a:ln>
                  <a:effectLst/>
                </p:spPr>
                <p:txBody>
                  <a:bodyPr>
                    <a:spAutoFit/>
                  </a:bodyPr>
                  <a:lstStyle/>
                  <a:p>
                    <a:pPr>
                      <a:spcBef>
                        <a:spcPct val="50000"/>
                      </a:spcBef>
                    </a:pPr>
                    <a:r>
                      <a:rPr lang="en-US" sz="1400" i="1" baseline="0">
                        <a:latin typeface="Script MT Bold" pitchFamily="66" charset="0"/>
                      </a:rPr>
                      <a:t>2</a:t>
                    </a:r>
                    <a:endParaRPr lang="th-TH" sz="1400" i="1" baseline="0">
                      <a:latin typeface="Script MT Bold" pitchFamily="66" charset="0"/>
                    </a:endParaRPr>
                  </a:p>
                </p:txBody>
              </p:sp>
              <p:sp>
                <p:nvSpPr>
                  <p:cNvPr id="286768" name="Oval 48"/>
                  <p:cNvSpPr>
                    <a:spLocks noChangeArrowheads="1"/>
                  </p:cNvSpPr>
                  <p:nvPr/>
                </p:nvSpPr>
                <p:spPr bwMode="auto">
                  <a:xfrm>
                    <a:off x="2140" y="2121"/>
                    <a:ext cx="164" cy="168"/>
                  </a:xfrm>
                  <a:prstGeom prst="ellipse">
                    <a:avLst/>
                  </a:prstGeom>
                  <a:noFill/>
                  <a:ln w="9525">
                    <a:solidFill>
                      <a:srgbClr val="000080"/>
                    </a:solidFill>
                    <a:round/>
                    <a:headEnd/>
                    <a:tailEnd/>
                  </a:ln>
                  <a:effectLst/>
                </p:spPr>
                <p:txBody>
                  <a:bodyPr wrap="none" anchor="ctr"/>
                  <a:lstStyle/>
                  <a:p>
                    <a:endParaRPr lang="th-TH"/>
                  </a:p>
                </p:txBody>
              </p:sp>
              <p:sp>
                <p:nvSpPr>
                  <p:cNvPr id="286769" name="Line 49"/>
                  <p:cNvSpPr>
                    <a:spLocks noChangeShapeType="1"/>
                  </p:cNvSpPr>
                  <p:nvPr/>
                </p:nvSpPr>
                <p:spPr bwMode="auto">
                  <a:xfrm flipV="1">
                    <a:off x="1991" y="2214"/>
                    <a:ext cx="161" cy="1"/>
                  </a:xfrm>
                  <a:prstGeom prst="line">
                    <a:avLst/>
                  </a:prstGeom>
                  <a:noFill/>
                  <a:ln w="9525">
                    <a:solidFill>
                      <a:srgbClr val="000080"/>
                    </a:solidFill>
                    <a:round/>
                    <a:headEnd/>
                    <a:tailEnd/>
                  </a:ln>
                  <a:effectLst/>
                </p:spPr>
                <p:txBody>
                  <a:bodyPr/>
                  <a:lstStyle/>
                  <a:p>
                    <a:endParaRPr lang="th-TH"/>
                  </a:p>
                </p:txBody>
              </p:sp>
            </p:grpSp>
            <p:sp>
              <p:nvSpPr>
                <p:cNvPr id="286770" name="AutoShape 50"/>
                <p:cNvSpPr>
                  <a:spLocks noChangeArrowheads="1"/>
                </p:cNvSpPr>
                <p:nvPr/>
              </p:nvSpPr>
              <p:spPr bwMode="auto">
                <a:xfrm rot="4855863">
                  <a:off x="1406" y="2863"/>
                  <a:ext cx="285" cy="154"/>
                </a:xfrm>
                <a:prstGeom prst="curvedDownArrow">
                  <a:avLst>
                    <a:gd name="adj1" fmla="val 37013"/>
                    <a:gd name="adj2" fmla="val 74026"/>
                    <a:gd name="adj3" fmla="val 33333"/>
                  </a:avLst>
                </a:prstGeom>
                <a:solidFill>
                  <a:srgbClr val="FF0000"/>
                </a:solidFill>
                <a:ln w="9525">
                  <a:solidFill>
                    <a:schemeClr val="tx1"/>
                  </a:solidFill>
                  <a:miter lim="800000"/>
                  <a:headEnd/>
                  <a:tailEnd/>
                </a:ln>
                <a:effectLst/>
              </p:spPr>
              <p:txBody>
                <a:bodyPr wrap="none" anchor="ctr"/>
                <a:lstStyle/>
                <a:p>
                  <a:endParaRPr lang="th-TH"/>
                </a:p>
              </p:txBody>
            </p:sp>
            <p:grpSp>
              <p:nvGrpSpPr>
                <p:cNvPr id="286771" name="Group 51"/>
                <p:cNvGrpSpPr>
                  <a:grpSpLocks/>
                </p:cNvGrpSpPr>
                <p:nvPr/>
              </p:nvGrpSpPr>
              <p:grpSpPr bwMode="auto">
                <a:xfrm>
                  <a:off x="1910" y="2404"/>
                  <a:ext cx="232" cy="470"/>
                  <a:chOff x="1910" y="2404"/>
                  <a:chExt cx="232" cy="470"/>
                </a:xfrm>
              </p:grpSpPr>
              <p:sp>
                <p:nvSpPr>
                  <p:cNvPr id="286772" name="AutoShape 52"/>
                  <p:cNvSpPr>
                    <a:spLocks noChangeArrowheads="1"/>
                  </p:cNvSpPr>
                  <p:nvPr/>
                </p:nvSpPr>
                <p:spPr bwMode="auto">
                  <a:xfrm>
                    <a:off x="1961" y="2404"/>
                    <a:ext cx="175" cy="310"/>
                  </a:xfrm>
                  <a:prstGeom prst="curvedDownArrow">
                    <a:avLst>
                      <a:gd name="adj1" fmla="val 20000"/>
                      <a:gd name="adj2" fmla="val 40000"/>
                      <a:gd name="adj3" fmla="val 59048"/>
                    </a:avLst>
                  </a:prstGeom>
                  <a:solidFill>
                    <a:srgbClr val="008000"/>
                  </a:solidFill>
                  <a:ln w="9525">
                    <a:solidFill>
                      <a:schemeClr val="tx1"/>
                    </a:solidFill>
                    <a:miter lim="800000"/>
                    <a:headEnd/>
                    <a:tailEnd/>
                  </a:ln>
                  <a:effectLst/>
                </p:spPr>
                <p:txBody>
                  <a:bodyPr wrap="none" anchor="ctr"/>
                  <a:lstStyle/>
                  <a:p>
                    <a:endParaRPr lang="th-TH"/>
                  </a:p>
                </p:txBody>
              </p:sp>
              <p:sp>
                <p:nvSpPr>
                  <p:cNvPr id="286773" name="Rectangle 53"/>
                  <p:cNvSpPr>
                    <a:spLocks noChangeArrowheads="1"/>
                  </p:cNvSpPr>
                  <p:nvPr/>
                </p:nvSpPr>
                <p:spPr bwMode="auto">
                  <a:xfrm>
                    <a:off x="1910" y="2602"/>
                    <a:ext cx="141" cy="62"/>
                  </a:xfrm>
                  <a:prstGeom prst="rect">
                    <a:avLst/>
                  </a:prstGeom>
                  <a:solidFill>
                    <a:schemeClr val="accent1"/>
                  </a:solidFill>
                  <a:ln w="9525">
                    <a:solidFill>
                      <a:schemeClr val="tx1"/>
                    </a:solidFill>
                    <a:miter lim="800000"/>
                    <a:headEnd/>
                    <a:tailEnd/>
                  </a:ln>
                  <a:effectLst/>
                </p:spPr>
                <p:txBody>
                  <a:bodyPr wrap="none" anchor="ctr"/>
                  <a:lstStyle/>
                  <a:p>
                    <a:endParaRPr lang="th-TH"/>
                  </a:p>
                </p:txBody>
              </p:sp>
              <p:sp>
                <p:nvSpPr>
                  <p:cNvPr id="286774" name="Text Box 54"/>
                  <p:cNvSpPr txBox="1">
                    <a:spLocks noChangeArrowheads="1"/>
                  </p:cNvSpPr>
                  <p:nvPr/>
                </p:nvSpPr>
                <p:spPr bwMode="auto">
                  <a:xfrm>
                    <a:off x="1984" y="2624"/>
                    <a:ext cx="158" cy="250"/>
                  </a:xfrm>
                  <a:prstGeom prst="rect">
                    <a:avLst/>
                  </a:prstGeom>
                  <a:noFill/>
                  <a:ln w="9525">
                    <a:noFill/>
                    <a:miter lim="800000"/>
                    <a:headEnd/>
                    <a:tailEnd/>
                  </a:ln>
                  <a:effectLst/>
                </p:spPr>
                <p:txBody>
                  <a:bodyPr>
                    <a:spAutoFit/>
                  </a:bodyPr>
                  <a:lstStyle/>
                  <a:p>
                    <a:pPr>
                      <a:spcBef>
                        <a:spcPct val="50000"/>
                      </a:spcBef>
                    </a:pPr>
                    <a:r>
                      <a:rPr lang="en-US" sz="2000" i="1" baseline="0">
                        <a:latin typeface="Comic Sans MS" pitchFamily="66" charset="0"/>
                      </a:rPr>
                      <a:t>w</a:t>
                    </a:r>
                    <a:endParaRPr lang="th-TH" sz="2000" i="1" baseline="0">
                      <a:latin typeface="Comic Sans MS" pitchFamily="66" charset="0"/>
                    </a:endParaRPr>
                  </a:p>
                </p:txBody>
              </p:sp>
            </p:grpSp>
            <p:sp>
              <p:nvSpPr>
                <p:cNvPr id="286775" name="Text Box 55"/>
                <p:cNvSpPr txBox="1">
                  <a:spLocks noChangeArrowheads="1"/>
                </p:cNvSpPr>
                <p:nvPr/>
              </p:nvSpPr>
              <p:spPr bwMode="auto">
                <a:xfrm>
                  <a:off x="1239" y="2963"/>
                  <a:ext cx="322" cy="173"/>
                </a:xfrm>
                <a:prstGeom prst="rect">
                  <a:avLst/>
                </a:prstGeom>
                <a:noFill/>
                <a:ln w="9525">
                  <a:noFill/>
                  <a:miter lim="800000"/>
                  <a:headEnd/>
                  <a:tailEnd/>
                </a:ln>
                <a:effectLst/>
              </p:spPr>
              <p:txBody>
                <a:bodyPr>
                  <a:spAutoFit/>
                </a:bodyPr>
                <a:lstStyle/>
                <a:p>
                  <a:pPr>
                    <a:spcBef>
                      <a:spcPct val="50000"/>
                    </a:spcBef>
                  </a:pPr>
                  <a:r>
                    <a:rPr lang="en-US" sz="1200" i="1" baseline="0">
                      <a:latin typeface="Comic Sans MS" pitchFamily="66" charset="0"/>
                    </a:rPr>
                    <a:t>q=0</a:t>
                  </a:r>
                  <a:endParaRPr lang="th-TH" sz="1200" i="1" baseline="0">
                    <a:latin typeface="Comic Sans MS" pitchFamily="66" charset="0"/>
                  </a:endParaRPr>
                </a:p>
              </p:txBody>
            </p:sp>
          </p:grpSp>
          <p:sp>
            <p:nvSpPr>
              <p:cNvPr id="286776" name="Text Box 56"/>
              <p:cNvSpPr txBox="1">
                <a:spLocks noChangeArrowheads="1"/>
              </p:cNvSpPr>
              <p:nvPr/>
            </p:nvSpPr>
            <p:spPr bwMode="auto">
              <a:xfrm>
                <a:off x="4094" y="3517"/>
                <a:ext cx="658" cy="173"/>
              </a:xfrm>
              <a:prstGeom prst="rect">
                <a:avLst/>
              </a:prstGeom>
              <a:noFill/>
              <a:ln w="9525">
                <a:noFill/>
                <a:miter lim="800000"/>
                <a:headEnd/>
                <a:tailEnd/>
              </a:ln>
              <a:effectLst/>
            </p:spPr>
            <p:txBody>
              <a:bodyPr>
                <a:spAutoFit/>
              </a:bodyPr>
              <a:lstStyle/>
              <a:p>
                <a:r>
                  <a:rPr lang="en-US" sz="1200" i="1" baseline="0"/>
                  <a:t>P</a:t>
                </a:r>
                <a:r>
                  <a:rPr lang="en-US" sz="1200" i="1"/>
                  <a:t>2</a:t>
                </a:r>
                <a:r>
                  <a:rPr lang="en-US" sz="1200" i="1" baseline="0"/>
                  <a:t> .x</a:t>
                </a:r>
                <a:r>
                  <a:rPr lang="en-US" sz="1200" i="1"/>
                  <a:t>2</a:t>
                </a:r>
                <a:endParaRPr lang="en-US" sz="1200" i="1" baseline="0"/>
              </a:p>
            </p:txBody>
          </p:sp>
        </p:grpSp>
        <p:sp>
          <p:nvSpPr>
            <p:cNvPr id="286778" name="Rectangle 58"/>
            <p:cNvSpPr>
              <a:spLocks noChangeArrowheads="1"/>
            </p:cNvSpPr>
            <p:nvPr/>
          </p:nvSpPr>
          <p:spPr bwMode="auto">
            <a:xfrm>
              <a:off x="3738" y="2100"/>
              <a:ext cx="1494" cy="1710"/>
            </a:xfrm>
            <a:prstGeom prst="rect">
              <a:avLst/>
            </a:prstGeom>
            <a:noFill/>
            <a:ln w="9525">
              <a:solidFill>
                <a:srgbClr val="FFFF00"/>
              </a:solidFill>
              <a:miter lim="800000"/>
              <a:headEnd/>
              <a:tailEnd/>
            </a:ln>
            <a:effectLst/>
          </p:spPr>
          <p:txBody>
            <a:bodyPr wrap="none" anchor="ctr"/>
            <a:lstStyle/>
            <a:p>
              <a:endParaRPr lang="th-TH"/>
            </a:p>
          </p:txBody>
        </p:sp>
      </p:grpSp>
      <p:grpSp>
        <p:nvGrpSpPr>
          <p:cNvPr id="286806" name="Group 86"/>
          <p:cNvGrpSpPr>
            <a:grpSpLocks/>
          </p:cNvGrpSpPr>
          <p:nvPr/>
        </p:nvGrpSpPr>
        <p:grpSpPr bwMode="auto">
          <a:xfrm>
            <a:off x="7396163" y="4135438"/>
            <a:ext cx="962025" cy="1219200"/>
            <a:chOff x="1197" y="661"/>
            <a:chExt cx="606" cy="768"/>
          </a:xfrm>
        </p:grpSpPr>
        <p:sp>
          <p:nvSpPr>
            <p:cNvPr id="286807" name="Text Box 87"/>
            <p:cNvSpPr txBox="1">
              <a:spLocks noChangeArrowheads="1"/>
            </p:cNvSpPr>
            <p:nvPr/>
          </p:nvSpPr>
          <p:spPr bwMode="auto">
            <a:xfrm>
              <a:off x="1587" y="1225"/>
              <a:ext cx="216" cy="204"/>
            </a:xfrm>
            <a:prstGeom prst="rect">
              <a:avLst/>
            </a:prstGeom>
            <a:noFill/>
            <a:ln w="9525">
              <a:noFill/>
              <a:miter lim="800000"/>
              <a:headEnd/>
              <a:tailEnd/>
            </a:ln>
          </p:spPr>
          <p:txBody>
            <a:bodyPr/>
            <a:lstStyle/>
            <a:p>
              <a:pPr algn="ctr"/>
              <a:r>
                <a:rPr lang="en-US" sz="1400" baseline="0">
                  <a:latin typeface="Comic Sans MS" pitchFamily="66" charset="0"/>
                </a:rPr>
                <a:t>2</a:t>
              </a:r>
              <a:endParaRPr lang="en-US" sz="1400">
                <a:latin typeface="Comic Sans MS" pitchFamily="66" charset="0"/>
                <a:cs typeface="Arial" pitchFamily="34" charset="0"/>
              </a:endParaRPr>
            </a:p>
          </p:txBody>
        </p:sp>
        <p:sp>
          <p:nvSpPr>
            <p:cNvPr id="286808" name="Freeform 88"/>
            <p:cNvSpPr>
              <a:spLocks/>
            </p:cNvSpPr>
            <p:nvPr/>
          </p:nvSpPr>
          <p:spPr bwMode="auto">
            <a:xfrm>
              <a:off x="1253" y="848"/>
              <a:ext cx="43" cy="91"/>
            </a:xfrm>
            <a:custGeom>
              <a:avLst/>
              <a:gdLst/>
              <a:ahLst/>
              <a:cxnLst>
                <a:cxn ang="0">
                  <a:pos x="0" y="0"/>
                </a:cxn>
                <a:cxn ang="0">
                  <a:pos x="76" y="85"/>
                </a:cxn>
              </a:cxnLst>
              <a:rect l="0" t="0" r="r" b="b"/>
              <a:pathLst>
                <a:path w="76" h="85">
                  <a:moveTo>
                    <a:pt x="0" y="0"/>
                  </a:moveTo>
                  <a:lnTo>
                    <a:pt x="76" y="85"/>
                  </a:lnTo>
                </a:path>
              </a:pathLst>
            </a:custGeom>
            <a:noFill/>
            <a:ln w="28575">
              <a:solidFill>
                <a:srgbClr val="FFFF00"/>
              </a:solidFill>
              <a:round/>
              <a:headEnd type="none" w="med" len="med"/>
              <a:tailEnd type="triangle" w="med" len="med"/>
            </a:ln>
            <a:effectLst/>
          </p:spPr>
          <p:txBody>
            <a:bodyPr/>
            <a:lstStyle/>
            <a:p>
              <a:endParaRPr lang="th-TH"/>
            </a:p>
          </p:txBody>
        </p:sp>
        <p:sp>
          <p:nvSpPr>
            <p:cNvPr id="286809" name="Freeform 89"/>
            <p:cNvSpPr>
              <a:spLocks/>
            </p:cNvSpPr>
            <p:nvPr/>
          </p:nvSpPr>
          <p:spPr bwMode="auto">
            <a:xfrm>
              <a:off x="1197" y="661"/>
              <a:ext cx="369" cy="533"/>
            </a:xfrm>
            <a:custGeom>
              <a:avLst/>
              <a:gdLst/>
              <a:ahLst/>
              <a:cxnLst>
                <a:cxn ang="0">
                  <a:pos x="369" y="533"/>
                </a:cxn>
                <a:cxn ang="0">
                  <a:pos x="261" y="479"/>
                </a:cxn>
                <a:cxn ang="0">
                  <a:pos x="177" y="401"/>
                </a:cxn>
                <a:cxn ang="0">
                  <a:pos x="114" y="308"/>
                </a:cxn>
                <a:cxn ang="0">
                  <a:pos x="63" y="197"/>
                </a:cxn>
                <a:cxn ang="0">
                  <a:pos x="24" y="86"/>
                </a:cxn>
                <a:cxn ang="0">
                  <a:pos x="0" y="0"/>
                </a:cxn>
              </a:cxnLst>
              <a:rect l="0" t="0" r="r" b="b"/>
              <a:pathLst>
                <a:path w="369" h="533">
                  <a:moveTo>
                    <a:pt x="369" y="533"/>
                  </a:moveTo>
                  <a:cubicBezTo>
                    <a:pt x="352" y="524"/>
                    <a:pt x="293" y="501"/>
                    <a:pt x="261" y="479"/>
                  </a:cubicBezTo>
                  <a:cubicBezTo>
                    <a:pt x="229" y="457"/>
                    <a:pt x="201" y="429"/>
                    <a:pt x="177" y="401"/>
                  </a:cubicBezTo>
                  <a:cubicBezTo>
                    <a:pt x="153" y="373"/>
                    <a:pt x="133" y="342"/>
                    <a:pt x="114" y="308"/>
                  </a:cubicBezTo>
                  <a:cubicBezTo>
                    <a:pt x="95" y="274"/>
                    <a:pt x="78" y="234"/>
                    <a:pt x="63" y="197"/>
                  </a:cubicBezTo>
                  <a:cubicBezTo>
                    <a:pt x="48" y="160"/>
                    <a:pt x="34" y="119"/>
                    <a:pt x="24" y="86"/>
                  </a:cubicBezTo>
                  <a:cubicBezTo>
                    <a:pt x="14" y="53"/>
                    <a:pt x="5" y="18"/>
                    <a:pt x="0" y="0"/>
                  </a:cubicBezTo>
                </a:path>
              </a:pathLst>
            </a:custGeom>
            <a:noFill/>
            <a:ln w="31750" cap="flat">
              <a:solidFill>
                <a:srgbClr val="FFCC00"/>
              </a:solidFill>
              <a:prstDash val="dash"/>
              <a:round/>
              <a:headEnd/>
              <a:tailEnd/>
            </a:ln>
            <a:effectLst/>
          </p:spPr>
          <p:txBody>
            <a:bodyPr/>
            <a:lstStyle/>
            <a:p>
              <a:endParaRPr lang="th-TH"/>
            </a:p>
          </p:txBody>
        </p:sp>
        <p:sp>
          <p:nvSpPr>
            <p:cNvPr id="286810" name="Oval 90"/>
            <p:cNvSpPr>
              <a:spLocks noChangeArrowheads="1"/>
            </p:cNvSpPr>
            <p:nvPr/>
          </p:nvSpPr>
          <p:spPr bwMode="auto">
            <a:xfrm>
              <a:off x="1529" y="1169"/>
              <a:ext cx="79" cy="75"/>
            </a:xfrm>
            <a:prstGeom prst="ellipse">
              <a:avLst/>
            </a:prstGeom>
            <a:solidFill>
              <a:srgbClr val="FF00FF"/>
            </a:solidFill>
            <a:ln w="9525">
              <a:solidFill>
                <a:schemeClr val="tx1"/>
              </a:solidFill>
              <a:round/>
              <a:headEnd/>
              <a:tailEnd/>
            </a:ln>
            <a:effectLst/>
          </p:spPr>
          <p:txBody>
            <a:bodyPr wrap="none" anchor="ctr"/>
            <a:lstStyle/>
            <a:p>
              <a:endParaRPr lang="th-TH"/>
            </a:p>
          </p:txBody>
        </p:sp>
      </p:grpSp>
      <p:grpSp>
        <p:nvGrpSpPr>
          <p:cNvPr id="286811" name="Group 91"/>
          <p:cNvGrpSpPr>
            <a:grpSpLocks/>
          </p:cNvGrpSpPr>
          <p:nvPr/>
        </p:nvGrpSpPr>
        <p:grpSpPr bwMode="auto">
          <a:xfrm>
            <a:off x="7073900" y="3776663"/>
            <a:ext cx="566738" cy="1727200"/>
            <a:chOff x="1738" y="609"/>
            <a:chExt cx="357" cy="1088"/>
          </a:xfrm>
        </p:grpSpPr>
        <p:sp>
          <p:nvSpPr>
            <p:cNvPr id="286812" name="Line 92"/>
            <p:cNvSpPr>
              <a:spLocks noChangeShapeType="1"/>
            </p:cNvSpPr>
            <p:nvPr/>
          </p:nvSpPr>
          <p:spPr bwMode="auto">
            <a:xfrm flipV="1">
              <a:off x="1949" y="849"/>
              <a:ext cx="0" cy="648"/>
            </a:xfrm>
            <a:prstGeom prst="line">
              <a:avLst/>
            </a:prstGeom>
            <a:noFill/>
            <a:ln w="38100">
              <a:solidFill>
                <a:srgbClr val="FF0000"/>
              </a:solidFill>
              <a:round/>
              <a:headEnd/>
              <a:tailEnd/>
            </a:ln>
            <a:effectLst/>
          </p:spPr>
          <p:txBody>
            <a:bodyPr/>
            <a:lstStyle/>
            <a:p>
              <a:endParaRPr lang="th-TH"/>
            </a:p>
          </p:txBody>
        </p:sp>
        <p:sp>
          <p:nvSpPr>
            <p:cNvPr id="286813" name="Text Box 93"/>
            <p:cNvSpPr txBox="1">
              <a:spLocks noChangeArrowheads="1"/>
            </p:cNvSpPr>
            <p:nvPr/>
          </p:nvSpPr>
          <p:spPr bwMode="auto">
            <a:xfrm>
              <a:off x="1738" y="1493"/>
              <a:ext cx="285" cy="204"/>
            </a:xfrm>
            <a:prstGeom prst="rect">
              <a:avLst/>
            </a:prstGeom>
            <a:noFill/>
            <a:ln w="9525">
              <a:noFill/>
              <a:miter lim="800000"/>
              <a:headEnd/>
              <a:tailEnd/>
            </a:ln>
          </p:spPr>
          <p:txBody>
            <a:bodyPr/>
            <a:lstStyle/>
            <a:p>
              <a:pPr algn="ctr"/>
              <a:r>
                <a:rPr lang="en-US" sz="1400" baseline="0">
                  <a:latin typeface="Comic Sans MS" pitchFamily="66" charset="0"/>
                </a:rPr>
                <a:t>2</a:t>
              </a:r>
              <a:r>
                <a:rPr lang="en-US" sz="1400">
                  <a:latin typeface="Comic Sans MS" pitchFamily="66" charset="0"/>
                </a:rPr>
                <a:t>s</a:t>
              </a:r>
              <a:endParaRPr lang="en-US" sz="1400">
                <a:latin typeface="Comic Sans MS" pitchFamily="66" charset="0"/>
                <a:cs typeface="Arial" pitchFamily="34" charset="0"/>
              </a:endParaRPr>
            </a:p>
          </p:txBody>
        </p:sp>
        <p:sp>
          <p:nvSpPr>
            <p:cNvPr id="286814" name="Oval 94"/>
            <p:cNvSpPr>
              <a:spLocks noChangeArrowheads="1"/>
            </p:cNvSpPr>
            <p:nvPr/>
          </p:nvSpPr>
          <p:spPr bwMode="auto">
            <a:xfrm>
              <a:off x="1913" y="1455"/>
              <a:ext cx="79" cy="75"/>
            </a:xfrm>
            <a:prstGeom prst="ellipse">
              <a:avLst/>
            </a:prstGeom>
            <a:solidFill>
              <a:srgbClr val="FF00FF"/>
            </a:solidFill>
            <a:ln w="9525">
              <a:solidFill>
                <a:schemeClr val="tx1"/>
              </a:solidFill>
              <a:round/>
              <a:headEnd/>
              <a:tailEnd/>
            </a:ln>
            <a:effectLst/>
          </p:spPr>
          <p:txBody>
            <a:bodyPr wrap="none" anchor="ctr"/>
            <a:lstStyle/>
            <a:p>
              <a:endParaRPr lang="th-TH"/>
            </a:p>
          </p:txBody>
        </p:sp>
        <p:sp>
          <p:nvSpPr>
            <p:cNvPr id="286815" name="Oval 95"/>
            <p:cNvSpPr>
              <a:spLocks noChangeArrowheads="1"/>
            </p:cNvSpPr>
            <p:nvPr/>
          </p:nvSpPr>
          <p:spPr bwMode="auto">
            <a:xfrm>
              <a:off x="1907" y="820"/>
              <a:ext cx="79" cy="75"/>
            </a:xfrm>
            <a:prstGeom prst="ellipse">
              <a:avLst/>
            </a:prstGeom>
            <a:solidFill>
              <a:srgbClr val="FF00FF"/>
            </a:solidFill>
            <a:ln w="9525">
              <a:solidFill>
                <a:schemeClr val="tx1"/>
              </a:solidFill>
              <a:round/>
              <a:headEnd/>
              <a:tailEnd/>
            </a:ln>
            <a:effectLst/>
          </p:spPr>
          <p:txBody>
            <a:bodyPr wrap="none" anchor="ctr"/>
            <a:lstStyle/>
            <a:p>
              <a:endParaRPr lang="th-TH"/>
            </a:p>
          </p:txBody>
        </p:sp>
        <p:sp>
          <p:nvSpPr>
            <p:cNvPr id="286816" name="Line 96"/>
            <p:cNvSpPr>
              <a:spLocks noChangeShapeType="1"/>
            </p:cNvSpPr>
            <p:nvPr/>
          </p:nvSpPr>
          <p:spPr bwMode="auto">
            <a:xfrm>
              <a:off x="1949" y="1169"/>
              <a:ext cx="6" cy="88"/>
            </a:xfrm>
            <a:prstGeom prst="line">
              <a:avLst/>
            </a:prstGeom>
            <a:noFill/>
            <a:ln w="38100">
              <a:solidFill>
                <a:srgbClr val="FF0000"/>
              </a:solidFill>
              <a:round/>
              <a:headEnd/>
              <a:tailEnd type="triangle" w="med" len="med"/>
            </a:ln>
            <a:effectLst/>
          </p:spPr>
          <p:txBody>
            <a:bodyPr/>
            <a:lstStyle/>
            <a:p>
              <a:endParaRPr lang="th-TH"/>
            </a:p>
          </p:txBody>
        </p:sp>
        <p:sp>
          <p:nvSpPr>
            <p:cNvPr id="286817" name="Text Box 97"/>
            <p:cNvSpPr txBox="1">
              <a:spLocks noChangeArrowheads="1"/>
            </p:cNvSpPr>
            <p:nvPr/>
          </p:nvSpPr>
          <p:spPr bwMode="auto">
            <a:xfrm>
              <a:off x="1810" y="609"/>
              <a:ext cx="285" cy="204"/>
            </a:xfrm>
            <a:prstGeom prst="rect">
              <a:avLst/>
            </a:prstGeom>
            <a:noFill/>
            <a:ln w="9525">
              <a:noFill/>
              <a:miter lim="800000"/>
              <a:headEnd/>
              <a:tailEnd/>
            </a:ln>
          </p:spPr>
          <p:txBody>
            <a:bodyPr/>
            <a:lstStyle/>
            <a:p>
              <a:pPr algn="ctr"/>
              <a:r>
                <a:rPr lang="en-US" sz="1400" baseline="0">
                  <a:latin typeface="Comic Sans MS" pitchFamily="66" charset="0"/>
                </a:rPr>
                <a:t>1</a:t>
              </a:r>
              <a:endParaRPr lang="en-US" sz="1400">
                <a:latin typeface="Comic Sans MS" pitchFamily="66" charset="0"/>
                <a:cs typeface="Arial" pitchFamily="34" charset="0"/>
              </a:endParaRPr>
            </a:p>
          </p:txBody>
        </p:sp>
      </p:grpSp>
      <p:grpSp>
        <p:nvGrpSpPr>
          <p:cNvPr id="286860" name="Group 140"/>
          <p:cNvGrpSpPr>
            <a:grpSpLocks/>
          </p:cNvGrpSpPr>
          <p:nvPr/>
        </p:nvGrpSpPr>
        <p:grpSpPr bwMode="auto">
          <a:xfrm>
            <a:off x="5143500" y="3028950"/>
            <a:ext cx="3562350" cy="3217863"/>
            <a:chOff x="3240" y="1908"/>
            <a:chExt cx="2244" cy="2027"/>
          </a:xfrm>
        </p:grpSpPr>
        <p:sp>
          <p:nvSpPr>
            <p:cNvPr id="286780" name="Text Box 60"/>
            <p:cNvSpPr txBox="1">
              <a:spLocks noChangeArrowheads="1"/>
            </p:cNvSpPr>
            <p:nvPr/>
          </p:nvSpPr>
          <p:spPr bwMode="auto">
            <a:xfrm>
              <a:off x="3717" y="2031"/>
              <a:ext cx="1026" cy="192"/>
            </a:xfrm>
            <a:prstGeom prst="rect">
              <a:avLst/>
            </a:prstGeom>
            <a:noFill/>
            <a:ln w="9525">
              <a:noFill/>
              <a:miter lim="800000"/>
              <a:headEnd/>
              <a:tailEnd/>
            </a:ln>
            <a:effectLst/>
          </p:spPr>
          <p:txBody>
            <a:bodyPr>
              <a:spAutoFit/>
            </a:bodyPr>
            <a:lstStyle/>
            <a:p>
              <a:pPr algn="ctr">
                <a:spcBef>
                  <a:spcPct val="50000"/>
                </a:spcBef>
              </a:pPr>
              <a:r>
                <a:rPr lang="en-US" sz="1400" i="1" baseline="0">
                  <a:latin typeface="Times New Roman" pitchFamily="18" charset="0"/>
                </a:rPr>
                <a:t>Process diagram</a:t>
              </a:r>
              <a:endParaRPr lang="th-TH" sz="1400" i="1" baseline="0">
                <a:latin typeface="Times New Roman" pitchFamily="18" charset="0"/>
              </a:endParaRPr>
            </a:p>
          </p:txBody>
        </p:sp>
        <p:grpSp>
          <p:nvGrpSpPr>
            <p:cNvPr id="286818" name="Group 98"/>
            <p:cNvGrpSpPr>
              <a:grpSpLocks/>
            </p:cNvGrpSpPr>
            <p:nvPr/>
          </p:nvGrpSpPr>
          <p:grpSpPr bwMode="auto">
            <a:xfrm>
              <a:off x="3267" y="2060"/>
              <a:ext cx="2135" cy="1875"/>
              <a:chOff x="3111" y="1166"/>
              <a:chExt cx="2135" cy="1875"/>
            </a:xfrm>
          </p:grpSpPr>
          <p:sp>
            <p:nvSpPr>
              <p:cNvPr id="286819" name="Line 99"/>
              <p:cNvSpPr>
                <a:spLocks noChangeShapeType="1"/>
              </p:cNvSpPr>
              <p:nvPr/>
            </p:nvSpPr>
            <p:spPr bwMode="auto">
              <a:xfrm>
                <a:off x="3762" y="2099"/>
                <a:ext cx="0" cy="0"/>
              </a:xfrm>
              <a:prstGeom prst="line">
                <a:avLst/>
              </a:prstGeom>
              <a:noFill/>
              <a:ln w="9525">
                <a:solidFill>
                  <a:srgbClr val="000000"/>
                </a:solidFill>
                <a:round/>
                <a:headEnd/>
                <a:tailEnd/>
              </a:ln>
            </p:spPr>
            <p:txBody>
              <a:bodyPr/>
              <a:lstStyle/>
              <a:p>
                <a:endParaRPr lang="th-TH"/>
              </a:p>
            </p:txBody>
          </p:sp>
          <p:sp>
            <p:nvSpPr>
              <p:cNvPr id="286820" name="Line 100"/>
              <p:cNvSpPr>
                <a:spLocks noChangeShapeType="1"/>
              </p:cNvSpPr>
              <p:nvPr/>
            </p:nvSpPr>
            <p:spPr bwMode="auto">
              <a:xfrm>
                <a:off x="3741" y="1942"/>
                <a:ext cx="0" cy="0"/>
              </a:xfrm>
              <a:prstGeom prst="line">
                <a:avLst/>
              </a:prstGeom>
              <a:noFill/>
              <a:ln w="9525">
                <a:solidFill>
                  <a:srgbClr val="000000"/>
                </a:solidFill>
                <a:round/>
                <a:headEnd/>
                <a:tailEnd/>
              </a:ln>
            </p:spPr>
            <p:txBody>
              <a:bodyPr/>
              <a:lstStyle/>
              <a:p>
                <a:endParaRPr lang="th-TH"/>
              </a:p>
            </p:txBody>
          </p:sp>
          <p:grpSp>
            <p:nvGrpSpPr>
              <p:cNvPr id="286821" name="Group 101"/>
              <p:cNvGrpSpPr>
                <a:grpSpLocks/>
              </p:cNvGrpSpPr>
              <p:nvPr/>
            </p:nvGrpSpPr>
            <p:grpSpPr bwMode="auto">
              <a:xfrm>
                <a:off x="3111" y="1166"/>
                <a:ext cx="2126" cy="1875"/>
                <a:chOff x="843" y="590"/>
                <a:chExt cx="2126" cy="1875"/>
              </a:xfrm>
            </p:grpSpPr>
            <p:grpSp>
              <p:nvGrpSpPr>
                <p:cNvPr id="286822" name="Group 102"/>
                <p:cNvGrpSpPr>
                  <a:grpSpLocks/>
                </p:cNvGrpSpPr>
                <p:nvPr/>
              </p:nvGrpSpPr>
              <p:grpSpPr bwMode="auto">
                <a:xfrm>
                  <a:off x="843" y="590"/>
                  <a:ext cx="2126" cy="1875"/>
                  <a:chOff x="843" y="590"/>
                  <a:chExt cx="2126" cy="1875"/>
                </a:xfrm>
              </p:grpSpPr>
              <p:sp>
                <p:nvSpPr>
                  <p:cNvPr id="286823" name="Text Box 103"/>
                  <p:cNvSpPr txBox="1">
                    <a:spLocks noChangeArrowheads="1"/>
                  </p:cNvSpPr>
                  <p:nvPr/>
                </p:nvSpPr>
                <p:spPr bwMode="auto">
                  <a:xfrm>
                    <a:off x="843" y="590"/>
                    <a:ext cx="252" cy="211"/>
                  </a:xfrm>
                  <a:prstGeom prst="rect">
                    <a:avLst/>
                  </a:prstGeom>
                  <a:noFill/>
                  <a:ln w="9525">
                    <a:noFill/>
                    <a:miter lim="800000"/>
                    <a:headEnd/>
                    <a:tailEnd/>
                  </a:ln>
                </p:spPr>
                <p:txBody>
                  <a:bodyPr/>
                  <a:lstStyle/>
                  <a:p>
                    <a:pPr algn="ctr"/>
                    <a:r>
                      <a:rPr lang="en-US" sz="1200" i="1" baseline="0">
                        <a:latin typeface="Times New Roman" pitchFamily="18" charset="0"/>
                      </a:rPr>
                      <a:t>T</a:t>
                    </a:r>
                    <a:endParaRPr lang="en-US" sz="1200" i="1" baseline="0">
                      <a:latin typeface="Times New Roman" pitchFamily="18" charset="0"/>
                      <a:cs typeface="Arial" pitchFamily="34" charset="0"/>
                    </a:endParaRPr>
                  </a:p>
                </p:txBody>
              </p:sp>
              <p:sp>
                <p:nvSpPr>
                  <p:cNvPr id="286824" name="Line 104"/>
                  <p:cNvSpPr>
                    <a:spLocks noChangeShapeType="1"/>
                  </p:cNvSpPr>
                  <p:nvPr/>
                </p:nvSpPr>
                <p:spPr bwMode="auto">
                  <a:xfrm flipV="1">
                    <a:off x="1112" y="646"/>
                    <a:ext cx="6" cy="1604"/>
                  </a:xfrm>
                  <a:prstGeom prst="line">
                    <a:avLst/>
                  </a:prstGeom>
                  <a:noFill/>
                  <a:ln w="38100">
                    <a:solidFill>
                      <a:srgbClr val="808080"/>
                    </a:solidFill>
                    <a:round/>
                    <a:headEnd/>
                    <a:tailEnd type="stealth" w="med" len="med"/>
                  </a:ln>
                </p:spPr>
                <p:txBody>
                  <a:bodyPr/>
                  <a:lstStyle/>
                  <a:p>
                    <a:endParaRPr lang="th-TH"/>
                  </a:p>
                </p:txBody>
              </p:sp>
              <p:sp>
                <p:nvSpPr>
                  <p:cNvPr id="286825" name="Line 105"/>
                  <p:cNvSpPr>
                    <a:spLocks noChangeShapeType="1"/>
                  </p:cNvSpPr>
                  <p:nvPr/>
                </p:nvSpPr>
                <p:spPr bwMode="auto">
                  <a:xfrm flipV="1">
                    <a:off x="1099" y="2235"/>
                    <a:ext cx="1751" cy="15"/>
                  </a:xfrm>
                  <a:prstGeom prst="line">
                    <a:avLst/>
                  </a:prstGeom>
                  <a:noFill/>
                  <a:ln w="38100">
                    <a:solidFill>
                      <a:srgbClr val="808080"/>
                    </a:solidFill>
                    <a:round/>
                    <a:headEnd/>
                    <a:tailEnd type="stealth" w="med" len="med"/>
                  </a:ln>
                </p:spPr>
                <p:txBody>
                  <a:bodyPr/>
                  <a:lstStyle/>
                  <a:p>
                    <a:endParaRPr lang="th-TH"/>
                  </a:p>
                </p:txBody>
              </p:sp>
              <p:sp>
                <p:nvSpPr>
                  <p:cNvPr id="286826" name="Text Box 106"/>
                  <p:cNvSpPr txBox="1">
                    <a:spLocks noChangeArrowheads="1"/>
                  </p:cNvSpPr>
                  <p:nvPr/>
                </p:nvSpPr>
                <p:spPr bwMode="auto">
                  <a:xfrm>
                    <a:off x="2659" y="2254"/>
                    <a:ext cx="310" cy="211"/>
                  </a:xfrm>
                  <a:prstGeom prst="rect">
                    <a:avLst/>
                  </a:prstGeom>
                  <a:noFill/>
                  <a:ln w="9525">
                    <a:noFill/>
                    <a:miter lim="800000"/>
                    <a:headEnd/>
                    <a:tailEnd/>
                  </a:ln>
                </p:spPr>
                <p:txBody>
                  <a:bodyPr/>
                  <a:lstStyle/>
                  <a:p>
                    <a:pPr algn="ctr"/>
                    <a:r>
                      <a:rPr lang="en-US" sz="1200" i="1" baseline="0">
                        <a:latin typeface="Times New Roman" pitchFamily="18" charset="0"/>
                      </a:rPr>
                      <a:t>s</a:t>
                    </a:r>
                    <a:endParaRPr lang="en-US" sz="1200" i="1" baseline="0">
                      <a:latin typeface="Times New Roman" pitchFamily="18" charset="0"/>
                      <a:cs typeface="Arial" pitchFamily="34" charset="0"/>
                    </a:endParaRPr>
                  </a:p>
                </p:txBody>
              </p:sp>
            </p:grpSp>
            <p:grpSp>
              <p:nvGrpSpPr>
                <p:cNvPr id="286827" name="Group 107"/>
                <p:cNvGrpSpPr>
                  <a:grpSpLocks/>
                </p:cNvGrpSpPr>
                <p:nvPr/>
              </p:nvGrpSpPr>
              <p:grpSpPr bwMode="auto">
                <a:xfrm>
                  <a:off x="1215" y="1038"/>
                  <a:ext cx="1465" cy="1015"/>
                  <a:chOff x="1215" y="1038"/>
                  <a:chExt cx="1465" cy="1015"/>
                </a:xfrm>
              </p:grpSpPr>
              <p:sp>
                <p:nvSpPr>
                  <p:cNvPr id="286828" name="Freeform 108"/>
                  <p:cNvSpPr>
                    <a:spLocks/>
                  </p:cNvSpPr>
                  <p:nvPr/>
                </p:nvSpPr>
                <p:spPr bwMode="auto">
                  <a:xfrm>
                    <a:off x="1215" y="1065"/>
                    <a:ext cx="1465" cy="988"/>
                  </a:xfrm>
                  <a:custGeom>
                    <a:avLst/>
                    <a:gdLst/>
                    <a:ahLst/>
                    <a:cxnLst>
                      <a:cxn ang="0">
                        <a:pos x="0" y="988"/>
                      </a:cxn>
                      <a:cxn ang="0">
                        <a:pos x="63" y="793"/>
                      </a:cxn>
                      <a:cxn ang="0">
                        <a:pos x="117" y="635"/>
                      </a:cxn>
                      <a:cxn ang="0">
                        <a:pos x="188" y="428"/>
                      </a:cxn>
                      <a:cxn ang="0">
                        <a:pos x="277" y="231"/>
                      </a:cxn>
                      <a:cxn ang="0">
                        <a:pos x="412" y="36"/>
                      </a:cxn>
                      <a:cxn ang="0">
                        <a:pos x="595" y="13"/>
                      </a:cxn>
                      <a:cxn ang="0">
                        <a:pos x="738" y="112"/>
                      </a:cxn>
                      <a:cxn ang="0">
                        <a:pos x="841" y="211"/>
                      </a:cxn>
                      <a:cxn ang="0">
                        <a:pos x="922" y="304"/>
                      </a:cxn>
                      <a:cxn ang="0">
                        <a:pos x="1054" y="457"/>
                      </a:cxn>
                      <a:cxn ang="0">
                        <a:pos x="1193" y="623"/>
                      </a:cxn>
                      <a:cxn ang="0">
                        <a:pos x="1311" y="770"/>
                      </a:cxn>
                      <a:cxn ang="0">
                        <a:pos x="1465" y="942"/>
                      </a:cxn>
                    </a:cxnLst>
                    <a:rect l="0" t="0" r="r" b="b"/>
                    <a:pathLst>
                      <a:path w="1465" h="988">
                        <a:moveTo>
                          <a:pt x="0" y="988"/>
                        </a:moveTo>
                        <a:cubicBezTo>
                          <a:pt x="10" y="956"/>
                          <a:pt x="43" y="852"/>
                          <a:pt x="63" y="793"/>
                        </a:cubicBezTo>
                        <a:cubicBezTo>
                          <a:pt x="83" y="734"/>
                          <a:pt x="96" y="696"/>
                          <a:pt x="117" y="635"/>
                        </a:cubicBezTo>
                        <a:cubicBezTo>
                          <a:pt x="138" y="574"/>
                          <a:pt x="161" y="495"/>
                          <a:pt x="188" y="428"/>
                        </a:cubicBezTo>
                        <a:cubicBezTo>
                          <a:pt x="215" y="361"/>
                          <a:pt x="240" y="296"/>
                          <a:pt x="277" y="231"/>
                        </a:cubicBezTo>
                        <a:cubicBezTo>
                          <a:pt x="314" y="166"/>
                          <a:pt x="359" y="72"/>
                          <a:pt x="412" y="36"/>
                        </a:cubicBezTo>
                        <a:cubicBezTo>
                          <a:pt x="465" y="0"/>
                          <a:pt x="541" y="1"/>
                          <a:pt x="595" y="13"/>
                        </a:cubicBezTo>
                        <a:cubicBezTo>
                          <a:pt x="649" y="26"/>
                          <a:pt x="697" y="79"/>
                          <a:pt x="738" y="112"/>
                        </a:cubicBezTo>
                        <a:cubicBezTo>
                          <a:pt x="780" y="145"/>
                          <a:pt x="811" y="179"/>
                          <a:pt x="841" y="211"/>
                        </a:cubicBezTo>
                        <a:cubicBezTo>
                          <a:pt x="871" y="243"/>
                          <a:pt x="886" y="263"/>
                          <a:pt x="922" y="304"/>
                        </a:cubicBezTo>
                        <a:cubicBezTo>
                          <a:pt x="958" y="345"/>
                          <a:pt x="1009" y="404"/>
                          <a:pt x="1054" y="457"/>
                        </a:cubicBezTo>
                        <a:cubicBezTo>
                          <a:pt x="1099" y="510"/>
                          <a:pt x="1150" y="571"/>
                          <a:pt x="1193" y="623"/>
                        </a:cubicBezTo>
                        <a:cubicBezTo>
                          <a:pt x="1237" y="675"/>
                          <a:pt x="1266" y="717"/>
                          <a:pt x="1311" y="770"/>
                        </a:cubicBezTo>
                        <a:cubicBezTo>
                          <a:pt x="1356" y="823"/>
                          <a:pt x="1433" y="906"/>
                          <a:pt x="1465" y="942"/>
                        </a:cubicBezTo>
                      </a:path>
                    </a:pathLst>
                  </a:custGeom>
                  <a:noFill/>
                  <a:ln w="50800">
                    <a:solidFill>
                      <a:srgbClr val="800080"/>
                    </a:solidFill>
                    <a:round/>
                    <a:headEnd/>
                    <a:tailEnd/>
                  </a:ln>
                  <a:effectLst/>
                </p:spPr>
                <p:txBody>
                  <a:bodyPr/>
                  <a:lstStyle/>
                  <a:p>
                    <a:endParaRPr lang="th-TH"/>
                  </a:p>
                </p:txBody>
              </p:sp>
              <p:sp>
                <p:nvSpPr>
                  <p:cNvPr id="286829" name="Oval 109"/>
                  <p:cNvSpPr>
                    <a:spLocks noChangeArrowheads="1"/>
                  </p:cNvSpPr>
                  <p:nvPr/>
                </p:nvSpPr>
                <p:spPr bwMode="auto">
                  <a:xfrm>
                    <a:off x="1709" y="1038"/>
                    <a:ext cx="67" cy="57"/>
                  </a:xfrm>
                  <a:prstGeom prst="ellipse">
                    <a:avLst/>
                  </a:prstGeom>
                  <a:solidFill>
                    <a:srgbClr val="FF0000"/>
                  </a:solidFill>
                  <a:ln w="9525">
                    <a:noFill/>
                    <a:round/>
                    <a:headEnd/>
                    <a:tailEnd/>
                  </a:ln>
                  <a:effectLst/>
                </p:spPr>
                <p:txBody>
                  <a:bodyPr wrap="none" anchor="ctr"/>
                  <a:lstStyle/>
                  <a:p>
                    <a:endParaRPr lang="th-TH"/>
                  </a:p>
                </p:txBody>
              </p:sp>
            </p:grpSp>
          </p:grpSp>
          <p:sp>
            <p:nvSpPr>
              <p:cNvPr id="286830" name="Freeform 110"/>
              <p:cNvSpPr>
                <a:spLocks/>
              </p:cNvSpPr>
              <p:nvPr/>
            </p:nvSpPr>
            <p:spPr bwMode="auto">
              <a:xfrm>
                <a:off x="3420" y="1436"/>
                <a:ext cx="1212" cy="1004"/>
              </a:xfrm>
              <a:custGeom>
                <a:avLst/>
                <a:gdLst/>
                <a:ahLst/>
                <a:cxnLst>
                  <a:cxn ang="0">
                    <a:pos x="0" y="1004"/>
                  </a:cxn>
                  <a:cxn ang="0">
                    <a:pos x="304" y="508"/>
                  </a:cxn>
                  <a:cxn ang="0">
                    <a:pos x="974" y="502"/>
                  </a:cxn>
                  <a:cxn ang="0">
                    <a:pos x="1060" y="356"/>
                  </a:cxn>
                  <a:cxn ang="0">
                    <a:pos x="1144" y="180"/>
                  </a:cxn>
                  <a:cxn ang="0">
                    <a:pos x="1212" y="0"/>
                  </a:cxn>
                </a:cxnLst>
                <a:rect l="0" t="0" r="r" b="b"/>
                <a:pathLst>
                  <a:path w="1212" h="1004">
                    <a:moveTo>
                      <a:pt x="0" y="1004"/>
                    </a:moveTo>
                    <a:lnTo>
                      <a:pt x="304" y="508"/>
                    </a:lnTo>
                    <a:lnTo>
                      <a:pt x="974" y="502"/>
                    </a:lnTo>
                    <a:lnTo>
                      <a:pt x="1060" y="356"/>
                    </a:lnTo>
                    <a:lnTo>
                      <a:pt x="1144" y="180"/>
                    </a:lnTo>
                    <a:lnTo>
                      <a:pt x="1212" y="0"/>
                    </a:lnTo>
                  </a:path>
                </a:pathLst>
              </a:custGeom>
              <a:noFill/>
              <a:ln w="12700">
                <a:solidFill>
                  <a:srgbClr val="CCFFFF"/>
                </a:solidFill>
                <a:round/>
                <a:headEnd/>
                <a:tailEnd/>
              </a:ln>
            </p:spPr>
            <p:txBody>
              <a:bodyPr/>
              <a:lstStyle/>
              <a:p>
                <a:endParaRPr lang="th-TH"/>
              </a:p>
            </p:txBody>
          </p:sp>
          <p:sp>
            <p:nvSpPr>
              <p:cNvPr id="286831" name="Text Box 111"/>
              <p:cNvSpPr txBox="1">
                <a:spLocks noChangeArrowheads="1"/>
              </p:cNvSpPr>
              <p:nvPr/>
            </p:nvSpPr>
            <p:spPr bwMode="auto">
              <a:xfrm>
                <a:off x="4557" y="1484"/>
                <a:ext cx="224" cy="139"/>
              </a:xfrm>
              <a:prstGeom prst="rect">
                <a:avLst/>
              </a:prstGeom>
              <a:noFill/>
              <a:ln w="9525">
                <a:noFill/>
                <a:miter lim="800000"/>
                <a:headEnd/>
                <a:tailEnd/>
              </a:ln>
            </p:spPr>
            <p:txBody>
              <a:bodyPr/>
              <a:lstStyle/>
              <a:p>
                <a:pPr algn="ctr"/>
                <a:r>
                  <a:rPr lang="en-US" sz="1000" i="1" baseline="0">
                    <a:latin typeface="Times New Roman" pitchFamily="18" charset="0"/>
                  </a:rPr>
                  <a:t>P</a:t>
                </a:r>
                <a:r>
                  <a:rPr lang="en-US" sz="1000" i="1">
                    <a:latin typeface="Times New Roman" pitchFamily="18" charset="0"/>
                  </a:rPr>
                  <a:t>2</a:t>
                </a:r>
                <a:endParaRPr lang="en-US" sz="1000" i="1">
                  <a:latin typeface="Times New Roman" pitchFamily="18" charset="0"/>
                  <a:cs typeface="Arial" pitchFamily="34" charset="0"/>
                </a:endParaRPr>
              </a:p>
            </p:txBody>
          </p:sp>
          <p:sp>
            <p:nvSpPr>
              <p:cNvPr id="286832" name="Freeform 112"/>
              <p:cNvSpPr>
                <a:spLocks/>
              </p:cNvSpPr>
              <p:nvPr/>
            </p:nvSpPr>
            <p:spPr bwMode="auto">
              <a:xfrm>
                <a:off x="3420" y="1752"/>
                <a:ext cx="1696" cy="888"/>
              </a:xfrm>
              <a:custGeom>
                <a:avLst/>
                <a:gdLst/>
                <a:ahLst/>
                <a:cxnLst>
                  <a:cxn ang="0">
                    <a:pos x="0" y="888"/>
                  </a:cxn>
                  <a:cxn ang="0">
                    <a:pos x="140" y="652"/>
                  </a:cxn>
                  <a:cxn ang="0">
                    <a:pos x="1346" y="641"/>
                  </a:cxn>
                  <a:cxn ang="0">
                    <a:pos x="1452" y="492"/>
                  </a:cxn>
                  <a:cxn ang="0">
                    <a:pos x="1536" y="364"/>
                  </a:cxn>
                  <a:cxn ang="0">
                    <a:pos x="1616" y="208"/>
                  </a:cxn>
                  <a:cxn ang="0">
                    <a:pos x="1696" y="0"/>
                  </a:cxn>
                </a:cxnLst>
                <a:rect l="0" t="0" r="r" b="b"/>
                <a:pathLst>
                  <a:path w="1696" h="888">
                    <a:moveTo>
                      <a:pt x="0" y="888"/>
                    </a:moveTo>
                    <a:lnTo>
                      <a:pt x="140" y="652"/>
                    </a:lnTo>
                    <a:lnTo>
                      <a:pt x="1346" y="641"/>
                    </a:lnTo>
                    <a:lnTo>
                      <a:pt x="1452" y="492"/>
                    </a:lnTo>
                    <a:lnTo>
                      <a:pt x="1536" y="364"/>
                    </a:lnTo>
                    <a:lnTo>
                      <a:pt x="1616" y="208"/>
                    </a:lnTo>
                    <a:lnTo>
                      <a:pt x="1696" y="0"/>
                    </a:lnTo>
                  </a:path>
                </a:pathLst>
              </a:custGeom>
              <a:noFill/>
              <a:ln w="12700">
                <a:solidFill>
                  <a:srgbClr val="CCFFFF"/>
                </a:solidFill>
                <a:round/>
                <a:headEnd/>
                <a:tailEnd/>
              </a:ln>
            </p:spPr>
            <p:txBody>
              <a:bodyPr/>
              <a:lstStyle/>
              <a:p>
                <a:endParaRPr lang="th-TH"/>
              </a:p>
            </p:txBody>
          </p:sp>
          <p:sp>
            <p:nvSpPr>
              <p:cNvPr id="286833" name="Text Box 113"/>
              <p:cNvSpPr txBox="1">
                <a:spLocks noChangeArrowheads="1"/>
              </p:cNvSpPr>
              <p:nvPr/>
            </p:nvSpPr>
            <p:spPr bwMode="auto">
              <a:xfrm>
                <a:off x="5022" y="1853"/>
                <a:ext cx="224" cy="139"/>
              </a:xfrm>
              <a:prstGeom prst="rect">
                <a:avLst/>
              </a:prstGeom>
              <a:noFill/>
              <a:ln w="9525">
                <a:noFill/>
                <a:miter lim="800000"/>
                <a:headEnd/>
                <a:tailEnd/>
              </a:ln>
            </p:spPr>
            <p:txBody>
              <a:bodyPr/>
              <a:lstStyle/>
              <a:p>
                <a:pPr algn="ctr"/>
                <a:r>
                  <a:rPr lang="en-US" sz="1000" i="1" baseline="0">
                    <a:latin typeface="Times New Roman" pitchFamily="18" charset="0"/>
                  </a:rPr>
                  <a:t>P</a:t>
                </a:r>
                <a:r>
                  <a:rPr lang="en-US" sz="1000" i="1">
                    <a:latin typeface="Times New Roman" pitchFamily="18" charset="0"/>
                  </a:rPr>
                  <a:t>1</a:t>
                </a:r>
                <a:endParaRPr lang="en-US" sz="1000" i="1">
                  <a:latin typeface="Times New Roman" pitchFamily="18" charset="0"/>
                  <a:cs typeface="Arial" pitchFamily="34" charset="0"/>
                </a:endParaRPr>
              </a:p>
            </p:txBody>
          </p:sp>
        </p:grpSp>
        <p:sp>
          <p:nvSpPr>
            <p:cNvPr id="286859" name="Rectangle 139"/>
            <p:cNvSpPr>
              <a:spLocks noChangeArrowheads="1"/>
            </p:cNvSpPr>
            <p:nvPr/>
          </p:nvSpPr>
          <p:spPr bwMode="auto">
            <a:xfrm>
              <a:off x="3240" y="1908"/>
              <a:ext cx="2244" cy="2016"/>
            </a:xfrm>
            <a:prstGeom prst="rect">
              <a:avLst/>
            </a:prstGeom>
            <a:noFill/>
            <a:ln w="9525">
              <a:solidFill>
                <a:srgbClr val="FFFF00"/>
              </a:solidFill>
              <a:miter lim="800000"/>
              <a:headEnd/>
              <a:tailEnd/>
            </a:ln>
            <a:effectLst/>
          </p:spPr>
          <p:txBody>
            <a:bodyPr wrap="none" anchor="ctr"/>
            <a:lstStyle/>
            <a:p>
              <a:endParaRPr lang="th-TH"/>
            </a:p>
          </p:txBody>
        </p:sp>
      </p:grpSp>
      <p:graphicFrame>
        <p:nvGraphicFramePr>
          <p:cNvPr id="286862" name="Object 142"/>
          <p:cNvGraphicFramePr>
            <a:graphicFrameLocks noChangeAspect="1"/>
          </p:cNvGraphicFramePr>
          <p:nvPr/>
        </p:nvGraphicFramePr>
        <p:xfrm>
          <a:off x="7526338" y="793750"/>
          <a:ext cx="1262062" cy="596900"/>
        </p:xfrm>
        <a:graphic>
          <a:graphicData uri="http://schemas.openxmlformats.org/presentationml/2006/ole">
            <p:oleObj spid="_x0000_s286862" name="Equation" r:id="rId6" imgW="939600" imgH="4442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6749"/>
                                        </p:tgtEl>
                                        <p:attrNameLst>
                                          <p:attrName>style.visibility</p:attrName>
                                        </p:attrNameLst>
                                      </p:cBhvr>
                                      <p:to>
                                        <p:strVal val="visible"/>
                                      </p:to>
                                    </p:set>
                                    <p:animEffect transition="in" filter="fade">
                                      <p:cBhvr>
                                        <p:cTn id="7" dur="1000"/>
                                        <p:tgtEl>
                                          <p:spTgt spid="28674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86861"/>
                                        </p:tgtEl>
                                        <p:attrNameLst>
                                          <p:attrName>style.visibility</p:attrName>
                                        </p:attrNameLst>
                                      </p:cBhvr>
                                      <p:to>
                                        <p:strVal val="visible"/>
                                      </p:to>
                                    </p:set>
                                    <p:animEffect transition="in" filter="fade">
                                      <p:cBhvr>
                                        <p:cTn id="11" dur="1000"/>
                                        <p:tgtEl>
                                          <p:spTgt spid="28686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86752"/>
                                        </p:tgtEl>
                                        <p:attrNameLst>
                                          <p:attrName>style.visibility</p:attrName>
                                        </p:attrNameLst>
                                      </p:cBhvr>
                                      <p:to>
                                        <p:strVal val="visible"/>
                                      </p:to>
                                    </p:set>
                                    <p:animEffect transition="in" filter="fade">
                                      <p:cBhvr>
                                        <p:cTn id="15" dur="1000"/>
                                        <p:tgtEl>
                                          <p:spTgt spid="286752"/>
                                        </p:tgtEl>
                                      </p:cBhvr>
                                    </p:animEffect>
                                  </p:childTnLst>
                                </p:cTn>
                              </p:par>
                            </p:childTnLst>
                          </p:cTn>
                        </p:par>
                        <p:par>
                          <p:cTn id="16" fill="hold">
                            <p:stCondLst>
                              <p:cond delay="3000"/>
                            </p:stCondLst>
                            <p:childTnLst>
                              <p:par>
                                <p:cTn id="17" presetID="21" presetClass="entr" presetSubtype="4" fill="hold" nodeType="afterEffect">
                                  <p:stCondLst>
                                    <p:cond delay="0"/>
                                  </p:stCondLst>
                                  <p:childTnLst>
                                    <p:set>
                                      <p:cBhvr>
                                        <p:cTn id="18" dur="1" fill="hold">
                                          <p:stCondLst>
                                            <p:cond delay="0"/>
                                          </p:stCondLst>
                                        </p:cTn>
                                        <p:tgtEl>
                                          <p:spTgt spid="286779"/>
                                        </p:tgtEl>
                                        <p:attrNameLst>
                                          <p:attrName>style.visibility</p:attrName>
                                        </p:attrNameLst>
                                      </p:cBhvr>
                                      <p:to>
                                        <p:strVal val="visible"/>
                                      </p:to>
                                    </p:set>
                                    <p:animEffect transition="in" filter="wheel(4)">
                                      <p:cBhvr>
                                        <p:cTn id="19" dur="1000"/>
                                        <p:tgtEl>
                                          <p:spTgt spid="286779"/>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286754"/>
                                        </p:tgtEl>
                                        <p:attrNameLst>
                                          <p:attrName>style.visibility</p:attrName>
                                        </p:attrNameLst>
                                      </p:cBhvr>
                                      <p:to>
                                        <p:strVal val="visible"/>
                                      </p:to>
                                    </p:set>
                                    <p:animEffect transition="in" filter="wipe(up)">
                                      <p:cBhvr>
                                        <p:cTn id="23" dur="500"/>
                                        <p:tgtEl>
                                          <p:spTgt spid="286754"/>
                                        </p:tgtEl>
                                      </p:cBhvr>
                                    </p:animEffect>
                                  </p:childTnLst>
                                </p:cTn>
                              </p:par>
                            </p:childTnLst>
                          </p:cTn>
                        </p:par>
                        <p:par>
                          <p:cTn id="24" fill="hold">
                            <p:stCondLst>
                              <p:cond delay="4500"/>
                            </p:stCondLst>
                            <p:childTnLst>
                              <p:par>
                                <p:cTn id="25" presetID="20" presetClass="entr" presetSubtype="0" fill="hold" nodeType="afterEffect">
                                  <p:stCondLst>
                                    <p:cond delay="0"/>
                                  </p:stCondLst>
                                  <p:childTnLst>
                                    <p:set>
                                      <p:cBhvr>
                                        <p:cTn id="26" dur="1" fill="hold">
                                          <p:stCondLst>
                                            <p:cond delay="0"/>
                                          </p:stCondLst>
                                        </p:cTn>
                                        <p:tgtEl>
                                          <p:spTgt spid="286860"/>
                                        </p:tgtEl>
                                        <p:attrNameLst>
                                          <p:attrName>style.visibility</p:attrName>
                                        </p:attrNameLst>
                                      </p:cBhvr>
                                      <p:to>
                                        <p:strVal val="visible"/>
                                      </p:to>
                                    </p:set>
                                    <p:animEffect transition="in" filter="wedge">
                                      <p:cBhvr>
                                        <p:cTn id="27" dur="2000"/>
                                        <p:tgtEl>
                                          <p:spTgt spid="286860"/>
                                        </p:tgtEl>
                                      </p:cBhvr>
                                    </p:animEffect>
                                  </p:childTnLst>
                                </p:cTn>
                              </p:par>
                            </p:childTnLst>
                          </p:cTn>
                        </p:par>
                        <p:par>
                          <p:cTn id="28" fill="hold">
                            <p:stCondLst>
                              <p:cond delay="6500"/>
                            </p:stCondLst>
                            <p:childTnLst>
                              <p:par>
                                <p:cTn id="29" presetID="22" presetClass="entr" presetSubtype="1" fill="hold" nodeType="afterEffect">
                                  <p:stCondLst>
                                    <p:cond delay="0"/>
                                  </p:stCondLst>
                                  <p:childTnLst>
                                    <p:set>
                                      <p:cBhvr>
                                        <p:cTn id="30" dur="1" fill="hold">
                                          <p:stCondLst>
                                            <p:cond delay="0"/>
                                          </p:stCondLst>
                                        </p:cTn>
                                        <p:tgtEl>
                                          <p:spTgt spid="286811"/>
                                        </p:tgtEl>
                                        <p:attrNameLst>
                                          <p:attrName>style.visibility</p:attrName>
                                        </p:attrNameLst>
                                      </p:cBhvr>
                                      <p:to>
                                        <p:strVal val="visible"/>
                                      </p:to>
                                    </p:set>
                                    <p:animEffect transition="in" filter="wipe(up)">
                                      <p:cBhvr>
                                        <p:cTn id="31" dur="1000"/>
                                        <p:tgtEl>
                                          <p:spTgt spid="286811"/>
                                        </p:tgtEl>
                                      </p:cBhvr>
                                    </p:animEffect>
                                  </p:childTnLst>
                                </p:cTn>
                              </p:par>
                            </p:childTnLst>
                          </p:cTn>
                        </p:par>
                        <p:par>
                          <p:cTn id="32" fill="hold">
                            <p:stCondLst>
                              <p:cond delay="7500"/>
                            </p:stCondLst>
                            <p:childTnLst>
                              <p:par>
                                <p:cTn id="33" presetID="22" presetClass="entr" presetSubtype="1" fill="hold" nodeType="afterEffect">
                                  <p:stCondLst>
                                    <p:cond delay="0"/>
                                  </p:stCondLst>
                                  <p:childTnLst>
                                    <p:set>
                                      <p:cBhvr>
                                        <p:cTn id="34" dur="1" fill="hold">
                                          <p:stCondLst>
                                            <p:cond delay="0"/>
                                          </p:stCondLst>
                                        </p:cTn>
                                        <p:tgtEl>
                                          <p:spTgt spid="286806"/>
                                        </p:tgtEl>
                                        <p:attrNameLst>
                                          <p:attrName>style.visibility</p:attrName>
                                        </p:attrNameLst>
                                      </p:cBhvr>
                                      <p:to>
                                        <p:strVal val="visible"/>
                                      </p:to>
                                    </p:set>
                                    <p:animEffect transition="in" filter="wipe(up)">
                                      <p:cBhvr>
                                        <p:cTn id="35" dur="1000"/>
                                        <p:tgtEl>
                                          <p:spTgt spid="286806"/>
                                        </p:tgtEl>
                                      </p:cBhvr>
                                    </p:animEffect>
                                  </p:childTnLst>
                                </p:cTn>
                              </p:par>
                            </p:childTnLst>
                          </p:cTn>
                        </p:par>
                        <p:par>
                          <p:cTn id="36" fill="hold">
                            <p:stCondLst>
                              <p:cond delay="8500"/>
                            </p:stCondLst>
                            <p:childTnLst>
                              <p:par>
                                <p:cTn id="37" presetID="51" presetClass="entr" presetSubtype="0" fill="hold" nodeType="afterEffect">
                                  <p:stCondLst>
                                    <p:cond delay="0"/>
                                  </p:stCondLst>
                                  <p:childTnLst>
                                    <p:set>
                                      <p:cBhvr>
                                        <p:cTn id="38" dur="1" fill="hold">
                                          <p:stCondLst>
                                            <p:cond delay="0"/>
                                          </p:stCondLst>
                                        </p:cTn>
                                        <p:tgtEl>
                                          <p:spTgt spid="286862"/>
                                        </p:tgtEl>
                                        <p:attrNameLst>
                                          <p:attrName>style.visibility</p:attrName>
                                        </p:attrNameLst>
                                      </p:cBhvr>
                                      <p:to>
                                        <p:strVal val="visible"/>
                                      </p:to>
                                    </p:set>
                                    <p:animEffect transition="in" filter="fade">
                                      <p:cBhvr>
                                        <p:cTn id="39" dur="385" decel="100000"/>
                                        <p:tgtEl>
                                          <p:spTgt spid="286862"/>
                                        </p:tgtEl>
                                      </p:cBhvr>
                                    </p:animEffect>
                                    <p:animScale>
                                      <p:cBhvr>
                                        <p:cTn id="40" dur="385" decel="100000"/>
                                        <p:tgtEl>
                                          <p:spTgt spid="286862"/>
                                        </p:tgtEl>
                                      </p:cBhvr>
                                      <p:from x="10000" y="10000"/>
                                      <p:to x="200000" y="450000"/>
                                    </p:animScale>
                                    <p:animScale>
                                      <p:cBhvr>
                                        <p:cTn id="41" dur="615" accel="100000" fill="hold">
                                          <p:stCondLst>
                                            <p:cond delay="385"/>
                                          </p:stCondLst>
                                        </p:cTn>
                                        <p:tgtEl>
                                          <p:spTgt spid="286862"/>
                                        </p:tgtEl>
                                      </p:cBhvr>
                                      <p:from x="200000" y="450000"/>
                                      <p:to x="100000" y="100000"/>
                                    </p:animScale>
                                    <p:set>
                                      <p:cBhvr>
                                        <p:cTn id="42" dur="385" fill="hold"/>
                                        <p:tgtEl>
                                          <p:spTgt spid="286862"/>
                                        </p:tgtEl>
                                        <p:attrNameLst>
                                          <p:attrName>ppt_x</p:attrName>
                                        </p:attrNameLst>
                                      </p:cBhvr>
                                      <p:to>
                                        <p:strVal val="(0.5)"/>
                                      </p:to>
                                    </p:set>
                                    <p:anim from="(0.5)" to="(#ppt_x)" calcmode="lin" valueType="num">
                                      <p:cBhvr>
                                        <p:cTn id="43" dur="615" accel="100000" fill="hold">
                                          <p:stCondLst>
                                            <p:cond delay="385"/>
                                          </p:stCondLst>
                                        </p:cTn>
                                        <p:tgtEl>
                                          <p:spTgt spid="286862"/>
                                        </p:tgtEl>
                                        <p:attrNameLst>
                                          <p:attrName>ppt_x</p:attrName>
                                        </p:attrNameLst>
                                      </p:cBhvr>
                                    </p:anim>
                                    <p:set>
                                      <p:cBhvr>
                                        <p:cTn id="44" dur="385" fill="hold"/>
                                        <p:tgtEl>
                                          <p:spTgt spid="286862"/>
                                        </p:tgtEl>
                                        <p:attrNameLst>
                                          <p:attrName>ppt_y</p:attrName>
                                        </p:attrNameLst>
                                      </p:cBhvr>
                                      <p:to>
                                        <p:strVal val="(#ppt_y+0.4)"/>
                                      </p:to>
                                    </p:set>
                                    <p:anim from="(#ppt_y+0.4)" to="(#ppt_y)" calcmode="lin" valueType="num">
                                      <p:cBhvr>
                                        <p:cTn id="45" dur="615" accel="100000" fill="hold">
                                          <p:stCondLst>
                                            <p:cond delay="385"/>
                                          </p:stCondLst>
                                        </p:cTn>
                                        <p:tgtEl>
                                          <p:spTgt spid="28686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9" grpId="0"/>
      <p:bldP spid="28675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ooter Placeholder 2"/>
          <p:cNvSpPr>
            <a:spLocks noGrp="1"/>
          </p:cNvSpPr>
          <p:nvPr>
            <p:ph type="ftr" sz="quarter" idx="11"/>
          </p:nvPr>
        </p:nvSpPr>
        <p:spPr/>
        <p:txBody>
          <a:bodyPr/>
          <a:lstStyle/>
          <a:p>
            <a:r>
              <a:rPr lang="en-US"/>
              <a:t>รศ.ดร.สมหมาย ปรีเปรม</a:t>
            </a:r>
            <a:endParaRPr lang="th-TH"/>
          </a:p>
        </p:txBody>
      </p:sp>
      <p:pic>
        <p:nvPicPr>
          <p:cNvPr id="288859" name="Picture 91" descr="SurfaceSteamCondenser4"/>
          <p:cNvPicPr>
            <a:picLocks noChangeAspect="1" noChangeArrowheads="1"/>
          </p:cNvPicPr>
          <p:nvPr/>
        </p:nvPicPr>
        <p:blipFill>
          <a:blip r:embed="rId3" cstate="print"/>
          <a:srcRect/>
          <a:stretch>
            <a:fillRect/>
          </a:stretch>
        </p:blipFill>
        <p:spPr bwMode="auto">
          <a:xfrm>
            <a:off x="282575" y="3905250"/>
            <a:ext cx="3143250" cy="2495550"/>
          </a:xfrm>
          <a:prstGeom prst="rect">
            <a:avLst/>
          </a:prstGeom>
          <a:noFill/>
        </p:spPr>
      </p:pic>
      <p:grpSp>
        <p:nvGrpSpPr>
          <p:cNvPr id="288813" name="Group 45"/>
          <p:cNvGrpSpPr>
            <a:grpSpLocks/>
          </p:cNvGrpSpPr>
          <p:nvPr/>
        </p:nvGrpSpPr>
        <p:grpSpPr bwMode="auto">
          <a:xfrm>
            <a:off x="5143500" y="3200400"/>
            <a:ext cx="3562350" cy="3217863"/>
            <a:chOff x="3240" y="1908"/>
            <a:chExt cx="2244" cy="2027"/>
          </a:xfrm>
        </p:grpSpPr>
        <p:sp>
          <p:nvSpPr>
            <p:cNvPr id="288814" name="Text Box 46"/>
            <p:cNvSpPr txBox="1">
              <a:spLocks noChangeArrowheads="1"/>
            </p:cNvSpPr>
            <p:nvPr/>
          </p:nvSpPr>
          <p:spPr bwMode="auto">
            <a:xfrm>
              <a:off x="3717" y="2031"/>
              <a:ext cx="1026" cy="192"/>
            </a:xfrm>
            <a:prstGeom prst="rect">
              <a:avLst/>
            </a:prstGeom>
            <a:noFill/>
            <a:ln w="9525">
              <a:noFill/>
              <a:miter lim="800000"/>
              <a:headEnd/>
              <a:tailEnd/>
            </a:ln>
            <a:effectLst/>
          </p:spPr>
          <p:txBody>
            <a:bodyPr>
              <a:spAutoFit/>
            </a:bodyPr>
            <a:lstStyle/>
            <a:p>
              <a:pPr algn="ctr">
                <a:spcBef>
                  <a:spcPct val="50000"/>
                </a:spcBef>
              </a:pPr>
              <a:r>
                <a:rPr lang="en-US" sz="1400" i="1" baseline="0">
                  <a:latin typeface="Times New Roman" pitchFamily="18" charset="0"/>
                </a:rPr>
                <a:t>Process diagram</a:t>
              </a:r>
              <a:endParaRPr lang="th-TH" sz="1400" i="1" baseline="0">
                <a:latin typeface="Times New Roman" pitchFamily="18" charset="0"/>
              </a:endParaRPr>
            </a:p>
          </p:txBody>
        </p:sp>
        <p:grpSp>
          <p:nvGrpSpPr>
            <p:cNvPr id="288815" name="Group 47"/>
            <p:cNvGrpSpPr>
              <a:grpSpLocks/>
            </p:cNvGrpSpPr>
            <p:nvPr/>
          </p:nvGrpSpPr>
          <p:grpSpPr bwMode="auto">
            <a:xfrm>
              <a:off x="3267" y="2060"/>
              <a:ext cx="2135" cy="1875"/>
              <a:chOff x="3111" y="1166"/>
              <a:chExt cx="2135" cy="1875"/>
            </a:xfrm>
          </p:grpSpPr>
          <p:sp>
            <p:nvSpPr>
              <p:cNvPr id="288816" name="Line 48"/>
              <p:cNvSpPr>
                <a:spLocks noChangeShapeType="1"/>
              </p:cNvSpPr>
              <p:nvPr/>
            </p:nvSpPr>
            <p:spPr bwMode="auto">
              <a:xfrm>
                <a:off x="3762" y="2099"/>
                <a:ext cx="0" cy="0"/>
              </a:xfrm>
              <a:prstGeom prst="line">
                <a:avLst/>
              </a:prstGeom>
              <a:noFill/>
              <a:ln w="9525">
                <a:solidFill>
                  <a:srgbClr val="000000"/>
                </a:solidFill>
                <a:round/>
                <a:headEnd/>
                <a:tailEnd/>
              </a:ln>
            </p:spPr>
            <p:txBody>
              <a:bodyPr/>
              <a:lstStyle/>
              <a:p>
                <a:endParaRPr lang="th-TH"/>
              </a:p>
            </p:txBody>
          </p:sp>
          <p:sp>
            <p:nvSpPr>
              <p:cNvPr id="288817" name="Line 49"/>
              <p:cNvSpPr>
                <a:spLocks noChangeShapeType="1"/>
              </p:cNvSpPr>
              <p:nvPr/>
            </p:nvSpPr>
            <p:spPr bwMode="auto">
              <a:xfrm>
                <a:off x="3741" y="1942"/>
                <a:ext cx="0" cy="0"/>
              </a:xfrm>
              <a:prstGeom prst="line">
                <a:avLst/>
              </a:prstGeom>
              <a:noFill/>
              <a:ln w="9525">
                <a:solidFill>
                  <a:srgbClr val="000000"/>
                </a:solidFill>
                <a:round/>
                <a:headEnd/>
                <a:tailEnd/>
              </a:ln>
            </p:spPr>
            <p:txBody>
              <a:bodyPr/>
              <a:lstStyle/>
              <a:p>
                <a:endParaRPr lang="th-TH"/>
              </a:p>
            </p:txBody>
          </p:sp>
          <p:grpSp>
            <p:nvGrpSpPr>
              <p:cNvPr id="288818" name="Group 50"/>
              <p:cNvGrpSpPr>
                <a:grpSpLocks/>
              </p:cNvGrpSpPr>
              <p:nvPr/>
            </p:nvGrpSpPr>
            <p:grpSpPr bwMode="auto">
              <a:xfrm>
                <a:off x="3111" y="1166"/>
                <a:ext cx="2126" cy="1875"/>
                <a:chOff x="843" y="590"/>
                <a:chExt cx="2126" cy="1875"/>
              </a:xfrm>
            </p:grpSpPr>
            <p:grpSp>
              <p:nvGrpSpPr>
                <p:cNvPr id="288819" name="Group 51"/>
                <p:cNvGrpSpPr>
                  <a:grpSpLocks/>
                </p:cNvGrpSpPr>
                <p:nvPr/>
              </p:nvGrpSpPr>
              <p:grpSpPr bwMode="auto">
                <a:xfrm>
                  <a:off x="843" y="590"/>
                  <a:ext cx="2126" cy="1875"/>
                  <a:chOff x="843" y="590"/>
                  <a:chExt cx="2126" cy="1875"/>
                </a:xfrm>
              </p:grpSpPr>
              <p:sp>
                <p:nvSpPr>
                  <p:cNvPr id="288820" name="Text Box 52"/>
                  <p:cNvSpPr txBox="1">
                    <a:spLocks noChangeArrowheads="1"/>
                  </p:cNvSpPr>
                  <p:nvPr/>
                </p:nvSpPr>
                <p:spPr bwMode="auto">
                  <a:xfrm>
                    <a:off x="843" y="590"/>
                    <a:ext cx="252" cy="211"/>
                  </a:xfrm>
                  <a:prstGeom prst="rect">
                    <a:avLst/>
                  </a:prstGeom>
                  <a:noFill/>
                  <a:ln w="9525">
                    <a:noFill/>
                    <a:miter lim="800000"/>
                    <a:headEnd/>
                    <a:tailEnd/>
                  </a:ln>
                </p:spPr>
                <p:txBody>
                  <a:bodyPr/>
                  <a:lstStyle/>
                  <a:p>
                    <a:pPr algn="ctr"/>
                    <a:r>
                      <a:rPr lang="en-US" sz="1200" i="1" baseline="0">
                        <a:latin typeface="Times New Roman" pitchFamily="18" charset="0"/>
                      </a:rPr>
                      <a:t>T</a:t>
                    </a:r>
                    <a:endParaRPr lang="en-US" sz="1200" i="1" baseline="0">
                      <a:latin typeface="Times New Roman" pitchFamily="18" charset="0"/>
                      <a:cs typeface="Arial" pitchFamily="34" charset="0"/>
                    </a:endParaRPr>
                  </a:p>
                </p:txBody>
              </p:sp>
              <p:sp>
                <p:nvSpPr>
                  <p:cNvPr id="288821" name="Line 53"/>
                  <p:cNvSpPr>
                    <a:spLocks noChangeShapeType="1"/>
                  </p:cNvSpPr>
                  <p:nvPr/>
                </p:nvSpPr>
                <p:spPr bwMode="auto">
                  <a:xfrm flipV="1">
                    <a:off x="1112" y="646"/>
                    <a:ext cx="6" cy="1604"/>
                  </a:xfrm>
                  <a:prstGeom prst="line">
                    <a:avLst/>
                  </a:prstGeom>
                  <a:noFill/>
                  <a:ln w="38100">
                    <a:solidFill>
                      <a:srgbClr val="808080"/>
                    </a:solidFill>
                    <a:round/>
                    <a:headEnd/>
                    <a:tailEnd type="stealth" w="med" len="med"/>
                  </a:ln>
                </p:spPr>
                <p:txBody>
                  <a:bodyPr/>
                  <a:lstStyle/>
                  <a:p>
                    <a:endParaRPr lang="th-TH"/>
                  </a:p>
                </p:txBody>
              </p:sp>
              <p:sp>
                <p:nvSpPr>
                  <p:cNvPr id="288822" name="Line 54"/>
                  <p:cNvSpPr>
                    <a:spLocks noChangeShapeType="1"/>
                  </p:cNvSpPr>
                  <p:nvPr/>
                </p:nvSpPr>
                <p:spPr bwMode="auto">
                  <a:xfrm flipV="1">
                    <a:off x="1099" y="2235"/>
                    <a:ext cx="1751" cy="15"/>
                  </a:xfrm>
                  <a:prstGeom prst="line">
                    <a:avLst/>
                  </a:prstGeom>
                  <a:noFill/>
                  <a:ln w="38100">
                    <a:solidFill>
                      <a:srgbClr val="808080"/>
                    </a:solidFill>
                    <a:round/>
                    <a:headEnd/>
                    <a:tailEnd type="stealth" w="med" len="med"/>
                  </a:ln>
                </p:spPr>
                <p:txBody>
                  <a:bodyPr/>
                  <a:lstStyle/>
                  <a:p>
                    <a:endParaRPr lang="th-TH"/>
                  </a:p>
                </p:txBody>
              </p:sp>
              <p:sp>
                <p:nvSpPr>
                  <p:cNvPr id="288823" name="Text Box 55"/>
                  <p:cNvSpPr txBox="1">
                    <a:spLocks noChangeArrowheads="1"/>
                  </p:cNvSpPr>
                  <p:nvPr/>
                </p:nvSpPr>
                <p:spPr bwMode="auto">
                  <a:xfrm>
                    <a:off x="2659" y="2254"/>
                    <a:ext cx="310" cy="211"/>
                  </a:xfrm>
                  <a:prstGeom prst="rect">
                    <a:avLst/>
                  </a:prstGeom>
                  <a:noFill/>
                  <a:ln w="9525">
                    <a:noFill/>
                    <a:miter lim="800000"/>
                    <a:headEnd/>
                    <a:tailEnd/>
                  </a:ln>
                </p:spPr>
                <p:txBody>
                  <a:bodyPr/>
                  <a:lstStyle/>
                  <a:p>
                    <a:pPr algn="ctr"/>
                    <a:r>
                      <a:rPr lang="en-US" sz="1200" i="1" baseline="0">
                        <a:latin typeface="Times New Roman" pitchFamily="18" charset="0"/>
                      </a:rPr>
                      <a:t>s</a:t>
                    </a:r>
                    <a:endParaRPr lang="en-US" sz="1200" i="1" baseline="0">
                      <a:latin typeface="Times New Roman" pitchFamily="18" charset="0"/>
                      <a:cs typeface="Arial" pitchFamily="34" charset="0"/>
                    </a:endParaRPr>
                  </a:p>
                </p:txBody>
              </p:sp>
            </p:grpSp>
            <p:grpSp>
              <p:nvGrpSpPr>
                <p:cNvPr id="288824" name="Group 56"/>
                <p:cNvGrpSpPr>
                  <a:grpSpLocks/>
                </p:cNvGrpSpPr>
                <p:nvPr/>
              </p:nvGrpSpPr>
              <p:grpSpPr bwMode="auto">
                <a:xfrm>
                  <a:off x="1215" y="1038"/>
                  <a:ext cx="1465" cy="1015"/>
                  <a:chOff x="1215" y="1038"/>
                  <a:chExt cx="1465" cy="1015"/>
                </a:xfrm>
              </p:grpSpPr>
              <p:sp>
                <p:nvSpPr>
                  <p:cNvPr id="288825" name="Freeform 57"/>
                  <p:cNvSpPr>
                    <a:spLocks/>
                  </p:cNvSpPr>
                  <p:nvPr/>
                </p:nvSpPr>
                <p:spPr bwMode="auto">
                  <a:xfrm>
                    <a:off x="1215" y="1065"/>
                    <a:ext cx="1465" cy="988"/>
                  </a:xfrm>
                  <a:custGeom>
                    <a:avLst/>
                    <a:gdLst/>
                    <a:ahLst/>
                    <a:cxnLst>
                      <a:cxn ang="0">
                        <a:pos x="0" y="988"/>
                      </a:cxn>
                      <a:cxn ang="0">
                        <a:pos x="63" y="793"/>
                      </a:cxn>
                      <a:cxn ang="0">
                        <a:pos x="117" y="635"/>
                      </a:cxn>
                      <a:cxn ang="0">
                        <a:pos x="188" y="428"/>
                      </a:cxn>
                      <a:cxn ang="0">
                        <a:pos x="277" y="231"/>
                      </a:cxn>
                      <a:cxn ang="0">
                        <a:pos x="412" y="36"/>
                      </a:cxn>
                      <a:cxn ang="0">
                        <a:pos x="595" y="13"/>
                      </a:cxn>
                      <a:cxn ang="0">
                        <a:pos x="738" y="112"/>
                      </a:cxn>
                      <a:cxn ang="0">
                        <a:pos x="841" y="211"/>
                      </a:cxn>
                      <a:cxn ang="0">
                        <a:pos x="922" y="304"/>
                      </a:cxn>
                      <a:cxn ang="0">
                        <a:pos x="1054" y="457"/>
                      </a:cxn>
                      <a:cxn ang="0">
                        <a:pos x="1193" y="623"/>
                      </a:cxn>
                      <a:cxn ang="0">
                        <a:pos x="1311" y="770"/>
                      </a:cxn>
                      <a:cxn ang="0">
                        <a:pos x="1465" y="942"/>
                      </a:cxn>
                    </a:cxnLst>
                    <a:rect l="0" t="0" r="r" b="b"/>
                    <a:pathLst>
                      <a:path w="1465" h="988">
                        <a:moveTo>
                          <a:pt x="0" y="988"/>
                        </a:moveTo>
                        <a:cubicBezTo>
                          <a:pt x="10" y="956"/>
                          <a:pt x="43" y="852"/>
                          <a:pt x="63" y="793"/>
                        </a:cubicBezTo>
                        <a:cubicBezTo>
                          <a:pt x="83" y="734"/>
                          <a:pt x="96" y="696"/>
                          <a:pt x="117" y="635"/>
                        </a:cubicBezTo>
                        <a:cubicBezTo>
                          <a:pt x="138" y="574"/>
                          <a:pt x="161" y="495"/>
                          <a:pt x="188" y="428"/>
                        </a:cubicBezTo>
                        <a:cubicBezTo>
                          <a:pt x="215" y="361"/>
                          <a:pt x="240" y="296"/>
                          <a:pt x="277" y="231"/>
                        </a:cubicBezTo>
                        <a:cubicBezTo>
                          <a:pt x="314" y="166"/>
                          <a:pt x="359" y="72"/>
                          <a:pt x="412" y="36"/>
                        </a:cubicBezTo>
                        <a:cubicBezTo>
                          <a:pt x="465" y="0"/>
                          <a:pt x="541" y="1"/>
                          <a:pt x="595" y="13"/>
                        </a:cubicBezTo>
                        <a:cubicBezTo>
                          <a:pt x="649" y="26"/>
                          <a:pt x="697" y="79"/>
                          <a:pt x="738" y="112"/>
                        </a:cubicBezTo>
                        <a:cubicBezTo>
                          <a:pt x="780" y="145"/>
                          <a:pt x="811" y="179"/>
                          <a:pt x="841" y="211"/>
                        </a:cubicBezTo>
                        <a:cubicBezTo>
                          <a:pt x="871" y="243"/>
                          <a:pt x="886" y="263"/>
                          <a:pt x="922" y="304"/>
                        </a:cubicBezTo>
                        <a:cubicBezTo>
                          <a:pt x="958" y="345"/>
                          <a:pt x="1009" y="404"/>
                          <a:pt x="1054" y="457"/>
                        </a:cubicBezTo>
                        <a:cubicBezTo>
                          <a:pt x="1099" y="510"/>
                          <a:pt x="1150" y="571"/>
                          <a:pt x="1193" y="623"/>
                        </a:cubicBezTo>
                        <a:cubicBezTo>
                          <a:pt x="1237" y="675"/>
                          <a:pt x="1266" y="717"/>
                          <a:pt x="1311" y="770"/>
                        </a:cubicBezTo>
                        <a:cubicBezTo>
                          <a:pt x="1356" y="823"/>
                          <a:pt x="1433" y="906"/>
                          <a:pt x="1465" y="942"/>
                        </a:cubicBezTo>
                      </a:path>
                    </a:pathLst>
                  </a:custGeom>
                  <a:noFill/>
                  <a:ln w="50800">
                    <a:solidFill>
                      <a:srgbClr val="800080"/>
                    </a:solidFill>
                    <a:round/>
                    <a:headEnd/>
                    <a:tailEnd/>
                  </a:ln>
                  <a:effectLst/>
                </p:spPr>
                <p:txBody>
                  <a:bodyPr/>
                  <a:lstStyle/>
                  <a:p>
                    <a:endParaRPr lang="th-TH"/>
                  </a:p>
                </p:txBody>
              </p:sp>
              <p:sp>
                <p:nvSpPr>
                  <p:cNvPr id="288826" name="Oval 58"/>
                  <p:cNvSpPr>
                    <a:spLocks noChangeArrowheads="1"/>
                  </p:cNvSpPr>
                  <p:nvPr/>
                </p:nvSpPr>
                <p:spPr bwMode="auto">
                  <a:xfrm>
                    <a:off x="1709" y="1038"/>
                    <a:ext cx="67" cy="57"/>
                  </a:xfrm>
                  <a:prstGeom prst="ellipse">
                    <a:avLst/>
                  </a:prstGeom>
                  <a:solidFill>
                    <a:srgbClr val="FF0000"/>
                  </a:solidFill>
                  <a:ln w="9525">
                    <a:noFill/>
                    <a:round/>
                    <a:headEnd/>
                    <a:tailEnd/>
                  </a:ln>
                  <a:effectLst/>
                </p:spPr>
                <p:txBody>
                  <a:bodyPr wrap="none" anchor="ctr"/>
                  <a:lstStyle/>
                  <a:p>
                    <a:endParaRPr lang="th-TH"/>
                  </a:p>
                </p:txBody>
              </p:sp>
            </p:grpSp>
          </p:grpSp>
          <p:sp>
            <p:nvSpPr>
              <p:cNvPr id="288827" name="Freeform 59"/>
              <p:cNvSpPr>
                <a:spLocks/>
              </p:cNvSpPr>
              <p:nvPr/>
            </p:nvSpPr>
            <p:spPr bwMode="auto">
              <a:xfrm>
                <a:off x="3420" y="1436"/>
                <a:ext cx="1212" cy="1004"/>
              </a:xfrm>
              <a:custGeom>
                <a:avLst/>
                <a:gdLst/>
                <a:ahLst/>
                <a:cxnLst>
                  <a:cxn ang="0">
                    <a:pos x="0" y="1004"/>
                  </a:cxn>
                  <a:cxn ang="0">
                    <a:pos x="304" y="508"/>
                  </a:cxn>
                  <a:cxn ang="0">
                    <a:pos x="974" y="502"/>
                  </a:cxn>
                  <a:cxn ang="0">
                    <a:pos x="1060" y="356"/>
                  </a:cxn>
                  <a:cxn ang="0">
                    <a:pos x="1144" y="180"/>
                  </a:cxn>
                  <a:cxn ang="0">
                    <a:pos x="1212" y="0"/>
                  </a:cxn>
                </a:cxnLst>
                <a:rect l="0" t="0" r="r" b="b"/>
                <a:pathLst>
                  <a:path w="1212" h="1004">
                    <a:moveTo>
                      <a:pt x="0" y="1004"/>
                    </a:moveTo>
                    <a:lnTo>
                      <a:pt x="304" y="508"/>
                    </a:lnTo>
                    <a:lnTo>
                      <a:pt x="974" y="502"/>
                    </a:lnTo>
                    <a:lnTo>
                      <a:pt x="1060" y="356"/>
                    </a:lnTo>
                    <a:lnTo>
                      <a:pt x="1144" y="180"/>
                    </a:lnTo>
                    <a:lnTo>
                      <a:pt x="1212" y="0"/>
                    </a:lnTo>
                  </a:path>
                </a:pathLst>
              </a:custGeom>
              <a:noFill/>
              <a:ln w="12700">
                <a:solidFill>
                  <a:srgbClr val="CCFFFF"/>
                </a:solidFill>
                <a:round/>
                <a:headEnd/>
                <a:tailEnd/>
              </a:ln>
            </p:spPr>
            <p:txBody>
              <a:bodyPr/>
              <a:lstStyle/>
              <a:p>
                <a:endParaRPr lang="th-TH"/>
              </a:p>
            </p:txBody>
          </p:sp>
          <p:sp>
            <p:nvSpPr>
              <p:cNvPr id="288828" name="Text Box 60"/>
              <p:cNvSpPr txBox="1">
                <a:spLocks noChangeArrowheads="1"/>
              </p:cNvSpPr>
              <p:nvPr/>
            </p:nvSpPr>
            <p:spPr bwMode="auto">
              <a:xfrm>
                <a:off x="4557" y="1484"/>
                <a:ext cx="224" cy="139"/>
              </a:xfrm>
              <a:prstGeom prst="rect">
                <a:avLst/>
              </a:prstGeom>
              <a:noFill/>
              <a:ln w="9525">
                <a:noFill/>
                <a:miter lim="800000"/>
                <a:headEnd/>
                <a:tailEnd/>
              </a:ln>
            </p:spPr>
            <p:txBody>
              <a:bodyPr/>
              <a:lstStyle/>
              <a:p>
                <a:pPr algn="ctr"/>
                <a:r>
                  <a:rPr lang="en-US" sz="1000" i="1" baseline="0">
                    <a:latin typeface="Times New Roman" pitchFamily="18" charset="0"/>
                  </a:rPr>
                  <a:t>P</a:t>
                </a:r>
                <a:r>
                  <a:rPr lang="en-US" sz="1000" i="1">
                    <a:latin typeface="Times New Roman" pitchFamily="18" charset="0"/>
                  </a:rPr>
                  <a:t>2</a:t>
                </a:r>
                <a:endParaRPr lang="en-US" sz="1000" i="1">
                  <a:latin typeface="Times New Roman" pitchFamily="18" charset="0"/>
                  <a:cs typeface="Arial" pitchFamily="34" charset="0"/>
                </a:endParaRPr>
              </a:p>
            </p:txBody>
          </p:sp>
          <p:sp>
            <p:nvSpPr>
              <p:cNvPr id="288829" name="Freeform 61"/>
              <p:cNvSpPr>
                <a:spLocks/>
              </p:cNvSpPr>
              <p:nvPr/>
            </p:nvSpPr>
            <p:spPr bwMode="auto">
              <a:xfrm>
                <a:off x="3420" y="1752"/>
                <a:ext cx="1696" cy="888"/>
              </a:xfrm>
              <a:custGeom>
                <a:avLst/>
                <a:gdLst/>
                <a:ahLst/>
                <a:cxnLst>
                  <a:cxn ang="0">
                    <a:pos x="0" y="888"/>
                  </a:cxn>
                  <a:cxn ang="0">
                    <a:pos x="140" y="652"/>
                  </a:cxn>
                  <a:cxn ang="0">
                    <a:pos x="1346" y="641"/>
                  </a:cxn>
                  <a:cxn ang="0">
                    <a:pos x="1452" y="492"/>
                  </a:cxn>
                  <a:cxn ang="0">
                    <a:pos x="1536" y="364"/>
                  </a:cxn>
                  <a:cxn ang="0">
                    <a:pos x="1616" y="208"/>
                  </a:cxn>
                  <a:cxn ang="0">
                    <a:pos x="1696" y="0"/>
                  </a:cxn>
                </a:cxnLst>
                <a:rect l="0" t="0" r="r" b="b"/>
                <a:pathLst>
                  <a:path w="1696" h="888">
                    <a:moveTo>
                      <a:pt x="0" y="888"/>
                    </a:moveTo>
                    <a:lnTo>
                      <a:pt x="140" y="652"/>
                    </a:lnTo>
                    <a:lnTo>
                      <a:pt x="1346" y="641"/>
                    </a:lnTo>
                    <a:lnTo>
                      <a:pt x="1452" y="492"/>
                    </a:lnTo>
                    <a:lnTo>
                      <a:pt x="1536" y="364"/>
                    </a:lnTo>
                    <a:lnTo>
                      <a:pt x="1616" y="208"/>
                    </a:lnTo>
                    <a:lnTo>
                      <a:pt x="1696" y="0"/>
                    </a:lnTo>
                  </a:path>
                </a:pathLst>
              </a:custGeom>
              <a:noFill/>
              <a:ln w="12700">
                <a:solidFill>
                  <a:srgbClr val="CCFFFF"/>
                </a:solidFill>
                <a:round/>
                <a:headEnd/>
                <a:tailEnd/>
              </a:ln>
            </p:spPr>
            <p:txBody>
              <a:bodyPr/>
              <a:lstStyle/>
              <a:p>
                <a:endParaRPr lang="th-TH"/>
              </a:p>
            </p:txBody>
          </p:sp>
          <p:sp>
            <p:nvSpPr>
              <p:cNvPr id="288830" name="Text Box 62"/>
              <p:cNvSpPr txBox="1">
                <a:spLocks noChangeArrowheads="1"/>
              </p:cNvSpPr>
              <p:nvPr/>
            </p:nvSpPr>
            <p:spPr bwMode="auto">
              <a:xfrm>
                <a:off x="5022" y="1853"/>
                <a:ext cx="224" cy="139"/>
              </a:xfrm>
              <a:prstGeom prst="rect">
                <a:avLst/>
              </a:prstGeom>
              <a:noFill/>
              <a:ln w="9525">
                <a:noFill/>
                <a:miter lim="800000"/>
                <a:headEnd/>
                <a:tailEnd/>
              </a:ln>
            </p:spPr>
            <p:txBody>
              <a:bodyPr/>
              <a:lstStyle/>
              <a:p>
                <a:pPr algn="ctr"/>
                <a:r>
                  <a:rPr lang="en-US" sz="1000" i="1" baseline="0">
                    <a:latin typeface="Times New Roman" pitchFamily="18" charset="0"/>
                  </a:rPr>
                  <a:t>P</a:t>
                </a:r>
                <a:r>
                  <a:rPr lang="en-US" sz="1000" i="1">
                    <a:latin typeface="Times New Roman" pitchFamily="18" charset="0"/>
                  </a:rPr>
                  <a:t>1</a:t>
                </a:r>
                <a:endParaRPr lang="en-US" sz="1000" i="1">
                  <a:latin typeface="Times New Roman" pitchFamily="18" charset="0"/>
                  <a:cs typeface="Arial" pitchFamily="34" charset="0"/>
                </a:endParaRPr>
              </a:p>
            </p:txBody>
          </p:sp>
        </p:grpSp>
        <p:sp>
          <p:nvSpPr>
            <p:cNvPr id="288831" name="Rectangle 63"/>
            <p:cNvSpPr>
              <a:spLocks noChangeArrowheads="1"/>
            </p:cNvSpPr>
            <p:nvPr/>
          </p:nvSpPr>
          <p:spPr bwMode="auto">
            <a:xfrm>
              <a:off x="3240" y="1908"/>
              <a:ext cx="2244" cy="2016"/>
            </a:xfrm>
            <a:prstGeom prst="rect">
              <a:avLst/>
            </a:prstGeom>
            <a:noFill/>
            <a:ln w="9525">
              <a:solidFill>
                <a:srgbClr val="FFFF00"/>
              </a:solidFill>
              <a:miter lim="800000"/>
              <a:headEnd/>
              <a:tailEnd/>
            </a:ln>
            <a:effectLst/>
          </p:spPr>
          <p:txBody>
            <a:bodyPr wrap="none" anchor="ctr"/>
            <a:lstStyle/>
            <a:p>
              <a:endParaRPr lang="th-TH"/>
            </a:p>
          </p:txBody>
        </p:sp>
      </p:grpSp>
      <p:grpSp>
        <p:nvGrpSpPr>
          <p:cNvPr id="288853" name="Group 85"/>
          <p:cNvGrpSpPr>
            <a:grpSpLocks/>
          </p:cNvGrpSpPr>
          <p:nvPr/>
        </p:nvGrpSpPr>
        <p:grpSpPr bwMode="auto">
          <a:xfrm>
            <a:off x="5778500" y="5332413"/>
            <a:ext cx="2024063" cy="406400"/>
            <a:chOff x="3640" y="3359"/>
            <a:chExt cx="1275" cy="256"/>
          </a:xfrm>
        </p:grpSpPr>
        <p:sp>
          <p:nvSpPr>
            <p:cNvPr id="288807" name="Line 39"/>
            <p:cNvSpPr>
              <a:spLocks noChangeShapeType="1"/>
            </p:cNvSpPr>
            <p:nvPr/>
          </p:nvSpPr>
          <p:spPr bwMode="auto">
            <a:xfrm flipV="1">
              <a:off x="3717" y="3393"/>
              <a:ext cx="1052" cy="14"/>
            </a:xfrm>
            <a:prstGeom prst="line">
              <a:avLst/>
            </a:prstGeom>
            <a:noFill/>
            <a:ln w="38100">
              <a:solidFill>
                <a:srgbClr val="FF0000"/>
              </a:solidFill>
              <a:round/>
              <a:headEnd/>
              <a:tailEnd/>
            </a:ln>
            <a:effectLst/>
          </p:spPr>
          <p:txBody>
            <a:bodyPr/>
            <a:lstStyle/>
            <a:p>
              <a:endParaRPr lang="th-TH"/>
            </a:p>
          </p:txBody>
        </p:sp>
        <p:sp>
          <p:nvSpPr>
            <p:cNvPr id="288808" name="Text Box 40"/>
            <p:cNvSpPr txBox="1">
              <a:spLocks noChangeArrowheads="1"/>
            </p:cNvSpPr>
            <p:nvPr/>
          </p:nvSpPr>
          <p:spPr bwMode="auto">
            <a:xfrm>
              <a:off x="4630" y="3411"/>
              <a:ext cx="285" cy="204"/>
            </a:xfrm>
            <a:prstGeom prst="rect">
              <a:avLst/>
            </a:prstGeom>
            <a:noFill/>
            <a:ln w="9525">
              <a:noFill/>
              <a:miter lim="800000"/>
              <a:headEnd/>
              <a:tailEnd/>
            </a:ln>
          </p:spPr>
          <p:txBody>
            <a:bodyPr/>
            <a:lstStyle/>
            <a:p>
              <a:pPr algn="ctr"/>
              <a:r>
                <a:rPr lang="en-US" sz="1400" baseline="0">
                  <a:latin typeface="Comic Sans MS" pitchFamily="66" charset="0"/>
                </a:rPr>
                <a:t>2</a:t>
              </a:r>
              <a:endParaRPr lang="en-US" sz="1400">
                <a:latin typeface="Comic Sans MS" pitchFamily="66" charset="0"/>
                <a:cs typeface="Arial" pitchFamily="34" charset="0"/>
              </a:endParaRPr>
            </a:p>
          </p:txBody>
        </p:sp>
        <p:sp>
          <p:nvSpPr>
            <p:cNvPr id="288809" name="Oval 41"/>
            <p:cNvSpPr>
              <a:spLocks noChangeArrowheads="1"/>
            </p:cNvSpPr>
            <p:nvPr/>
          </p:nvSpPr>
          <p:spPr bwMode="auto">
            <a:xfrm>
              <a:off x="4719" y="3359"/>
              <a:ext cx="79" cy="75"/>
            </a:xfrm>
            <a:prstGeom prst="ellipse">
              <a:avLst/>
            </a:prstGeom>
            <a:solidFill>
              <a:srgbClr val="FF00FF"/>
            </a:solidFill>
            <a:ln w="9525">
              <a:solidFill>
                <a:schemeClr val="tx1"/>
              </a:solidFill>
              <a:round/>
              <a:headEnd/>
              <a:tailEnd/>
            </a:ln>
            <a:effectLst/>
          </p:spPr>
          <p:txBody>
            <a:bodyPr wrap="none" anchor="ctr"/>
            <a:lstStyle/>
            <a:p>
              <a:endParaRPr lang="th-TH"/>
            </a:p>
          </p:txBody>
        </p:sp>
        <p:sp>
          <p:nvSpPr>
            <p:cNvPr id="288810" name="Oval 42"/>
            <p:cNvSpPr>
              <a:spLocks noChangeArrowheads="1"/>
            </p:cNvSpPr>
            <p:nvPr/>
          </p:nvSpPr>
          <p:spPr bwMode="auto">
            <a:xfrm>
              <a:off x="3677" y="3368"/>
              <a:ext cx="79" cy="75"/>
            </a:xfrm>
            <a:prstGeom prst="ellipse">
              <a:avLst/>
            </a:prstGeom>
            <a:solidFill>
              <a:srgbClr val="FF00FF"/>
            </a:solidFill>
            <a:ln w="9525">
              <a:solidFill>
                <a:schemeClr val="tx1"/>
              </a:solidFill>
              <a:round/>
              <a:headEnd/>
              <a:tailEnd/>
            </a:ln>
            <a:effectLst/>
          </p:spPr>
          <p:txBody>
            <a:bodyPr wrap="none" anchor="ctr"/>
            <a:lstStyle/>
            <a:p>
              <a:endParaRPr lang="th-TH"/>
            </a:p>
          </p:txBody>
        </p:sp>
        <p:sp>
          <p:nvSpPr>
            <p:cNvPr id="288811" name="Line 43"/>
            <p:cNvSpPr>
              <a:spLocks noChangeShapeType="1"/>
            </p:cNvSpPr>
            <p:nvPr/>
          </p:nvSpPr>
          <p:spPr bwMode="auto">
            <a:xfrm flipH="1">
              <a:off x="4285" y="3397"/>
              <a:ext cx="186" cy="4"/>
            </a:xfrm>
            <a:prstGeom prst="line">
              <a:avLst/>
            </a:prstGeom>
            <a:noFill/>
            <a:ln w="38100">
              <a:solidFill>
                <a:srgbClr val="FF0000"/>
              </a:solidFill>
              <a:round/>
              <a:headEnd/>
              <a:tailEnd type="triangle" w="med" len="med"/>
            </a:ln>
            <a:effectLst/>
          </p:spPr>
          <p:txBody>
            <a:bodyPr/>
            <a:lstStyle/>
            <a:p>
              <a:endParaRPr lang="th-TH"/>
            </a:p>
          </p:txBody>
        </p:sp>
        <p:sp>
          <p:nvSpPr>
            <p:cNvPr id="288812" name="Text Box 44"/>
            <p:cNvSpPr txBox="1">
              <a:spLocks noChangeArrowheads="1"/>
            </p:cNvSpPr>
            <p:nvPr/>
          </p:nvSpPr>
          <p:spPr bwMode="auto">
            <a:xfrm>
              <a:off x="3640" y="3405"/>
              <a:ext cx="285" cy="204"/>
            </a:xfrm>
            <a:prstGeom prst="rect">
              <a:avLst/>
            </a:prstGeom>
            <a:noFill/>
            <a:ln w="9525">
              <a:noFill/>
              <a:miter lim="800000"/>
              <a:headEnd/>
              <a:tailEnd/>
            </a:ln>
          </p:spPr>
          <p:txBody>
            <a:bodyPr/>
            <a:lstStyle/>
            <a:p>
              <a:pPr algn="ctr"/>
              <a:r>
                <a:rPr lang="en-US" sz="1400" baseline="0">
                  <a:latin typeface="Comic Sans MS" pitchFamily="66" charset="0"/>
                </a:rPr>
                <a:t>3</a:t>
              </a:r>
              <a:endParaRPr lang="en-US" sz="1400">
                <a:latin typeface="Comic Sans MS" pitchFamily="66" charset="0"/>
                <a:cs typeface="Arial" pitchFamily="34" charset="0"/>
              </a:endParaRPr>
            </a:p>
          </p:txBody>
        </p:sp>
      </p:grpSp>
      <p:sp>
        <p:nvSpPr>
          <p:cNvPr id="288850" name="Text Box 82"/>
          <p:cNvSpPr txBox="1">
            <a:spLocks noChangeArrowheads="1"/>
          </p:cNvSpPr>
          <p:nvPr/>
        </p:nvSpPr>
        <p:spPr bwMode="auto">
          <a:xfrm>
            <a:off x="5211763" y="133350"/>
            <a:ext cx="3216275" cy="3024188"/>
          </a:xfrm>
          <a:prstGeom prst="rect">
            <a:avLst/>
          </a:prstGeom>
          <a:noFill/>
          <a:ln w="9525">
            <a:solidFill>
              <a:srgbClr val="FFFF00"/>
            </a:solidFill>
            <a:miter lim="800000"/>
            <a:headEnd/>
            <a:tailEnd/>
          </a:ln>
          <a:effectLst/>
        </p:spPr>
        <p:txBody>
          <a:bodyPr>
            <a:spAutoFit/>
          </a:bodyPr>
          <a:lstStyle/>
          <a:p>
            <a:pPr marL="533400" indent="-533400"/>
            <a:r>
              <a:rPr lang="en-US" sz="1400" b="1" i="1" baseline="0">
                <a:latin typeface="Times New Roman" pitchFamily="18" charset="0"/>
              </a:rPr>
              <a:t>Control Volume:  </a:t>
            </a:r>
            <a:r>
              <a:rPr lang="en-US" sz="1400" i="1" baseline="0">
                <a:latin typeface="Times New Roman" pitchFamily="18" charset="0"/>
                <a:cs typeface="Arial" pitchFamily="34" charset="0"/>
                <a:sym typeface="Wingdings" pitchFamily="2" charset="2"/>
              </a:rPr>
              <a:t>Condenser</a:t>
            </a:r>
          </a:p>
          <a:p>
            <a:pPr marL="533400" indent="-533400"/>
            <a:r>
              <a:rPr lang="en-US" sz="1400" b="1" i="1" baseline="0">
                <a:latin typeface="Times New Roman" pitchFamily="18" charset="0"/>
              </a:rPr>
              <a:t>Assumptions:</a:t>
            </a:r>
          </a:p>
          <a:p>
            <a:pPr marL="990600" lvl="1" indent="-533400"/>
            <a:r>
              <a:rPr lang="en-US" sz="1600" b="1" i="1" baseline="0">
                <a:latin typeface="Times New Roman" pitchFamily="18" charset="0"/>
              </a:rPr>
              <a:t>Constant Pressure </a:t>
            </a:r>
          </a:p>
          <a:p>
            <a:pPr marL="990600" lvl="1" indent="-533400"/>
            <a:r>
              <a:rPr lang="en-US" sz="1600" b="1" i="1" baseline="0">
                <a:latin typeface="Times New Roman" pitchFamily="18" charset="0"/>
                <a:sym typeface="Wingdings" pitchFamily="2" charset="2"/>
              </a:rPr>
              <a:t>SSSF </a:t>
            </a:r>
            <a:r>
              <a:rPr lang="en-US" sz="1600" i="1" baseline="0">
                <a:latin typeface="Times New Roman" pitchFamily="18" charset="0"/>
                <a:sym typeface="Wingdings" pitchFamily="2" charset="2"/>
              </a:rPr>
              <a:t>Process  and </a:t>
            </a:r>
          </a:p>
          <a:p>
            <a:pPr marL="990600" lvl="1" indent="-533400"/>
            <a:r>
              <a:rPr lang="el-GR" sz="1600" i="1" baseline="0">
                <a:latin typeface="Times New Roman" pitchFamily="18" charset="0"/>
                <a:cs typeface="Arial" pitchFamily="34" charset="0"/>
                <a:sym typeface="Wingdings" pitchFamily="2" charset="2"/>
              </a:rPr>
              <a:t>Δ</a:t>
            </a:r>
            <a:r>
              <a:rPr lang="en-US" sz="1600" i="1" baseline="0">
                <a:latin typeface="Times New Roman" pitchFamily="18" charset="0"/>
                <a:cs typeface="Arial" pitchFamily="34" charset="0"/>
                <a:sym typeface="Wingdings" pitchFamily="2" charset="2"/>
              </a:rPr>
              <a:t>KE =0, </a:t>
            </a:r>
            <a:r>
              <a:rPr lang="el-GR" sz="1600" i="1" baseline="0">
                <a:latin typeface="Times New Roman" pitchFamily="18" charset="0"/>
                <a:cs typeface="Arial" pitchFamily="34" charset="0"/>
                <a:sym typeface="Wingdings" pitchFamily="2" charset="2"/>
              </a:rPr>
              <a:t>Δ</a:t>
            </a:r>
            <a:r>
              <a:rPr lang="en-US" sz="1600" i="1" baseline="0">
                <a:latin typeface="Times New Roman" pitchFamily="18" charset="0"/>
                <a:cs typeface="Arial" pitchFamily="34" charset="0"/>
                <a:sym typeface="Wingdings" pitchFamily="2" charset="2"/>
              </a:rPr>
              <a:t>PE = 0 ; w = 0</a:t>
            </a:r>
          </a:p>
          <a:p>
            <a:pPr marL="990600" lvl="1" indent="-533400"/>
            <a:r>
              <a:rPr lang="en-US" sz="1600" i="1" baseline="0">
                <a:latin typeface="Times New Roman" pitchFamily="18" charset="0"/>
                <a:cs typeface="Arial" pitchFamily="34" charset="0"/>
                <a:sym typeface="Wingdings" pitchFamily="2" charset="2"/>
              </a:rPr>
              <a:t>state 3 = sat. liquid</a:t>
            </a:r>
          </a:p>
          <a:p>
            <a:pPr marL="533400" indent="-533400"/>
            <a:r>
              <a:rPr lang="en-US" sz="1400" b="1" i="1" baseline="0">
                <a:latin typeface="Times New Roman" pitchFamily="18" charset="0"/>
                <a:cs typeface="Arial" pitchFamily="34" charset="0"/>
                <a:sym typeface="Wingdings" pitchFamily="2" charset="2"/>
              </a:rPr>
              <a:t>Analysis:</a:t>
            </a:r>
          </a:p>
          <a:p>
            <a:pPr marL="533400" indent="-533400"/>
            <a:r>
              <a:rPr lang="en-US" sz="1400" i="1" baseline="0">
                <a:latin typeface="Times New Roman" pitchFamily="18" charset="0"/>
                <a:cs typeface="Arial" pitchFamily="34" charset="0"/>
                <a:sym typeface="Wingdings" pitchFamily="2" charset="2"/>
              </a:rPr>
              <a:t>1</a:t>
            </a:r>
            <a:r>
              <a:rPr lang="en-US" sz="1400" i="1" baseline="30000">
                <a:latin typeface="Times New Roman" pitchFamily="18" charset="0"/>
                <a:cs typeface="Arial" pitchFamily="34" charset="0"/>
                <a:sym typeface="Wingdings" pitchFamily="2" charset="2"/>
              </a:rPr>
              <a:t>st</a:t>
            </a:r>
            <a:r>
              <a:rPr lang="en-US" sz="1400" i="1" baseline="0">
                <a:latin typeface="Times New Roman" pitchFamily="18" charset="0"/>
                <a:cs typeface="Arial" pitchFamily="34" charset="0"/>
                <a:sym typeface="Wingdings" pitchFamily="2" charset="2"/>
              </a:rPr>
              <a:t> law SSSF Proc. 	q + h</a:t>
            </a:r>
            <a:r>
              <a:rPr lang="en-US" sz="1400" i="1">
                <a:latin typeface="Times New Roman" pitchFamily="18" charset="0"/>
                <a:cs typeface="Arial" pitchFamily="34" charset="0"/>
                <a:sym typeface="Wingdings" pitchFamily="2" charset="2"/>
              </a:rPr>
              <a:t>2</a:t>
            </a:r>
            <a:r>
              <a:rPr lang="en-US" sz="1400" i="1" baseline="0">
                <a:latin typeface="Times New Roman" pitchFamily="18" charset="0"/>
                <a:cs typeface="Arial" pitchFamily="34" charset="0"/>
                <a:sym typeface="Wingdings" pitchFamily="2" charset="2"/>
              </a:rPr>
              <a:t> = w + h</a:t>
            </a:r>
            <a:r>
              <a:rPr lang="en-US" sz="1400" i="1">
                <a:latin typeface="Times New Roman" pitchFamily="18" charset="0"/>
                <a:cs typeface="Arial" pitchFamily="34" charset="0"/>
                <a:sym typeface="Wingdings" pitchFamily="2" charset="2"/>
              </a:rPr>
              <a:t>3</a:t>
            </a:r>
          </a:p>
          <a:p>
            <a:pPr marL="533400" indent="-533400"/>
            <a:r>
              <a:rPr lang="en-US" sz="1400" i="1">
                <a:latin typeface="Times New Roman" pitchFamily="18" charset="0"/>
                <a:cs typeface="Arial" pitchFamily="34" charset="0"/>
                <a:sym typeface="Wingdings" pitchFamily="2" charset="2"/>
              </a:rPr>
              <a:t>		</a:t>
            </a:r>
            <a:r>
              <a:rPr lang="en-US" sz="1400" b="1" i="1">
                <a:solidFill>
                  <a:srgbClr val="FFFF00"/>
                </a:solidFill>
                <a:latin typeface="Times New Roman" pitchFamily="18" charset="0"/>
                <a:cs typeface="Arial" pitchFamily="34" charset="0"/>
                <a:sym typeface="Wingdings" pitchFamily="2" charset="2"/>
              </a:rPr>
              <a:t>	</a:t>
            </a:r>
            <a:r>
              <a:rPr lang="en-US" sz="1400" b="1" i="1" baseline="0">
                <a:solidFill>
                  <a:srgbClr val="FFFF00"/>
                </a:solidFill>
                <a:latin typeface="Times New Roman" pitchFamily="18" charset="0"/>
                <a:cs typeface="Arial" pitchFamily="34" charset="0"/>
                <a:sym typeface="Wingdings" pitchFamily="2" charset="2"/>
              </a:rPr>
              <a:t>     q</a:t>
            </a:r>
            <a:r>
              <a:rPr lang="en-US" sz="1400" b="1" i="1">
                <a:solidFill>
                  <a:srgbClr val="FFFF00"/>
                </a:solidFill>
                <a:latin typeface="Times New Roman" pitchFamily="18" charset="0"/>
                <a:cs typeface="Arial" pitchFamily="34" charset="0"/>
                <a:sym typeface="Wingdings" pitchFamily="2" charset="2"/>
              </a:rPr>
              <a:t>C</a:t>
            </a:r>
            <a:r>
              <a:rPr lang="en-US" sz="1400" b="1" i="1" baseline="0">
                <a:solidFill>
                  <a:srgbClr val="FFFF00"/>
                </a:solidFill>
                <a:latin typeface="Times New Roman" pitchFamily="18" charset="0"/>
                <a:cs typeface="Arial" pitchFamily="34" charset="0"/>
                <a:sym typeface="Wingdings" pitchFamily="2" charset="2"/>
              </a:rPr>
              <a:t> =  h</a:t>
            </a:r>
            <a:r>
              <a:rPr lang="en-US" sz="1400" b="1" i="1">
                <a:solidFill>
                  <a:srgbClr val="FFFF00"/>
                </a:solidFill>
                <a:latin typeface="Times New Roman" pitchFamily="18" charset="0"/>
                <a:cs typeface="Arial" pitchFamily="34" charset="0"/>
                <a:sym typeface="Wingdings" pitchFamily="2" charset="2"/>
              </a:rPr>
              <a:t>3</a:t>
            </a:r>
            <a:r>
              <a:rPr lang="en-US" sz="1400" b="1" i="1" baseline="0">
                <a:solidFill>
                  <a:srgbClr val="FFFF00"/>
                </a:solidFill>
                <a:latin typeface="Times New Roman" pitchFamily="18" charset="0"/>
                <a:cs typeface="Arial" pitchFamily="34" charset="0"/>
                <a:sym typeface="Wingdings" pitchFamily="2" charset="2"/>
              </a:rPr>
              <a:t> – h</a:t>
            </a:r>
            <a:r>
              <a:rPr lang="en-US" sz="1400" b="1" i="1">
                <a:solidFill>
                  <a:srgbClr val="FFFF00"/>
                </a:solidFill>
                <a:latin typeface="Times New Roman" pitchFamily="18" charset="0"/>
                <a:cs typeface="Arial" pitchFamily="34" charset="0"/>
                <a:sym typeface="Wingdings" pitchFamily="2" charset="2"/>
              </a:rPr>
              <a:t>2</a:t>
            </a:r>
          </a:p>
          <a:p>
            <a:pPr marL="533400" indent="-533400">
              <a:spcBef>
                <a:spcPct val="20000"/>
              </a:spcBef>
            </a:pPr>
            <a:r>
              <a:rPr lang="en-US" sz="1600" i="1" baseline="0">
                <a:latin typeface="Times New Roman" pitchFamily="18" charset="0"/>
                <a:cs typeface="Arial" pitchFamily="34" charset="0"/>
                <a:sym typeface="Wingdings" pitchFamily="2" charset="2"/>
              </a:rPr>
              <a:t>Working fluid : Steam (Water)</a:t>
            </a:r>
          </a:p>
          <a:p>
            <a:pPr marL="533400" indent="-533400">
              <a:spcBef>
                <a:spcPct val="20000"/>
              </a:spcBef>
            </a:pPr>
            <a:r>
              <a:rPr lang="en-US" sz="1600" i="1" baseline="0">
                <a:latin typeface="Times New Roman" pitchFamily="18" charset="0"/>
                <a:cs typeface="Arial" pitchFamily="34" charset="0"/>
                <a:sym typeface="Wingdings" pitchFamily="2" charset="2"/>
              </a:rPr>
              <a:t>state 2  mixture@ P</a:t>
            </a:r>
            <a:r>
              <a:rPr lang="en-US" sz="1600" i="1">
                <a:latin typeface="Times New Roman" pitchFamily="18" charset="0"/>
                <a:cs typeface="Arial" pitchFamily="34" charset="0"/>
                <a:sym typeface="Wingdings" pitchFamily="2" charset="2"/>
              </a:rPr>
              <a:t>2 </a:t>
            </a:r>
            <a:r>
              <a:rPr lang="en-US" sz="1600" i="1" baseline="0">
                <a:latin typeface="Times New Roman" pitchFamily="18" charset="0"/>
                <a:cs typeface="Arial" pitchFamily="34" charset="0"/>
                <a:sym typeface="Wingdings" pitchFamily="2" charset="2"/>
              </a:rPr>
              <a:t>,   h</a:t>
            </a:r>
            <a:r>
              <a:rPr lang="en-US" sz="1600" i="1">
                <a:latin typeface="Times New Roman" pitchFamily="18" charset="0"/>
                <a:cs typeface="Arial" pitchFamily="34" charset="0"/>
                <a:sym typeface="Wingdings" pitchFamily="2" charset="2"/>
              </a:rPr>
              <a:t>2</a:t>
            </a:r>
            <a:r>
              <a:rPr lang="en-US" sz="1600" i="1" baseline="0">
                <a:latin typeface="Times New Roman" pitchFamily="18" charset="0"/>
                <a:cs typeface="Arial" pitchFamily="34" charset="0"/>
                <a:sym typeface="Wingdings" pitchFamily="2" charset="2"/>
              </a:rPr>
              <a:t> </a:t>
            </a:r>
          </a:p>
          <a:p>
            <a:pPr marL="533400" indent="-533400">
              <a:spcBef>
                <a:spcPct val="20000"/>
              </a:spcBef>
            </a:pPr>
            <a:r>
              <a:rPr lang="en-US" sz="1600" i="1" baseline="0">
                <a:latin typeface="Times New Roman" pitchFamily="18" charset="0"/>
                <a:cs typeface="Arial" pitchFamily="34" charset="0"/>
                <a:sym typeface="Wingdings" pitchFamily="2" charset="2"/>
              </a:rPr>
              <a:t>state 3</a:t>
            </a:r>
            <a:r>
              <a:rPr lang="en-US" sz="1600" i="1">
                <a:latin typeface="Times New Roman" pitchFamily="18" charset="0"/>
                <a:cs typeface="Arial" pitchFamily="34" charset="0"/>
                <a:sym typeface="Wingdings" pitchFamily="2" charset="2"/>
              </a:rPr>
              <a:t>  </a:t>
            </a:r>
            <a:r>
              <a:rPr lang="en-US" sz="1600" i="1" baseline="0">
                <a:latin typeface="Times New Roman" pitchFamily="18" charset="0"/>
                <a:cs typeface="Arial" pitchFamily="34" charset="0"/>
                <a:sym typeface="Wingdings" pitchFamily="2" charset="2"/>
              </a:rPr>
              <a:t>sat. liq.  h</a:t>
            </a:r>
            <a:r>
              <a:rPr lang="en-US" sz="1600" i="1">
                <a:latin typeface="Times New Roman" pitchFamily="18" charset="0"/>
                <a:cs typeface="Arial" pitchFamily="34" charset="0"/>
                <a:sym typeface="Wingdings" pitchFamily="2" charset="2"/>
              </a:rPr>
              <a:t>3</a:t>
            </a:r>
            <a:r>
              <a:rPr lang="en-US" sz="1600" i="1" baseline="0">
                <a:latin typeface="Times New Roman" pitchFamily="18" charset="0"/>
                <a:cs typeface="Arial" pitchFamily="34" charset="0"/>
                <a:sym typeface="Wingdings" pitchFamily="2" charset="2"/>
              </a:rPr>
              <a:t> ~ h</a:t>
            </a:r>
            <a:r>
              <a:rPr lang="en-US" sz="1600" i="1">
                <a:latin typeface="Times New Roman" pitchFamily="18" charset="0"/>
                <a:cs typeface="Arial" pitchFamily="34" charset="0"/>
                <a:sym typeface="Wingdings" pitchFamily="2" charset="2"/>
              </a:rPr>
              <a:t>f</a:t>
            </a:r>
            <a:r>
              <a:rPr lang="en-US" sz="1600" i="1" baseline="0">
                <a:latin typeface="Times New Roman" pitchFamily="18" charset="0"/>
                <a:cs typeface="Arial" pitchFamily="34" charset="0"/>
                <a:sym typeface="Wingdings" pitchFamily="2" charset="2"/>
              </a:rPr>
              <a:t>  @ P</a:t>
            </a:r>
            <a:r>
              <a:rPr lang="en-US" sz="1600" i="1">
                <a:latin typeface="Times New Roman" pitchFamily="18" charset="0"/>
                <a:cs typeface="Arial" pitchFamily="34" charset="0"/>
                <a:sym typeface="Wingdings" pitchFamily="2" charset="2"/>
              </a:rPr>
              <a:t>3</a:t>
            </a:r>
            <a:r>
              <a:rPr lang="en-US" sz="1600" i="1" baseline="0">
                <a:latin typeface="Times New Roman" pitchFamily="18" charset="0"/>
                <a:cs typeface="Arial" pitchFamily="34" charset="0"/>
                <a:sym typeface="Wingdings" pitchFamily="2" charset="2"/>
              </a:rPr>
              <a:t> </a:t>
            </a:r>
            <a:endParaRPr lang="el-GR" sz="1600" i="1" baseline="0">
              <a:latin typeface="Times New Roman" pitchFamily="18" charset="0"/>
              <a:cs typeface="Arial" pitchFamily="34" charset="0"/>
              <a:sym typeface="Wingdings" pitchFamily="2" charset="2"/>
            </a:endParaRPr>
          </a:p>
        </p:txBody>
      </p:sp>
      <p:grpSp>
        <p:nvGrpSpPr>
          <p:cNvPr id="288857" name="Group 89"/>
          <p:cNvGrpSpPr>
            <a:grpSpLocks/>
          </p:cNvGrpSpPr>
          <p:nvPr/>
        </p:nvGrpSpPr>
        <p:grpSpPr bwMode="auto">
          <a:xfrm>
            <a:off x="2720975" y="1793875"/>
            <a:ext cx="2257425" cy="2286000"/>
            <a:chOff x="1566" y="468"/>
            <a:chExt cx="1422" cy="1440"/>
          </a:xfrm>
        </p:grpSpPr>
        <p:grpSp>
          <p:nvGrpSpPr>
            <p:cNvPr id="288855" name="Group 87"/>
            <p:cNvGrpSpPr>
              <a:grpSpLocks/>
            </p:cNvGrpSpPr>
            <p:nvPr/>
          </p:nvGrpSpPr>
          <p:grpSpPr bwMode="auto">
            <a:xfrm>
              <a:off x="1642" y="531"/>
              <a:ext cx="1277" cy="1270"/>
              <a:chOff x="1642" y="531"/>
              <a:chExt cx="1277" cy="1270"/>
            </a:xfrm>
          </p:grpSpPr>
          <p:grpSp>
            <p:nvGrpSpPr>
              <p:cNvPr id="288852" name="Group 84"/>
              <p:cNvGrpSpPr>
                <a:grpSpLocks/>
              </p:cNvGrpSpPr>
              <p:nvPr/>
            </p:nvGrpSpPr>
            <p:grpSpPr bwMode="auto">
              <a:xfrm>
                <a:off x="1642" y="769"/>
                <a:ext cx="1073" cy="1032"/>
                <a:chOff x="1450" y="2029"/>
                <a:chExt cx="1073" cy="1032"/>
              </a:xfrm>
            </p:grpSpPr>
            <p:sp>
              <p:nvSpPr>
                <p:cNvPr id="288834" name="Oval 66"/>
                <p:cNvSpPr>
                  <a:spLocks noChangeArrowheads="1"/>
                </p:cNvSpPr>
                <p:nvPr/>
              </p:nvSpPr>
              <p:spPr bwMode="auto">
                <a:xfrm>
                  <a:off x="1795" y="2249"/>
                  <a:ext cx="661" cy="639"/>
                </a:xfrm>
                <a:prstGeom prst="ellipse">
                  <a:avLst/>
                </a:prstGeom>
                <a:solidFill>
                  <a:srgbClr val="CCFFFF"/>
                </a:solidFill>
                <a:ln w="9525">
                  <a:solidFill>
                    <a:schemeClr val="tx1"/>
                  </a:solidFill>
                  <a:round/>
                  <a:headEnd/>
                  <a:tailEnd/>
                </a:ln>
                <a:effectLst/>
              </p:spPr>
              <p:txBody>
                <a:bodyPr wrap="none" anchor="ctr"/>
                <a:lstStyle/>
                <a:p>
                  <a:endParaRPr lang="th-TH"/>
                </a:p>
              </p:txBody>
            </p:sp>
            <p:sp>
              <p:nvSpPr>
                <p:cNvPr id="288835" name="Text Box 67"/>
                <p:cNvSpPr txBox="1">
                  <a:spLocks noChangeArrowheads="1"/>
                </p:cNvSpPr>
                <p:nvPr/>
              </p:nvSpPr>
              <p:spPr bwMode="auto">
                <a:xfrm>
                  <a:off x="1782" y="2475"/>
                  <a:ext cx="638" cy="192"/>
                </a:xfrm>
                <a:prstGeom prst="rect">
                  <a:avLst/>
                </a:prstGeom>
                <a:noFill/>
                <a:ln w="9525">
                  <a:noFill/>
                  <a:miter lim="800000"/>
                  <a:headEnd/>
                  <a:tailEnd/>
                </a:ln>
                <a:effectLst/>
              </p:spPr>
              <p:txBody>
                <a:bodyPr>
                  <a:spAutoFit/>
                </a:bodyPr>
                <a:lstStyle/>
                <a:p>
                  <a:pPr>
                    <a:spcBef>
                      <a:spcPct val="50000"/>
                    </a:spcBef>
                  </a:pPr>
                  <a:r>
                    <a:rPr lang="en-US" sz="1400" b="1" i="1" baseline="0">
                      <a:solidFill>
                        <a:srgbClr val="3366FF"/>
                      </a:solidFill>
                      <a:latin typeface="Times New Roman" pitchFamily="18" charset="0"/>
                    </a:rPr>
                    <a:t>Condenser</a:t>
                  </a:r>
                  <a:endParaRPr lang="th-TH" sz="1400" b="1" i="1" baseline="0">
                    <a:solidFill>
                      <a:srgbClr val="3366FF"/>
                    </a:solidFill>
                    <a:latin typeface="Times New Roman" pitchFamily="18" charset="0"/>
                  </a:endParaRPr>
                </a:p>
              </p:txBody>
            </p:sp>
            <p:sp>
              <p:nvSpPr>
                <p:cNvPr id="288836" name="AutoShape 68"/>
                <p:cNvSpPr>
                  <a:spLocks noChangeArrowheads="1"/>
                </p:cNvSpPr>
                <p:nvPr/>
              </p:nvSpPr>
              <p:spPr bwMode="auto">
                <a:xfrm rot="622441" flipV="1">
                  <a:off x="2238" y="2740"/>
                  <a:ext cx="285" cy="154"/>
                </a:xfrm>
                <a:prstGeom prst="curvedDownArrow">
                  <a:avLst>
                    <a:gd name="adj1" fmla="val 37013"/>
                    <a:gd name="adj2" fmla="val 74026"/>
                    <a:gd name="adj3" fmla="val 30236"/>
                  </a:avLst>
                </a:prstGeom>
                <a:solidFill>
                  <a:srgbClr val="3366FF"/>
                </a:solidFill>
                <a:ln w="9525">
                  <a:solidFill>
                    <a:schemeClr val="tx1"/>
                  </a:solidFill>
                  <a:miter lim="800000"/>
                  <a:headEnd/>
                  <a:tailEnd/>
                </a:ln>
                <a:effectLst/>
              </p:spPr>
              <p:txBody>
                <a:bodyPr wrap="none" anchor="ctr"/>
                <a:lstStyle/>
                <a:p>
                  <a:endParaRPr lang="th-TH"/>
                </a:p>
              </p:txBody>
            </p:sp>
            <p:sp>
              <p:nvSpPr>
                <p:cNvPr id="288837" name="Text Box 69"/>
                <p:cNvSpPr txBox="1">
                  <a:spLocks noChangeArrowheads="1"/>
                </p:cNvSpPr>
                <p:nvPr/>
              </p:nvSpPr>
              <p:spPr bwMode="auto">
                <a:xfrm>
                  <a:off x="2222" y="2888"/>
                  <a:ext cx="249" cy="173"/>
                </a:xfrm>
                <a:prstGeom prst="rect">
                  <a:avLst/>
                </a:prstGeom>
                <a:noFill/>
                <a:ln w="9525">
                  <a:noFill/>
                  <a:miter lim="800000"/>
                  <a:headEnd/>
                  <a:tailEnd/>
                </a:ln>
                <a:effectLst/>
              </p:spPr>
              <p:txBody>
                <a:bodyPr>
                  <a:spAutoFit/>
                </a:bodyPr>
                <a:lstStyle/>
                <a:p>
                  <a:pPr>
                    <a:spcBef>
                      <a:spcPct val="50000"/>
                    </a:spcBef>
                  </a:pPr>
                  <a:r>
                    <a:rPr lang="en-US" sz="1200" i="1" baseline="0">
                      <a:latin typeface="Comic Sans MS" pitchFamily="66" charset="0"/>
                    </a:rPr>
                    <a:t>Q</a:t>
                  </a:r>
                  <a:r>
                    <a:rPr lang="en-US" sz="1200" i="1">
                      <a:latin typeface="Comic Sans MS" pitchFamily="66" charset="0"/>
                    </a:rPr>
                    <a:t>c</a:t>
                  </a:r>
                  <a:endParaRPr lang="th-TH" sz="1200" i="1" baseline="0">
                    <a:latin typeface="Comic Sans MS" pitchFamily="66" charset="0"/>
                  </a:endParaRPr>
                </a:p>
              </p:txBody>
            </p:sp>
            <p:sp>
              <p:nvSpPr>
                <p:cNvPr id="288838" name="Line 70"/>
                <p:cNvSpPr>
                  <a:spLocks noChangeShapeType="1"/>
                </p:cNvSpPr>
                <p:nvPr/>
              </p:nvSpPr>
              <p:spPr bwMode="auto">
                <a:xfrm flipH="1">
                  <a:off x="1450" y="2577"/>
                  <a:ext cx="339" cy="0"/>
                </a:xfrm>
                <a:prstGeom prst="line">
                  <a:avLst/>
                </a:prstGeom>
                <a:noFill/>
                <a:ln w="25400">
                  <a:solidFill>
                    <a:schemeClr val="tx1"/>
                  </a:solidFill>
                  <a:round/>
                  <a:headEnd/>
                  <a:tailEnd type="triangle" w="med" len="med"/>
                </a:ln>
                <a:effectLst/>
              </p:spPr>
              <p:txBody>
                <a:bodyPr/>
                <a:lstStyle/>
                <a:p>
                  <a:endParaRPr lang="th-TH"/>
                </a:p>
              </p:txBody>
            </p:sp>
            <p:grpSp>
              <p:nvGrpSpPr>
                <p:cNvPr id="288840" name="Group 72"/>
                <p:cNvGrpSpPr>
                  <a:grpSpLocks/>
                </p:cNvGrpSpPr>
                <p:nvPr/>
              </p:nvGrpSpPr>
              <p:grpSpPr bwMode="auto">
                <a:xfrm>
                  <a:off x="1540" y="2622"/>
                  <a:ext cx="129" cy="144"/>
                  <a:chOff x="1756" y="996"/>
                  <a:chExt cx="129" cy="144"/>
                </a:xfrm>
              </p:grpSpPr>
              <p:sp>
                <p:nvSpPr>
                  <p:cNvPr id="288841" name="Text Box 73"/>
                  <p:cNvSpPr txBox="1">
                    <a:spLocks noChangeArrowheads="1"/>
                  </p:cNvSpPr>
                  <p:nvPr/>
                </p:nvSpPr>
                <p:spPr bwMode="auto">
                  <a:xfrm>
                    <a:off x="1756" y="996"/>
                    <a:ext cx="125" cy="144"/>
                  </a:xfrm>
                  <a:prstGeom prst="rect">
                    <a:avLst/>
                  </a:prstGeom>
                  <a:noFill/>
                  <a:ln w="9525">
                    <a:noFill/>
                    <a:miter lim="800000"/>
                    <a:headEnd/>
                    <a:tailEnd/>
                  </a:ln>
                  <a:effectLst/>
                </p:spPr>
                <p:txBody>
                  <a:bodyPr>
                    <a:spAutoFit/>
                  </a:bodyPr>
                  <a:lstStyle/>
                  <a:p>
                    <a:pPr algn="ctr">
                      <a:spcBef>
                        <a:spcPct val="50000"/>
                      </a:spcBef>
                    </a:pPr>
                    <a:r>
                      <a:rPr lang="en-US" sz="900" baseline="0">
                        <a:latin typeface="Script MT Bold" pitchFamily="66" charset="0"/>
                      </a:rPr>
                      <a:t>3</a:t>
                    </a:r>
                    <a:endParaRPr lang="th-TH" sz="900" baseline="0">
                      <a:latin typeface="Script MT Bold" pitchFamily="66" charset="0"/>
                    </a:endParaRPr>
                  </a:p>
                </p:txBody>
              </p:sp>
              <p:sp>
                <p:nvSpPr>
                  <p:cNvPr id="288842" name="Oval 74"/>
                  <p:cNvSpPr>
                    <a:spLocks noChangeArrowheads="1"/>
                  </p:cNvSpPr>
                  <p:nvPr/>
                </p:nvSpPr>
                <p:spPr bwMode="auto">
                  <a:xfrm>
                    <a:off x="1779" y="1014"/>
                    <a:ext cx="106" cy="109"/>
                  </a:xfrm>
                  <a:prstGeom prst="ellipse">
                    <a:avLst/>
                  </a:prstGeom>
                  <a:noFill/>
                  <a:ln w="9525">
                    <a:solidFill>
                      <a:srgbClr val="000080"/>
                    </a:solidFill>
                    <a:round/>
                    <a:headEnd/>
                    <a:tailEnd/>
                  </a:ln>
                  <a:effectLst/>
                </p:spPr>
                <p:txBody>
                  <a:bodyPr wrap="none" anchor="ctr"/>
                  <a:lstStyle/>
                  <a:p>
                    <a:endParaRPr lang="th-TH"/>
                  </a:p>
                </p:txBody>
              </p:sp>
            </p:grpSp>
            <p:sp>
              <p:nvSpPr>
                <p:cNvPr id="288843" name="Line 75"/>
                <p:cNvSpPr>
                  <a:spLocks noChangeShapeType="1"/>
                </p:cNvSpPr>
                <p:nvPr/>
              </p:nvSpPr>
              <p:spPr bwMode="auto">
                <a:xfrm flipV="1">
                  <a:off x="1610" y="2555"/>
                  <a:ext cx="0" cy="87"/>
                </a:xfrm>
                <a:prstGeom prst="line">
                  <a:avLst/>
                </a:prstGeom>
                <a:noFill/>
                <a:ln w="9525">
                  <a:solidFill>
                    <a:schemeClr val="tx1"/>
                  </a:solidFill>
                  <a:round/>
                  <a:headEnd/>
                  <a:tailEnd/>
                </a:ln>
                <a:effectLst/>
              </p:spPr>
              <p:txBody>
                <a:bodyPr/>
                <a:lstStyle/>
                <a:p>
                  <a:endParaRPr lang="th-TH"/>
                </a:p>
              </p:txBody>
            </p:sp>
            <p:sp>
              <p:nvSpPr>
                <p:cNvPr id="288845" name="Line 77"/>
                <p:cNvSpPr>
                  <a:spLocks noChangeShapeType="1"/>
                </p:cNvSpPr>
                <p:nvPr/>
              </p:nvSpPr>
              <p:spPr bwMode="auto">
                <a:xfrm>
                  <a:off x="2122" y="2029"/>
                  <a:ext cx="0" cy="220"/>
                </a:xfrm>
                <a:prstGeom prst="line">
                  <a:avLst/>
                </a:prstGeom>
                <a:noFill/>
                <a:ln w="25400">
                  <a:solidFill>
                    <a:schemeClr val="tx1"/>
                  </a:solidFill>
                  <a:round/>
                  <a:headEnd/>
                  <a:tailEnd type="triangle" w="med" len="med"/>
                </a:ln>
                <a:effectLst/>
              </p:spPr>
              <p:txBody>
                <a:bodyPr/>
                <a:lstStyle/>
                <a:p>
                  <a:endParaRPr lang="th-TH"/>
                </a:p>
              </p:txBody>
            </p:sp>
            <p:grpSp>
              <p:nvGrpSpPr>
                <p:cNvPr id="288846" name="Group 78"/>
                <p:cNvGrpSpPr>
                  <a:grpSpLocks/>
                </p:cNvGrpSpPr>
                <p:nvPr/>
              </p:nvGrpSpPr>
              <p:grpSpPr bwMode="auto">
                <a:xfrm>
                  <a:off x="2178" y="2054"/>
                  <a:ext cx="129" cy="144"/>
                  <a:chOff x="1756" y="996"/>
                  <a:chExt cx="129" cy="144"/>
                </a:xfrm>
              </p:grpSpPr>
              <p:sp>
                <p:nvSpPr>
                  <p:cNvPr id="288847" name="Text Box 79"/>
                  <p:cNvSpPr txBox="1">
                    <a:spLocks noChangeArrowheads="1"/>
                  </p:cNvSpPr>
                  <p:nvPr/>
                </p:nvSpPr>
                <p:spPr bwMode="auto">
                  <a:xfrm>
                    <a:off x="1756" y="996"/>
                    <a:ext cx="125" cy="144"/>
                  </a:xfrm>
                  <a:prstGeom prst="rect">
                    <a:avLst/>
                  </a:prstGeom>
                  <a:noFill/>
                  <a:ln w="9525">
                    <a:noFill/>
                    <a:miter lim="800000"/>
                    <a:headEnd/>
                    <a:tailEnd/>
                  </a:ln>
                  <a:effectLst/>
                </p:spPr>
                <p:txBody>
                  <a:bodyPr>
                    <a:spAutoFit/>
                  </a:bodyPr>
                  <a:lstStyle/>
                  <a:p>
                    <a:pPr algn="ctr">
                      <a:spcBef>
                        <a:spcPct val="50000"/>
                      </a:spcBef>
                    </a:pPr>
                    <a:r>
                      <a:rPr lang="en-US" sz="900" baseline="0">
                        <a:latin typeface="Script MT Bold" pitchFamily="66" charset="0"/>
                      </a:rPr>
                      <a:t>2</a:t>
                    </a:r>
                    <a:endParaRPr lang="th-TH" sz="900" baseline="0">
                      <a:latin typeface="Script MT Bold" pitchFamily="66" charset="0"/>
                    </a:endParaRPr>
                  </a:p>
                </p:txBody>
              </p:sp>
              <p:sp>
                <p:nvSpPr>
                  <p:cNvPr id="288848" name="Oval 80"/>
                  <p:cNvSpPr>
                    <a:spLocks noChangeArrowheads="1"/>
                  </p:cNvSpPr>
                  <p:nvPr/>
                </p:nvSpPr>
                <p:spPr bwMode="auto">
                  <a:xfrm>
                    <a:off x="1779" y="1014"/>
                    <a:ext cx="106" cy="109"/>
                  </a:xfrm>
                  <a:prstGeom prst="ellipse">
                    <a:avLst/>
                  </a:prstGeom>
                  <a:noFill/>
                  <a:ln w="9525">
                    <a:solidFill>
                      <a:srgbClr val="000080"/>
                    </a:solidFill>
                    <a:round/>
                    <a:headEnd/>
                    <a:tailEnd/>
                  </a:ln>
                  <a:effectLst/>
                </p:spPr>
                <p:txBody>
                  <a:bodyPr wrap="none" anchor="ctr"/>
                  <a:lstStyle/>
                  <a:p>
                    <a:endParaRPr lang="th-TH"/>
                  </a:p>
                </p:txBody>
              </p:sp>
            </p:grpSp>
            <p:sp>
              <p:nvSpPr>
                <p:cNvPr id="288849" name="Line 81"/>
                <p:cNvSpPr>
                  <a:spLocks noChangeShapeType="1"/>
                </p:cNvSpPr>
                <p:nvPr/>
              </p:nvSpPr>
              <p:spPr bwMode="auto">
                <a:xfrm flipH="1">
                  <a:off x="2099" y="2132"/>
                  <a:ext cx="102" cy="0"/>
                </a:xfrm>
                <a:prstGeom prst="line">
                  <a:avLst/>
                </a:prstGeom>
                <a:noFill/>
                <a:ln w="9525">
                  <a:solidFill>
                    <a:schemeClr val="tx1"/>
                  </a:solidFill>
                  <a:round/>
                  <a:headEnd/>
                  <a:tailEnd/>
                </a:ln>
                <a:effectLst/>
              </p:spPr>
              <p:txBody>
                <a:bodyPr/>
                <a:lstStyle/>
                <a:p>
                  <a:endParaRPr lang="th-TH"/>
                </a:p>
              </p:txBody>
            </p:sp>
          </p:grpSp>
          <p:sp>
            <p:nvSpPr>
              <p:cNvPr id="288854" name="Text Box 86"/>
              <p:cNvSpPr txBox="1">
                <a:spLocks noChangeArrowheads="1"/>
              </p:cNvSpPr>
              <p:nvPr/>
            </p:nvSpPr>
            <p:spPr bwMode="auto">
              <a:xfrm>
                <a:off x="1779" y="531"/>
                <a:ext cx="1140" cy="192"/>
              </a:xfrm>
              <a:prstGeom prst="rect">
                <a:avLst/>
              </a:prstGeom>
              <a:noFill/>
              <a:ln w="9525">
                <a:noFill/>
                <a:miter lim="800000"/>
                <a:headEnd/>
                <a:tailEnd/>
              </a:ln>
              <a:effectLst/>
            </p:spPr>
            <p:txBody>
              <a:bodyPr>
                <a:spAutoFit/>
              </a:bodyPr>
              <a:lstStyle/>
              <a:p>
                <a:pPr algn="ctr">
                  <a:spcBef>
                    <a:spcPct val="50000"/>
                  </a:spcBef>
                </a:pPr>
                <a:r>
                  <a:rPr lang="en-US" sz="1400" i="1" baseline="0">
                    <a:latin typeface="Times New Roman" pitchFamily="18" charset="0"/>
                  </a:rPr>
                  <a:t>Schematic Diagram</a:t>
                </a:r>
                <a:endParaRPr lang="th-TH" sz="1400" i="1" baseline="0">
                  <a:latin typeface="Times New Roman" pitchFamily="18" charset="0"/>
                </a:endParaRPr>
              </a:p>
            </p:txBody>
          </p:sp>
        </p:grpSp>
        <p:sp>
          <p:nvSpPr>
            <p:cNvPr id="288856" name="Rectangle 88"/>
            <p:cNvSpPr>
              <a:spLocks noChangeArrowheads="1"/>
            </p:cNvSpPr>
            <p:nvPr/>
          </p:nvSpPr>
          <p:spPr bwMode="auto">
            <a:xfrm>
              <a:off x="1566" y="468"/>
              <a:ext cx="1422" cy="1440"/>
            </a:xfrm>
            <a:prstGeom prst="rect">
              <a:avLst/>
            </a:prstGeom>
            <a:noFill/>
            <a:ln w="9525">
              <a:solidFill>
                <a:srgbClr val="FFFF99"/>
              </a:solidFill>
              <a:miter lim="800000"/>
              <a:headEnd/>
              <a:tailEnd/>
            </a:ln>
            <a:effectLst/>
          </p:spPr>
          <p:txBody>
            <a:bodyPr wrap="none" anchor="ctr"/>
            <a:lstStyle/>
            <a:p>
              <a:endParaRPr lang="th-TH"/>
            </a:p>
          </p:txBody>
        </p:sp>
      </p:grpSp>
      <p:sp>
        <p:nvSpPr>
          <p:cNvPr id="288858" name="Text Box 90"/>
          <p:cNvSpPr txBox="1">
            <a:spLocks noChangeArrowheads="1"/>
          </p:cNvSpPr>
          <p:nvPr/>
        </p:nvSpPr>
        <p:spPr bwMode="auto">
          <a:xfrm>
            <a:off x="382588" y="247650"/>
            <a:ext cx="4200525" cy="1435100"/>
          </a:xfrm>
          <a:prstGeom prst="rect">
            <a:avLst/>
          </a:prstGeom>
          <a:noFill/>
          <a:ln w="9525">
            <a:noFill/>
            <a:miter lim="800000"/>
            <a:headEnd/>
            <a:tailEnd/>
          </a:ln>
          <a:effectLst/>
        </p:spPr>
        <p:txBody>
          <a:bodyPr>
            <a:spAutoFit/>
          </a:bodyPr>
          <a:lstStyle/>
          <a:p>
            <a:pPr>
              <a:spcBef>
                <a:spcPct val="50000"/>
              </a:spcBef>
            </a:pPr>
            <a:r>
              <a:rPr lang="en-US" sz="2400" b="1" baseline="0">
                <a:solidFill>
                  <a:srgbClr val="FFFF00"/>
                </a:solidFill>
                <a:latin typeface="Times New Roman" pitchFamily="18" charset="0"/>
              </a:rPr>
              <a:t>Condenser:  </a:t>
            </a:r>
          </a:p>
          <a:p>
            <a:pPr>
              <a:buFontTx/>
              <a:buChar char="•"/>
            </a:pPr>
            <a:r>
              <a:rPr lang="en-US" sz="1600" i="1" baseline="0">
                <a:solidFill>
                  <a:srgbClr val="FFFF00"/>
                </a:solidFill>
                <a:latin typeface="Times New Roman" pitchFamily="18" charset="0"/>
              </a:rPr>
              <a:t> Condensing steam by reject heat from it.</a:t>
            </a:r>
          </a:p>
          <a:p>
            <a:pPr>
              <a:buFontTx/>
              <a:buChar char="•"/>
            </a:pPr>
            <a:r>
              <a:rPr lang="en-US" sz="1600" i="1" baseline="0">
                <a:solidFill>
                  <a:srgbClr val="FFFF00"/>
                </a:solidFill>
                <a:latin typeface="Times New Roman" pitchFamily="18" charset="0"/>
              </a:rPr>
              <a:t> Pressure is constant.</a:t>
            </a:r>
          </a:p>
          <a:p>
            <a:pPr>
              <a:buFontTx/>
              <a:buChar char="•"/>
            </a:pPr>
            <a:r>
              <a:rPr lang="en-US" sz="1600" i="1" baseline="0">
                <a:solidFill>
                  <a:srgbClr val="FFFF00"/>
                </a:solidFill>
                <a:latin typeface="Times New Roman" pitchFamily="18" charset="0"/>
              </a:rPr>
              <a:t> Create vacuum or low pressure at P</a:t>
            </a:r>
            <a:r>
              <a:rPr lang="en-US" sz="1600" i="1">
                <a:solidFill>
                  <a:srgbClr val="FFFF00"/>
                </a:solidFill>
                <a:latin typeface="Times New Roman" pitchFamily="18" charset="0"/>
              </a:rPr>
              <a:t>condenser</a:t>
            </a:r>
            <a:r>
              <a:rPr lang="en-US" sz="1600" i="1" baseline="0">
                <a:solidFill>
                  <a:srgbClr val="FFFF00"/>
                </a:solidFill>
                <a:latin typeface="Times New Roman" pitchFamily="18" charset="0"/>
              </a:rPr>
              <a:t> </a:t>
            </a:r>
          </a:p>
          <a:p>
            <a:pPr>
              <a:buFontTx/>
              <a:buChar char="•"/>
            </a:pPr>
            <a:r>
              <a:rPr lang="en-US" sz="1600" i="1" baseline="0">
                <a:solidFill>
                  <a:srgbClr val="FFFF00"/>
                </a:solidFill>
                <a:latin typeface="Times New Roman" pitchFamily="18" charset="0"/>
              </a:rPr>
              <a:t> Liquid leave as SATURATED LIQUID</a:t>
            </a:r>
            <a:endParaRPr lang="th-TH" sz="1600" i="1">
              <a:solidFill>
                <a:srgbClr val="FFFF00"/>
              </a:solidFill>
              <a:latin typeface="Times New Roman" pitchFamily="18" charset="0"/>
            </a:endParaRPr>
          </a:p>
        </p:txBody>
      </p:sp>
      <p:pic>
        <p:nvPicPr>
          <p:cNvPr id="288861" name="Picture 93" descr="SurfaceSteamCondenser3"/>
          <p:cNvPicPr>
            <a:picLocks noChangeAspect="1" noChangeArrowheads="1"/>
          </p:cNvPicPr>
          <p:nvPr/>
        </p:nvPicPr>
        <p:blipFill>
          <a:blip r:embed="rId4" cstate="print"/>
          <a:srcRect/>
          <a:stretch>
            <a:fillRect/>
          </a:stretch>
        </p:blipFill>
        <p:spPr bwMode="auto">
          <a:xfrm>
            <a:off x="711200" y="1765300"/>
            <a:ext cx="1784350" cy="1952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8858"/>
                                        </p:tgtEl>
                                        <p:attrNameLst>
                                          <p:attrName>style.visibility</p:attrName>
                                        </p:attrNameLst>
                                      </p:cBhvr>
                                      <p:to>
                                        <p:strVal val="visible"/>
                                      </p:to>
                                    </p:set>
                                    <p:animEffect transition="in" filter="fade">
                                      <p:cBhvr>
                                        <p:cTn id="7" dur="1000"/>
                                        <p:tgtEl>
                                          <p:spTgt spid="288858"/>
                                        </p:tgtEl>
                                      </p:cBhvr>
                                    </p:animEffect>
                                  </p:childTnLst>
                                </p:cTn>
                              </p:par>
                            </p:childTnLst>
                          </p:cTn>
                        </p:par>
                        <p:par>
                          <p:cTn id="8" fill="hold">
                            <p:stCondLst>
                              <p:cond delay="1000"/>
                            </p:stCondLst>
                            <p:childTnLst>
                              <p:par>
                                <p:cTn id="9" presetID="21" presetClass="entr" presetSubtype="4" fill="hold" nodeType="afterEffect">
                                  <p:stCondLst>
                                    <p:cond delay="0"/>
                                  </p:stCondLst>
                                  <p:childTnLst>
                                    <p:set>
                                      <p:cBhvr>
                                        <p:cTn id="10" dur="1" fill="hold">
                                          <p:stCondLst>
                                            <p:cond delay="0"/>
                                          </p:stCondLst>
                                        </p:cTn>
                                        <p:tgtEl>
                                          <p:spTgt spid="288857"/>
                                        </p:tgtEl>
                                        <p:attrNameLst>
                                          <p:attrName>style.visibility</p:attrName>
                                        </p:attrNameLst>
                                      </p:cBhvr>
                                      <p:to>
                                        <p:strVal val="visible"/>
                                      </p:to>
                                    </p:set>
                                    <p:animEffect transition="in" filter="wheel(4)">
                                      <p:cBhvr>
                                        <p:cTn id="11" dur="1000"/>
                                        <p:tgtEl>
                                          <p:spTgt spid="288857"/>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288850"/>
                                        </p:tgtEl>
                                        <p:attrNameLst>
                                          <p:attrName>style.visibility</p:attrName>
                                        </p:attrNameLst>
                                      </p:cBhvr>
                                      <p:to>
                                        <p:strVal val="visible"/>
                                      </p:to>
                                    </p:set>
                                    <p:animEffect transition="in" filter="wipe(up)">
                                      <p:cBhvr>
                                        <p:cTn id="15" dur="1000"/>
                                        <p:tgtEl>
                                          <p:spTgt spid="288850"/>
                                        </p:tgtEl>
                                      </p:cBhvr>
                                    </p:animEffect>
                                  </p:childTnLst>
                                </p:cTn>
                              </p:par>
                            </p:childTnLst>
                          </p:cTn>
                        </p:par>
                        <p:par>
                          <p:cTn id="16" fill="hold">
                            <p:stCondLst>
                              <p:cond delay="3000"/>
                            </p:stCondLst>
                            <p:childTnLst>
                              <p:par>
                                <p:cTn id="17" presetID="20" presetClass="entr" presetSubtype="0" fill="hold" nodeType="afterEffect">
                                  <p:stCondLst>
                                    <p:cond delay="0"/>
                                  </p:stCondLst>
                                  <p:childTnLst>
                                    <p:set>
                                      <p:cBhvr>
                                        <p:cTn id="18" dur="1" fill="hold">
                                          <p:stCondLst>
                                            <p:cond delay="0"/>
                                          </p:stCondLst>
                                        </p:cTn>
                                        <p:tgtEl>
                                          <p:spTgt spid="288813"/>
                                        </p:tgtEl>
                                        <p:attrNameLst>
                                          <p:attrName>style.visibility</p:attrName>
                                        </p:attrNameLst>
                                      </p:cBhvr>
                                      <p:to>
                                        <p:strVal val="visible"/>
                                      </p:to>
                                    </p:set>
                                    <p:animEffect transition="in" filter="wedge">
                                      <p:cBhvr>
                                        <p:cTn id="19" dur="1000"/>
                                        <p:tgtEl>
                                          <p:spTgt spid="288813"/>
                                        </p:tgtEl>
                                      </p:cBhvr>
                                    </p:animEffect>
                                  </p:childTnLst>
                                </p:cTn>
                              </p:par>
                            </p:childTnLst>
                          </p:cTn>
                        </p:par>
                        <p:par>
                          <p:cTn id="20" fill="hold">
                            <p:stCondLst>
                              <p:cond delay="4000"/>
                            </p:stCondLst>
                            <p:childTnLst>
                              <p:par>
                                <p:cTn id="21" presetID="22" presetClass="entr" presetSubtype="2" fill="hold" nodeType="afterEffect">
                                  <p:stCondLst>
                                    <p:cond delay="0"/>
                                  </p:stCondLst>
                                  <p:childTnLst>
                                    <p:set>
                                      <p:cBhvr>
                                        <p:cTn id="22" dur="1" fill="hold">
                                          <p:stCondLst>
                                            <p:cond delay="0"/>
                                          </p:stCondLst>
                                        </p:cTn>
                                        <p:tgtEl>
                                          <p:spTgt spid="288853"/>
                                        </p:tgtEl>
                                        <p:attrNameLst>
                                          <p:attrName>style.visibility</p:attrName>
                                        </p:attrNameLst>
                                      </p:cBhvr>
                                      <p:to>
                                        <p:strVal val="visible"/>
                                      </p:to>
                                    </p:set>
                                    <p:animEffect transition="in" filter="wipe(right)">
                                      <p:cBhvr>
                                        <p:cTn id="23" dur="1000"/>
                                        <p:tgtEl>
                                          <p:spTgt spid="288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850" grpId="0" animBg="1"/>
      <p:bldP spid="2888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ooter Placeholder 2"/>
          <p:cNvSpPr>
            <a:spLocks noGrp="1"/>
          </p:cNvSpPr>
          <p:nvPr>
            <p:ph type="ftr" sz="quarter" idx="11"/>
          </p:nvPr>
        </p:nvSpPr>
        <p:spPr/>
        <p:txBody>
          <a:bodyPr/>
          <a:lstStyle/>
          <a:p>
            <a:r>
              <a:rPr lang="en-US"/>
              <a:t>รศ.ดร.สมหมาย ปรีเปรม</a:t>
            </a:r>
            <a:endParaRPr lang="th-TH"/>
          </a:p>
        </p:txBody>
      </p:sp>
      <p:grpSp>
        <p:nvGrpSpPr>
          <p:cNvPr id="289868" name="Group 76"/>
          <p:cNvGrpSpPr>
            <a:grpSpLocks/>
          </p:cNvGrpSpPr>
          <p:nvPr/>
        </p:nvGrpSpPr>
        <p:grpSpPr bwMode="auto">
          <a:xfrm>
            <a:off x="5033963" y="180975"/>
            <a:ext cx="2500312" cy="2438400"/>
            <a:chOff x="2379" y="696"/>
            <a:chExt cx="1575" cy="1536"/>
          </a:xfrm>
        </p:grpSpPr>
        <p:pic>
          <p:nvPicPr>
            <p:cNvPr id="289869" name="Picture 77" descr="cld_FKCUTAWAYRESIZEDresized"/>
            <p:cNvPicPr>
              <a:picLocks noChangeAspect="1" noChangeArrowheads="1"/>
            </p:cNvPicPr>
            <p:nvPr/>
          </p:nvPicPr>
          <p:blipFill>
            <a:blip r:embed="rId4" cstate="print"/>
            <a:srcRect/>
            <a:stretch>
              <a:fillRect/>
            </a:stretch>
          </p:blipFill>
          <p:spPr bwMode="auto">
            <a:xfrm>
              <a:off x="2388" y="696"/>
              <a:ext cx="1560" cy="1530"/>
            </a:xfrm>
            <a:prstGeom prst="rect">
              <a:avLst/>
            </a:prstGeom>
            <a:noFill/>
          </p:spPr>
        </p:pic>
        <p:sp>
          <p:nvSpPr>
            <p:cNvPr id="289870" name="Freeform 78"/>
            <p:cNvSpPr>
              <a:spLocks/>
            </p:cNvSpPr>
            <p:nvPr/>
          </p:nvSpPr>
          <p:spPr bwMode="auto">
            <a:xfrm>
              <a:off x="2823" y="1101"/>
              <a:ext cx="1131" cy="1131"/>
            </a:xfrm>
            <a:custGeom>
              <a:avLst/>
              <a:gdLst/>
              <a:ahLst/>
              <a:cxnLst>
                <a:cxn ang="0">
                  <a:pos x="0" y="1131"/>
                </a:cxn>
                <a:cxn ang="0">
                  <a:pos x="174" y="984"/>
                </a:cxn>
                <a:cxn ang="0">
                  <a:pos x="393" y="984"/>
                </a:cxn>
                <a:cxn ang="0">
                  <a:pos x="1017" y="378"/>
                </a:cxn>
                <a:cxn ang="0">
                  <a:pos x="1020" y="255"/>
                </a:cxn>
                <a:cxn ang="0">
                  <a:pos x="951" y="225"/>
                </a:cxn>
                <a:cxn ang="0">
                  <a:pos x="1131" y="0"/>
                </a:cxn>
                <a:cxn ang="0">
                  <a:pos x="1131" y="1131"/>
                </a:cxn>
                <a:cxn ang="0">
                  <a:pos x="0" y="1131"/>
                </a:cxn>
              </a:cxnLst>
              <a:rect l="0" t="0" r="r" b="b"/>
              <a:pathLst>
                <a:path w="1131" h="1131">
                  <a:moveTo>
                    <a:pt x="0" y="1131"/>
                  </a:moveTo>
                  <a:lnTo>
                    <a:pt x="174" y="984"/>
                  </a:lnTo>
                  <a:lnTo>
                    <a:pt x="393" y="984"/>
                  </a:lnTo>
                  <a:lnTo>
                    <a:pt x="1017" y="378"/>
                  </a:lnTo>
                  <a:lnTo>
                    <a:pt x="1020" y="255"/>
                  </a:lnTo>
                  <a:lnTo>
                    <a:pt x="951" y="225"/>
                  </a:lnTo>
                  <a:lnTo>
                    <a:pt x="1131" y="0"/>
                  </a:lnTo>
                  <a:lnTo>
                    <a:pt x="1131" y="1131"/>
                  </a:lnTo>
                  <a:lnTo>
                    <a:pt x="0" y="1131"/>
                  </a:lnTo>
                  <a:close/>
                </a:path>
              </a:pathLst>
            </a:custGeom>
            <a:solidFill>
              <a:srgbClr val="155FE3"/>
            </a:solidFill>
            <a:ln w="9525">
              <a:solidFill>
                <a:schemeClr val="tx1"/>
              </a:solidFill>
              <a:round/>
              <a:headEnd/>
              <a:tailEnd/>
            </a:ln>
            <a:effectLst/>
          </p:spPr>
          <p:txBody>
            <a:bodyPr/>
            <a:lstStyle/>
            <a:p>
              <a:endParaRPr lang="th-TH"/>
            </a:p>
          </p:txBody>
        </p:sp>
        <p:sp>
          <p:nvSpPr>
            <p:cNvPr id="289871" name="Freeform 79"/>
            <p:cNvSpPr>
              <a:spLocks/>
            </p:cNvSpPr>
            <p:nvPr/>
          </p:nvSpPr>
          <p:spPr bwMode="auto">
            <a:xfrm>
              <a:off x="2379" y="696"/>
              <a:ext cx="984" cy="1245"/>
            </a:xfrm>
            <a:custGeom>
              <a:avLst/>
              <a:gdLst/>
              <a:ahLst/>
              <a:cxnLst>
                <a:cxn ang="0">
                  <a:pos x="6" y="1245"/>
                </a:cxn>
                <a:cxn ang="0">
                  <a:pos x="267" y="1014"/>
                </a:cxn>
                <a:cxn ang="0">
                  <a:pos x="261" y="837"/>
                </a:cxn>
                <a:cxn ang="0">
                  <a:pos x="384" y="705"/>
                </a:cxn>
                <a:cxn ang="0">
                  <a:pos x="384" y="609"/>
                </a:cxn>
                <a:cxn ang="0">
                  <a:pos x="495" y="528"/>
                </a:cxn>
                <a:cxn ang="0">
                  <a:pos x="489" y="444"/>
                </a:cxn>
                <a:cxn ang="0">
                  <a:pos x="861" y="165"/>
                </a:cxn>
                <a:cxn ang="0">
                  <a:pos x="861" y="75"/>
                </a:cxn>
                <a:cxn ang="0">
                  <a:pos x="984" y="0"/>
                </a:cxn>
                <a:cxn ang="0">
                  <a:pos x="0" y="0"/>
                </a:cxn>
                <a:cxn ang="0">
                  <a:pos x="6" y="1245"/>
                </a:cxn>
              </a:cxnLst>
              <a:rect l="0" t="0" r="r" b="b"/>
              <a:pathLst>
                <a:path w="984" h="1245">
                  <a:moveTo>
                    <a:pt x="6" y="1245"/>
                  </a:moveTo>
                  <a:lnTo>
                    <a:pt x="267" y="1014"/>
                  </a:lnTo>
                  <a:lnTo>
                    <a:pt x="261" y="837"/>
                  </a:lnTo>
                  <a:lnTo>
                    <a:pt x="384" y="705"/>
                  </a:lnTo>
                  <a:lnTo>
                    <a:pt x="384" y="609"/>
                  </a:lnTo>
                  <a:lnTo>
                    <a:pt x="495" y="528"/>
                  </a:lnTo>
                  <a:lnTo>
                    <a:pt x="489" y="444"/>
                  </a:lnTo>
                  <a:lnTo>
                    <a:pt x="861" y="165"/>
                  </a:lnTo>
                  <a:lnTo>
                    <a:pt x="861" y="75"/>
                  </a:lnTo>
                  <a:lnTo>
                    <a:pt x="984" y="0"/>
                  </a:lnTo>
                  <a:lnTo>
                    <a:pt x="0" y="0"/>
                  </a:lnTo>
                  <a:lnTo>
                    <a:pt x="6" y="1245"/>
                  </a:lnTo>
                  <a:close/>
                </a:path>
              </a:pathLst>
            </a:custGeom>
            <a:solidFill>
              <a:srgbClr val="0066FF"/>
            </a:solidFill>
            <a:ln w="9525">
              <a:solidFill>
                <a:schemeClr val="tx1"/>
              </a:solidFill>
              <a:round/>
              <a:headEnd/>
              <a:tailEnd/>
            </a:ln>
            <a:effectLst/>
          </p:spPr>
          <p:txBody>
            <a:bodyPr/>
            <a:lstStyle/>
            <a:p>
              <a:endParaRPr lang="th-TH"/>
            </a:p>
          </p:txBody>
        </p:sp>
      </p:grpSp>
      <p:grpSp>
        <p:nvGrpSpPr>
          <p:cNvPr id="289863" name="Group 71"/>
          <p:cNvGrpSpPr>
            <a:grpSpLocks/>
          </p:cNvGrpSpPr>
          <p:nvPr/>
        </p:nvGrpSpPr>
        <p:grpSpPr bwMode="auto">
          <a:xfrm>
            <a:off x="5130800" y="3060700"/>
            <a:ext cx="3562350" cy="3217863"/>
            <a:chOff x="3240" y="2016"/>
            <a:chExt cx="2244" cy="2027"/>
          </a:xfrm>
        </p:grpSpPr>
        <p:sp>
          <p:nvSpPr>
            <p:cNvPr id="289795" name="Text Box 3"/>
            <p:cNvSpPr txBox="1">
              <a:spLocks noChangeArrowheads="1"/>
            </p:cNvSpPr>
            <p:nvPr/>
          </p:nvSpPr>
          <p:spPr bwMode="auto">
            <a:xfrm>
              <a:off x="3717" y="2139"/>
              <a:ext cx="1026" cy="192"/>
            </a:xfrm>
            <a:prstGeom prst="rect">
              <a:avLst/>
            </a:prstGeom>
            <a:noFill/>
            <a:ln w="9525">
              <a:noFill/>
              <a:miter lim="800000"/>
              <a:headEnd/>
              <a:tailEnd/>
            </a:ln>
            <a:effectLst/>
          </p:spPr>
          <p:txBody>
            <a:bodyPr>
              <a:spAutoFit/>
            </a:bodyPr>
            <a:lstStyle/>
            <a:p>
              <a:pPr algn="ctr">
                <a:spcBef>
                  <a:spcPct val="50000"/>
                </a:spcBef>
              </a:pPr>
              <a:r>
                <a:rPr lang="en-US" sz="1400" i="1" baseline="0">
                  <a:latin typeface="Times New Roman" pitchFamily="18" charset="0"/>
                </a:rPr>
                <a:t>Process diagram</a:t>
              </a:r>
              <a:endParaRPr lang="th-TH" sz="1400" i="1" baseline="0">
                <a:latin typeface="Times New Roman" pitchFamily="18" charset="0"/>
              </a:endParaRPr>
            </a:p>
          </p:txBody>
        </p:sp>
        <p:sp>
          <p:nvSpPr>
            <p:cNvPr id="289797" name="Line 5"/>
            <p:cNvSpPr>
              <a:spLocks noChangeShapeType="1"/>
            </p:cNvSpPr>
            <p:nvPr/>
          </p:nvSpPr>
          <p:spPr bwMode="auto">
            <a:xfrm>
              <a:off x="3918" y="3101"/>
              <a:ext cx="0" cy="0"/>
            </a:xfrm>
            <a:prstGeom prst="line">
              <a:avLst/>
            </a:prstGeom>
            <a:noFill/>
            <a:ln w="9525">
              <a:solidFill>
                <a:srgbClr val="000000"/>
              </a:solidFill>
              <a:round/>
              <a:headEnd/>
              <a:tailEnd/>
            </a:ln>
          </p:spPr>
          <p:txBody>
            <a:bodyPr/>
            <a:lstStyle/>
            <a:p>
              <a:endParaRPr lang="th-TH"/>
            </a:p>
          </p:txBody>
        </p:sp>
        <p:sp>
          <p:nvSpPr>
            <p:cNvPr id="289798" name="Line 6"/>
            <p:cNvSpPr>
              <a:spLocks noChangeShapeType="1"/>
            </p:cNvSpPr>
            <p:nvPr/>
          </p:nvSpPr>
          <p:spPr bwMode="auto">
            <a:xfrm>
              <a:off x="3897" y="2944"/>
              <a:ext cx="0" cy="0"/>
            </a:xfrm>
            <a:prstGeom prst="line">
              <a:avLst/>
            </a:prstGeom>
            <a:noFill/>
            <a:ln w="9525">
              <a:solidFill>
                <a:srgbClr val="000000"/>
              </a:solidFill>
              <a:round/>
              <a:headEnd/>
              <a:tailEnd/>
            </a:ln>
          </p:spPr>
          <p:txBody>
            <a:bodyPr/>
            <a:lstStyle/>
            <a:p>
              <a:endParaRPr lang="th-TH"/>
            </a:p>
          </p:txBody>
        </p:sp>
        <p:grpSp>
          <p:nvGrpSpPr>
            <p:cNvPr id="289800" name="Group 8"/>
            <p:cNvGrpSpPr>
              <a:grpSpLocks/>
            </p:cNvGrpSpPr>
            <p:nvPr/>
          </p:nvGrpSpPr>
          <p:grpSpPr bwMode="auto">
            <a:xfrm>
              <a:off x="3279" y="2168"/>
              <a:ext cx="2126" cy="1875"/>
              <a:chOff x="843" y="590"/>
              <a:chExt cx="2126" cy="1875"/>
            </a:xfrm>
          </p:grpSpPr>
          <p:sp>
            <p:nvSpPr>
              <p:cNvPr id="289801" name="Text Box 9"/>
              <p:cNvSpPr txBox="1">
                <a:spLocks noChangeArrowheads="1"/>
              </p:cNvSpPr>
              <p:nvPr/>
            </p:nvSpPr>
            <p:spPr bwMode="auto">
              <a:xfrm>
                <a:off x="843" y="590"/>
                <a:ext cx="252" cy="211"/>
              </a:xfrm>
              <a:prstGeom prst="rect">
                <a:avLst/>
              </a:prstGeom>
              <a:noFill/>
              <a:ln w="9525">
                <a:noFill/>
                <a:miter lim="800000"/>
                <a:headEnd/>
                <a:tailEnd/>
              </a:ln>
            </p:spPr>
            <p:txBody>
              <a:bodyPr/>
              <a:lstStyle/>
              <a:p>
                <a:pPr algn="ctr"/>
                <a:r>
                  <a:rPr lang="en-US" sz="1200" i="1" baseline="0">
                    <a:latin typeface="Times New Roman" pitchFamily="18" charset="0"/>
                  </a:rPr>
                  <a:t>T</a:t>
                </a:r>
                <a:endParaRPr lang="en-US" sz="1200" i="1" baseline="0">
                  <a:latin typeface="Times New Roman" pitchFamily="18" charset="0"/>
                  <a:cs typeface="Arial" pitchFamily="34" charset="0"/>
                </a:endParaRPr>
              </a:p>
            </p:txBody>
          </p:sp>
          <p:sp>
            <p:nvSpPr>
              <p:cNvPr id="289802" name="Line 10"/>
              <p:cNvSpPr>
                <a:spLocks noChangeShapeType="1"/>
              </p:cNvSpPr>
              <p:nvPr/>
            </p:nvSpPr>
            <p:spPr bwMode="auto">
              <a:xfrm flipV="1">
                <a:off x="1112" y="646"/>
                <a:ext cx="6" cy="1604"/>
              </a:xfrm>
              <a:prstGeom prst="line">
                <a:avLst/>
              </a:prstGeom>
              <a:noFill/>
              <a:ln w="38100">
                <a:solidFill>
                  <a:srgbClr val="808080"/>
                </a:solidFill>
                <a:round/>
                <a:headEnd/>
                <a:tailEnd type="stealth" w="med" len="med"/>
              </a:ln>
            </p:spPr>
            <p:txBody>
              <a:bodyPr/>
              <a:lstStyle/>
              <a:p>
                <a:endParaRPr lang="th-TH"/>
              </a:p>
            </p:txBody>
          </p:sp>
          <p:sp>
            <p:nvSpPr>
              <p:cNvPr id="289803" name="Line 11"/>
              <p:cNvSpPr>
                <a:spLocks noChangeShapeType="1"/>
              </p:cNvSpPr>
              <p:nvPr/>
            </p:nvSpPr>
            <p:spPr bwMode="auto">
              <a:xfrm flipV="1">
                <a:off x="1099" y="2235"/>
                <a:ext cx="1751" cy="15"/>
              </a:xfrm>
              <a:prstGeom prst="line">
                <a:avLst/>
              </a:prstGeom>
              <a:noFill/>
              <a:ln w="38100">
                <a:solidFill>
                  <a:srgbClr val="808080"/>
                </a:solidFill>
                <a:round/>
                <a:headEnd/>
                <a:tailEnd type="stealth" w="med" len="med"/>
              </a:ln>
            </p:spPr>
            <p:txBody>
              <a:bodyPr/>
              <a:lstStyle/>
              <a:p>
                <a:endParaRPr lang="th-TH"/>
              </a:p>
            </p:txBody>
          </p:sp>
          <p:sp>
            <p:nvSpPr>
              <p:cNvPr id="289804" name="Text Box 12"/>
              <p:cNvSpPr txBox="1">
                <a:spLocks noChangeArrowheads="1"/>
              </p:cNvSpPr>
              <p:nvPr/>
            </p:nvSpPr>
            <p:spPr bwMode="auto">
              <a:xfrm>
                <a:off x="2659" y="2254"/>
                <a:ext cx="310" cy="211"/>
              </a:xfrm>
              <a:prstGeom prst="rect">
                <a:avLst/>
              </a:prstGeom>
              <a:noFill/>
              <a:ln w="9525">
                <a:noFill/>
                <a:miter lim="800000"/>
                <a:headEnd/>
                <a:tailEnd/>
              </a:ln>
            </p:spPr>
            <p:txBody>
              <a:bodyPr/>
              <a:lstStyle/>
              <a:p>
                <a:pPr algn="ctr"/>
                <a:r>
                  <a:rPr lang="en-US" sz="1200" i="1" baseline="0">
                    <a:latin typeface="Times New Roman" pitchFamily="18" charset="0"/>
                  </a:rPr>
                  <a:t>s</a:t>
                </a:r>
                <a:endParaRPr lang="en-US" sz="1200" i="1" baseline="0">
                  <a:latin typeface="Times New Roman" pitchFamily="18" charset="0"/>
                  <a:cs typeface="Arial" pitchFamily="34" charset="0"/>
                </a:endParaRPr>
              </a:p>
            </p:txBody>
          </p:sp>
        </p:grpSp>
        <p:grpSp>
          <p:nvGrpSpPr>
            <p:cNvPr id="289805" name="Group 13"/>
            <p:cNvGrpSpPr>
              <a:grpSpLocks/>
            </p:cNvGrpSpPr>
            <p:nvPr/>
          </p:nvGrpSpPr>
          <p:grpSpPr bwMode="auto">
            <a:xfrm>
              <a:off x="3765" y="2616"/>
              <a:ext cx="1465" cy="1015"/>
              <a:chOff x="1215" y="1038"/>
              <a:chExt cx="1465" cy="1015"/>
            </a:xfrm>
          </p:grpSpPr>
          <p:sp>
            <p:nvSpPr>
              <p:cNvPr id="289806" name="Freeform 14"/>
              <p:cNvSpPr>
                <a:spLocks/>
              </p:cNvSpPr>
              <p:nvPr/>
            </p:nvSpPr>
            <p:spPr bwMode="auto">
              <a:xfrm>
                <a:off x="1215" y="1065"/>
                <a:ext cx="1465" cy="988"/>
              </a:xfrm>
              <a:custGeom>
                <a:avLst/>
                <a:gdLst/>
                <a:ahLst/>
                <a:cxnLst>
                  <a:cxn ang="0">
                    <a:pos x="0" y="988"/>
                  </a:cxn>
                  <a:cxn ang="0">
                    <a:pos x="63" y="793"/>
                  </a:cxn>
                  <a:cxn ang="0">
                    <a:pos x="117" y="635"/>
                  </a:cxn>
                  <a:cxn ang="0">
                    <a:pos x="188" y="428"/>
                  </a:cxn>
                  <a:cxn ang="0">
                    <a:pos x="277" y="231"/>
                  </a:cxn>
                  <a:cxn ang="0">
                    <a:pos x="412" y="36"/>
                  </a:cxn>
                  <a:cxn ang="0">
                    <a:pos x="595" y="13"/>
                  </a:cxn>
                  <a:cxn ang="0">
                    <a:pos x="738" y="112"/>
                  </a:cxn>
                  <a:cxn ang="0">
                    <a:pos x="841" y="211"/>
                  </a:cxn>
                  <a:cxn ang="0">
                    <a:pos x="922" y="304"/>
                  </a:cxn>
                  <a:cxn ang="0">
                    <a:pos x="1054" y="457"/>
                  </a:cxn>
                  <a:cxn ang="0">
                    <a:pos x="1193" y="623"/>
                  </a:cxn>
                  <a:cxn ang="0">
                    <a:pos x="1311" y="770"/>
                  </a:cxn>
                  <a:cxn ang="0">
                    <a:pos x="1465" y="942"/>
                  </a:cxn>
                </a:cxnLst>
                <a:rect l="0" t="0" r="r" b="b"/>
                <a:pathLst>
                  <a:path w="1465" h="988">
                    <a:moveTo>
                      <a:pt x="0" y="988"/>
                    </a:moveTo>
                    <a:cubicBezTo>
                      <a:pt x="10" y="956"/>
                      <a:pt x="43" y="852"/>
                      <a:pt x="63" y="793"/>
                    </a:cubicBezTo>
                    <a:cubicBezTo>
                      <a:pt x="83" y="734"/>
                      <a:pt x="96" y="696"/>
                      <a:pt x="117" y="635"/>
                    </a:cubicBezTo>
                    <a:cubicBezTo>
                      <a:pt x="138" y="574"/>
                      <a:pt x="161" y="495"/>
                      <a:pt x="188" y="428"/>
                    </a:cubicBezTo>
                    <a:cubicBezTo>
                      <a:pt x="215" y="361"/>
                      <a:pt x="240" y="296"/>
                      <a:pt x="277" y="231"/>
                    </a:cubicBezTo>
                    <a:cubicBezTo>
                      <a:pt x="314" y="166"/>
                      <a:pt x="359" y="72"/>
                      <a:pt x="412" y="36"/>
                    </a:cubicBezTo>
                    <a:cubicBezTo>
                      <a:pt x="465" y="0"/>
                      <a:pt x="541" y="1"/>
                      <a:pt x="595" y="13"/>
                    </a:cubicBezTo>
                    <a:cubicBezTo>
                      <a:pt x="649" y="26"/>
                      <a:pt x="697" y="79"/>
                      <a:pt x="738" y="112"/>
                    </a:cubicBezTo>
                    <a:cubicBezTo>
                      <a:pt x="780" y="145"/>
                      <a:pt x="811" y="179"/>
                      <a:pt x="841" y="211"/>
                    </a:cubicBezTo>
                    <a:cubicBezTo>
                      <a:pt x="871" y="243"/>
                      <a:pt x="886" y="263"/>
                      <a:pt x="922" y="304"/>
                    </a:cubicBezTo>
                    <a:cubicBezTo>
                      <a:pt x="958" y="345"/>
                      <a:pt x="1009" y="404"/>
                      <a:pt x="1054" y="457"/>
                    </a:cubicBezTo>
                    <a:cubicBezTo>
                      <a:pt x="1099" y="510"/>
                      <a:pt x="1150" y="571"/>
                      <a:pt x="1193" y="623"/>
                    </a:cubicBezTo>
                    <a:cubicBezTo>
                      <a:pt x="1237" y="675"/>
                      <a:pt x="1266" y="717"/>
                      <a:pt x="1311" y="770"/>
                    </a:cubicBezTo>
                    <a:cubicBezTo>
                      <a:pt x="1356" y="823"/>
                      <a:pt x="1433" y="906"/>
                      <a:pt x="1465" y="942"/>
                    </a:cubicBezTo>
                  </a:path>
                </a:pathLst>
              </a:custGeom>
              <a:noFill/>
              <a:ln w="50800">
                <a:solidFill>
                  <a:srgbClr val="800080"/>
                </a:solidFill>
                <a:round/>
                <a:headEnd/>
                <a:tailEnd/>
              </a:ln>
              <a:effectLst/>
            </p:spPr>
            <p:txBody>
              <a:bodyPr/>
              <a:lstStyle/>
              <a:p>
                <a:endParaRPr lang="th-TH"/>
              </a:p>
            </p:txBody>
          </p:sp>
          <p:sp>
            <p:nvSpPr>
              <p:cNvPr id="289807" name="Oval 15"/>
              <p:cNvSpPr>
                <a:spLocks noChangeArrowheads="1"/>
              </p:cNvSpPr>
              <p:nvPr/>
            </p:nvSpPr>
            <p:spPr bwMode="auto">
              <a:xfrm>
                <a:off x="1709" y="1038"/>
                <a:ext cx="67" cy="57"/>
              </a:xfrm>
              <a:prstGeom prst="ellipse">
                <a:avLst/>
              </a:prstGeom>
              <a:solidFill>
                <a:srgbClr val="FF0000"/>
              </a:solidFill>
              <a:ln w="9525">
                <a:noFill/>
                <a:round/>
                <a:headEnd/>
                <a:tailEnd/>
              </a:ln>
              <a:effectLst/>
            </p:spPr>
            <p:txBody>
              <a:bodyPr wrap="none" anchor="ctr"/>
              <a:lstStyle/>
              <a:p>
                <a:endParaRPr lang="th-TH"/>
              </a:p>
            </p:txBody>
          </p:sp>
        </p:grpSp>
        <p:sp>
          <p:nvSpPr>
            <p:cNvPr id="289808" name="Freeform 16"/>
            <p:cNvSpPr>
              <a:spLocks/>
            </p:cNvSpPr>
            <p:nvPr/>
          </p:nvSpPr>
          <p:spPr bwMode="auto">
            <a:xfrm>
              <a:off x="3624" y="2320"/>
              <a:ext cx="1204" cy="952"/>
            </a:xfrm>
            <a:custGeom>
              <a:avLst/>
              <a:gdLst/>
              <a:ahLst/>
              <a:cxnLst>
                <a:cxn ang="0">
                  <a:pos x="0" y="952"/>
                </a:cxn>
                <a:cxn ang="0">
                  <a:pos x="472" y="462"/>
                </a:cxn>
                <a:cxn ang="0">
                  <a:pos x="921" y="456"/>
                </a:cxn>
                <a:cxn ang="0">
                  <a:pos x="1036" y="312"/>
                </a:cxn>
                <a:cxn ang="0">
                  <a:pos x="1120" y="177"/>
                </a:cxn>
                <a:cxn ang="0">
                  <a:pos x="1204" y="0"/>
                </a:cxn>
              </a:cxnLst>
              <a:rect l="0" t="0" r="r" b="b"/>
              <a:pathLst>
                <a:path w="1204" h="952">
                  <a:moveTo>
                    <a:pt x="0" y="952"/>
                  </a:moveTo>
                  <a:lnTo>
                    <a:pt x="472" y="462"/>
                  </a:lnTo>
                  <a:lnTo>
                    <a:pt x="921" y="456"/>
                  </a:lnTo>
                  <a:lnTo>
                    <a:pt x="1036" y="312"/>
                  </a:lnTo>
                  <a:lnTo>
                    <a:pt x="1120" y="177"/>
                  </a:lnTo>
                  <a:lnTo>
                    <a:pt x="1204" y="0"/>
                  </a:lnTo>
                </a:path>
              </a:pathLst>
            </a:custGeom>
            <a:noFill/>
            <a:ln w="12700">
              <a:solidFill>
                <a:srgbClr val="CCFFFF"/>
              </a:solidFill>
              <a:round/>
              <a:headEnd/>
              <a:tailEnd/>
            </a:ln>
          </p:spPr>
          <p:txBody>
            <a:bodyPr/>
            <a:lstStyle/>
            <a:p>
              <a:endParaRPr lang="th-TH"/>
            </a:p>
          </p:txBody>
        </p:sp>
        <p:sp>
          <p:nvSpPr>
            <p:cNvPr id="289809" name="Text Box 17"/>
            <p:cNvSpPr txBox="1">
              <a:spLocks noChangeArrowheads="1"/>
            </p:cNvSpPr>
            <p:nvPr/>
          </p:nvSpPr>
          <p:spPr bwMode="auto">
            <a:xfrm>
              <a:off x="4759" y="2368"/>
              <a:ext cx="224" cy="139"/>
            </a:xfrm>
            <a:prstGeom prst="rect">
              <a:avLst/>
            </a:prstGeom>
            <a:noFill/>
            <a:ln w="9525">
              <a:noFill/>
              <a:miter lim="800000"/>
              <a:headEnd/>
              <a:tailEnd/>
            </a:ln>
          </p:spPr>
          <p:txBody>
            <a:bodyPr/>
            <a:lstStyle/>
            <a:p>
              <a:pPr algn="ctr"/>
              <a:r>
                <a:rPr lang="en-US" sz="1000" i="1" baseline="0">
                  <a:latin typeface="Times New Roman" pitchFamily="18" charset="0"/>
                </a:rPr>
                <a:t>P</a:t>
              </a:r>
              <a:r>
                <a:rPr lang="en-US" sz="1000" i="1">
                  <a:latin typeface="Times New Roman" pitchFamily="18" charset="0"/>
                </a:rPr>
                <a:t>2</a:t>
              </a:r>
              <a:endParaRPr lang="en-US" sz="1000" i="1">
                <a:latin typeface="Times New Roman" pitchFamily="18" charset="0"/>
                <a:cs typeface="Arial" pitchFamily="34" charset="0"/>
              </a:endParaRPr>
            </a:p>
          </p:txBody>
        </p:sp>
        <p:sp>
          <p:nvSpPr>
            <p:cNvPr id="289810" name="Freeform 18"/>
            <p:cNvSpPr>
              <a:spLocks/>
            </p:cNvSpPr>
            <p:nvPr/>
          </p:nvSpPr>
          <p:spPr bwMode="auto">
            <a:xfrm>
              <a:off x="3616" y="2796"/>
              <a:ext cx="1832" cy="908"/>
            </a:xfrm>
            <a:custGeom>
              <a:avLst/>
              <a:gdLst/>
              <a:ahLst/>
              <a:cxnLst>
                <a:cxn ang="0">
                  <a:pos x="0" y="908"/>
                </a:cxn>
                <a:cxn ang="0">
                  <a:pos x="214" y="652"/>
                </a:cxn>
                <a:cxn ang="0">
                  <a:pos x="1468" y="641"/>
                </a:cxn>
                <a:cxn ang="0">
                  <a:pos x="1578" y="492"/>
                </a:cxn>
                <a:cxn ang="0">
                  <a:pos x="1666" y="364"/>
                </a:cxn>
                <a:cxn ang="0">
                  <a:pos x="1749" y="208"/>
                </a:cxn>
                <a:cxn ang="0">
                  <a:pos x="1832" y="0"/>
                </a:cxn>
              </a:cxnLst>
              <a:rect l="0" t="0" r="r" b="b"/>
              <a:pathLst>
                <a:path w="1832" h="908">
                  <a:moveTo>
                    <a:pt x="0" y="908"/>
                  </a:moveTo>
                  <a:lnTo>
                    <a:pt x="214" y="652"/>
                  </a:lnTo>
                  <a:lnTo>
                    <a:pt x="1468" y="641"/>
                  </a:lnTo>
                  <a:lnTo>
                    <a:pt x="1578" y="492"/>
                  </a:lnTo>
                  <a:lnTo>
                    <a:pt x="1666" y="364"/>
                  </a:lnTo>
                  <a:lnTo>
                    <a:pt x="1749" y="208"/>
                  </a:lnTo>
                  <a:lnTo>
                    <a:pt x="1832" y="0"/>
                  </a:lnTo>
                </a:path>
              </a:pathLst>
            </a:custGeom>
            <a:noFill/>
            <a:ln w="12700">
              <a:solidFill>
                <a:srgbClr val="CCFFFF"/>
              </a:solidFill>
              <a:round/>
              <a:headEnd/>
              <a:tailEnd/>
            </a:ln>
          </p:spPr>
          <p:txBody>
            <a:bodyPr/>
            <a:lstStyle/>
            <a:p>
              <a:endParaRPr lang="th-TH"/>
            </a:p>
          </p:txBody>
        </p:sp>
        <p:sp>
          <p:nvSpPr>
            <p:cNvPr id="289811" name="Text Box 19"/>
            <p:cNvSpPr txBox="1">
              <a:spLocks noChangeArrowheads="1"/>
            </p:cNvSpPr>
            <p:nvPr/>
          </p:nvSpPr>
          <p:spPr bwMode="auto">
            <a:xfrm>
              <a:off x="5178" y="2855"/>
              <a:ext cx="224" cy="139"/>
            </a:xfrm>
            <a:prstGeom prst="rect">
              <a:avLst/>
            </a:prstGeom>
            <a:noFill/>
            <a:ln w="9525">
              <a:noFill/>
              <a:miter lim="800000"/>
              <a:headEnd/>
              <a:tailEnd/>
            </a:ln>
          </p:spPr>
          <p:txBody>
            <a:bodyPr/>
            <a:lstStyle/>
            <a:p>
              <a:pPr algn="ctr"/>
              <a:r>
                <a:rPr lang="en-US" sz="1000" i="1" baseline="0">
                  <a:latin typeface="Times New Roman" pitchFamily="18" charset="0"/>
                </a:rPr>
                <a:t>P</a:t>
              </a:r>
              <a:r>
                <a:rPr lang="en-US" sz="1000" i="1">
                  <a:latin typeface="Times New Roman" pitchFamily="18" charset="0"/>
                </a:rPr>
                <a:t>1</a:t>
              </a:r>
              <a:endParaRPr lang="en-US" sz="1000" i="1">
                <a:latin typeface="Times New Roman" pitchFamily="18" charset="0"/>
                <a:cs typeface="Arial" pitchFamily="34" charset="0"/>
              </a:endParaRPr>
            </a:p>
          </p:txBody>
        </p:sp>
        <p:sp>
          <p:nvSpPr>
            <p:cNvPr id="289812" name="Rectangle 20"/>
            <p:cNvSpPr>
              <a:spLocks noChangeArrowheads="1"/>
            </p:cNvSpPr>
            <p:nvPr/>
          </p:nvSpPr>
          <p:spPr bwMode="auto">
            <a:xfrm>
              <a:off x="3240" y="2016"/>
              <a:ext cx="2244" cy="2016"/>
            </a:xfrm>
            <a:prstGeom prst="rect">
              <a:avLst/>
            </a:prstGeom>
            <a:noFill/>
            <a:ln w="9525">
              <a:solidFill>
                <a:srgbClr val="FFFF00"/>
              </a:solidFill>
              <a:miter lim="800000"/>
              <a:headEnd/>
              <a:tailEnd/>
            </a:ln>
            <a:effectLst/>
          </p:spPr>
          <p:txBody>
            <a:bodyPr wrap="none" anchor="ctr"/>
            <a:lstStyle/>
            <a:p>
              <a:endParaRPr lang="th-TH"/>
            </a:p>
          </p:txBody>
        </p:sp>
      </p:grpSp>
      <p:grpSp>
        <p:nvGrpSpPr>
          <p:cNvPr id="289864" name="Group 72"/>
          <p:cNvGrpSpPr>
            <a:grpSpLocks/>
          </p:cNvGrpSpPr>
          <p:nvPr/>
        </p:nvGrpSpPr>
        <p:grpSpPr bwMode="auto">
          <a:xfrm>
            <a:off x="5832475" y="4364038"/>
            <a:ext cx="563563" cy="1317625"/>
            <a:chOff x="3692" y="2833"/>
            <a:chExt cx="355" cy="830"/>
          </a:xfrm>
        </p:grpSpPr>
        <p:sp>
          <p:nvSpPr>
            <p:cNvPr id="289815" name="Line 23"/>
            <p:cNvSpPr>
              <a:spLocks noChangeShapeType="1"/>
            </p:cNvSpPr>
            <p:nvPr/>
          </p:nvSpPr>
          <p:spPr bwMode="auto">
            <a:xfrm flipH="1">
              <a:off x="3833" y="3055"/>
              <a:ext cx="9" cy="397"/>
            </a:xfrm>
            <a:prstGeom prst="line">
              <a:avLst/>
            </a:prstGeom>
            <a:noFill/>
            <a:ln w="38100">
              <a:solidFill>
                <a:srgbClr val="FF0000"/>
              </a:solidFill>
              <a:round/>
              <a:headEnd/>
              <a:tailEnd/>
            </a:ln>
            <a:effectLst/>
          </p:spPr>
          <p:txBody>
            <a:bodyPr/>
            <a:lstStyle/>
            <a:p>
              <a:endParaRPr lang="th-TH"/>
            </a:p>
          </p:txBody>
        </p:sp>
        <p:sp>
          <p:nvSpPr>
            <p:cNvPr id="289816" name="Text Box 24"/>
            <p:cNvSpPr txBox="1">
              <a:spLocks noChangeArrowheads="1"/>
            </p:cNvSpPr>
            <p:nvPr/>
          </p:nvSpPr>
          <p:spPr bwMode="auto">
            <a:xfrm>
              <a:off x="3762" y="3459"/>
              <a:ext cx="285" cy="204"/>
            </a:xfrm>
            <a:prstGeom prst="rect">
              <a:avLst/>
            </a:prstGeom>
            <a:noFill/>
            <a:ln w="9525">
              <a:noFill/>
              <a:miter lim="800000"/>
              <a:headEnd/>
              <a:tailEnd/>
            </a:ln>
          </p:spPr>
          <p:txBody>
            <a:bodyPr/>
            <a:lstStyle/>
            <a:p>
              <a:pPr algn="ctr"/>
              <a:r>
                <a:rPr lang="en-US" sz="1400" baseline="0">
                  <a:latin typeface="Comic Sans MS" pitchFamily="66" charset="0"/>
                </a:rPr>
                <a:t>3</a:t>
              </a:r>
              <a:endParaRPr lang="en-US" sz="1400">
                <a:latin typeface="Comic Sans MS" pitchFamily="66" charset="0"/>
                <a:cs typeface="Arial" pitchFamily="34" charset="0"/>
              </a:endParaRPr>
            </a:p>
          </p:txBody>
        </p:sp>
        <p:sp>
          <p:nvSpPr>
            <p:cNvPr id="289817" name="Oval 25"/>
            <p:cNvSpPr>
              <a:spLocks noChangeArrowheads="1"/>
            </p:cNvSpPr>
            <p:nvPr/>
          </p:nvSpPr>
          <p:spPr bwMode="auto">
            <a:xfrm>
              <a:off x="3795" y="3415"/>
              <a:ext cx="79" cy="75"/>
            </a:xfrm>
            <a:prstGeom prst="ellipse">
              <a:avLst/>
            </a:prstGeom>
            <a:solidFill>
              <a:srgbClr val="FF00FF"/>
            </a:solidFill>
            <a:ln w="9525">
              <a:solidFill>
                <a:schemeClr val="tx1"/>
              </a:solidFill>
              <a:round/>
              <a:headEnd/>
              <a:tailEnd/>
            </a:ln>
            <a:effectLst/>
          </p:spPr>
          <p:txBody>
            <a:bodyPr wrap="none" anchor="ctr"/>
            <a:lstStyle/>
            <a:p>
              <a:endParaRPr lang="th-TH"/>
            </a:p>
          </p:txBody>
        </p:sp>
        <p:sp>
          <p:nvSpPr>
            <p:cNvPr id="289818" name="Oval 26"/>
            <p:cNvSpPr>
              <a:spLocks noChangeArrowheads="1"/>
            </p:cNvSpPr>
            <p:nvPr/>
          </p:nvSpPr>
          <p:spPr bwMode="auto">
            <a:xfrm>
              <a:off x="3797" y="3012"/>
              <a:ext cx="79" cy="75"/>
            </a:xfrm>
            <a:prstGeom prst="ellipse">
              <a:avLst/>
            </a:prstGeom>
            <a:solidFill>
              <a:srgbClr val="FF00FF"/>
            </a:solidFill>
            <a:ln w="9525">
              <a:solidFill>
                <a:schemeClr val="tx1"/>
              </a:solidFill>
              <a:round/>
              <a:headEnd/>
              <a:tailEnd/>
            </a:ln>
            <a:effectLst/>
          </p:spPr>
          <p:txBody>
            <a:bodyPr wrap="none" anchor="ctr"/>
            <a:lstStyle/>
            <a:p>
              <a:endParaRPr lang="th-TH"/>
            </a:p>
          </p:txBody>
        </p:sp>
        <p:sp>
          <p:nvSpPr>
            <p:cNvPr id="289819" name="Line 27"/>
            <p:cNvSpPr>
              <a:spLocks noChangeShapeType="1"/>
            </p:cNvSpPr>
            <p:nvPr/>
          </p:nvSpPr>
          <p:spPr bwMode="auto">
            <a:xfrm flipH="1" flipV="1">
              <a:off x="3833" y="3177"/>
              <a:ext cx="2" cy="180"/>
            </a:xfrm>
            <a:prstGeom prst="line">
              <a:avLst/>
            </a:prstGeom>
            <a:noFill/>
            <a:ln w="38100">
              <a:solidFill>
                <a:srgbClr val="FF0000"/>
              </a:solidFill>
              <a:round/>
              <a:headEnd/>
              <a:tailEnd type="triangle" w="med" len="med"/>
            </a:ln>
            <a:effectLst/>
          </p:spPr>
          <p:txBody>
            <a:bodyPr/>
            <a:lstStyle/>
            <a:p>
              <a:endParaRPr lang="th-TH"/>
            </a:p>
          </p:txBody>
        </p:sp>
        <p:sp>
          <p:nvSpPr>
            <p:cNvPr id="289820" name="Text Box 28"/>
            <p:cNvSpPr txBox="1">
              <a:spLocks noChangeArrowheads="1"/>
            </p:cNvSpPr>
            <p:nvPr/>
          </p:nvSpPr>
          <p:spPr bwMode="auto">
            <a:xfrm>
              <a:off x="3692" y="2833"/>
              <a:ext cx="285" cy="204"/>
            </a:xfrm>
            <a:prstGeom prst="rect">
              <a:avLst/>
            </a:prstGeom>
            <a:noFill/>
            <a:ln w="9525">
              <a:noFill/>
              <a:miter lim="800000"/>
              <a:headEnd/>
              <a:tailEnd/>
            </a:ln>
          </p:spPr>
          <p:txBody>
            <a:bodyPr/>
            <a:lstStyle/>
            <a:p>
              <a:pPr algn="ctr"/>
              <a:r>
                <a:rPr lang="en-US" sz="1400" baseline="0">
                  <a:latin typeface="Comic Sans MS" pitchFamily="66" charset="0"/>
                </a:rPr>
                <a:t>4</a:t>
              </a:r>
              <a:endParaRPr lang="en-US" sz="1400">
                <a:latin typeface="Comic Sans MS" pitchFamily="66" charset="0"/>
                <a:cs typeface="Arial" pitchFamily="34" charset="0"/>
              </a:endParaRPr>
            </a:p>
          </p:txBody>
        </p:sp>
      </p:grpSp>
      <p:sp>
        <p:nvSpPr>
          <p:cNvPr id="289842" name="Text Box 50"/>
          <p:cNvSpPr txBox="1">
            <a:spLocks noChangeArrowheads="1"/>
          </p:cNvSpPr>
          <p:nvPr/>
        </p:nvSpPr>
        <p:spPr bwMode="auto">
          <a:xfrm>
            <a:off x="152400" y="1146175"/>
            <a:ext cx="4857750" cy="5073650"/>
          </a:xfrm>
          <a:prstGeom prst="rect">
            <a:avLst/>
          </a:prstGeom>
          <a:noFill/>
          <a:ln w="9525">
            <a:solidFill>
              <a:srgbClr val="FFFF00"/>
            </a:solidFill>
            <a:miter lim="800000"/>
            <a:headEnd/>
            <a:tailEnd/>
          </a:ln>
          <a:effectLst/>
        </p:spPr>
        <p:txBody>
          <a:bodyPr>
            <a:spAutoFit/>
          </a:bodyPr>
          <a:lstStyle/>
          <a:p>
            <a:pPr marL="533400" indent="-533400"/>
            <a:r>
              <a:rPr lang="en-US" b="1" i="1" baseline="0">
                <a:latin typeface="Times New Roman" pitchFamily="18" charset="0"/>
              </a:rPr>
              <a:t>Control Volume:  </a:t>
            </a:r>
            <a:r>
              <a:rPr lang="en-US" i="1" baseline="0">
                <a:latin typeface="Times New Roman" pitchFamily="18" charset="0"/>
                <a:cs typeface="Arial" pitchFamily="34" charset="0"/>
                <a:sym typeface="Wingdings" pitchFamily="2" charset="2"/>
              </a:rPr>
              <a:t>Pump</a:t>
            </a:r>
          </a:p>
          <a:p>
            <a:pPr marL="533400" indent="-533400"/>
            <a:r>
              <a:rPr lang="en-US" b="1" i="1" baseline="0">
                <a:latin typeface="Times New Roman" pitchFamily="18" charset="0"/>
              </a:rPr>
              <a:t>Assumptions:</a:t>
            </a:r>
          </a:p>
          <a:p>
            <a:pPr marL="990600" lvl="1" indent="-533400"/>
            <a:r>
              <a:rPr lang="en-US" b="1" i="1" baseline="0">
                <a:latin typeface="Times New Roman" pitchFamily="18" charset="0"/>
              </a:rPr>
              <a:t>Isentropic Process (ideal)</a:t>
            </a:r>
          </a:p>
          <a:p>
            <a:pPr marL="990600" lvl="1" indent="-533400"/>
            <a:r>
              <a:rPr lang="en-US" b="1" i="1" baseline="0">
                <a:latin typeface="Times New Roman" pitchFamily="18" charset="0"/>
                <a:sym typeface="Wingdings" pitchFamily="2" charset="2"/>
              </a:rPr>
              <a:t>SSSF Process  and </a:t>
            </a:r>
            <a:r>
              <a:rPr lang="el-GR" b="1" i="1" baseline="0">
                <a:latin typeface="Times New Roman" pitchFamily="18" charset="0"/>
                <a:cs typeface="Arial" pitchFamily="34" charset="0"/>
                <a:sym typeface="Wingdings" pitchFamily="2" charset="2"/>
              </a:rPr>
              <a:t>Δ</a:t>
            </a:r>
            <a:r>
              <a:rPr lang="en-US" b="1" i="1" baseline="0">
                <a:latin typeface="Times New Roman" pitchFamily="18" charset="0"/>
                <a:cs typeface="Arial" pitchFamily="34" charset="0"/>
                <a:sym typeface="Wingdings" pitchFamily="2" charset="2"/>
              </a:rPr>
              <a:t>KE =0, </a:t>
            </a:r>
            <a:r>
              <a:rPr lang="el-GR" b="1" i="1" baseline="0">
                <a:latin typeface="Times New Roman" pitchFamily="18" charset="0"/>
                <a:cs typeface="Arial" pitchFamily="34" charset="0"/>
                <a:sym typeface="Wingdings" pitchFamily="2" charset="2"/>
              </a:rPr>
              <a:t>Δ</a:t>
            </a:r>
            <a:r>
              <a:rPr lang="en-US" b="1" i="1" baseline="0">
                <a:latin typeface="Times New Roman" pitchFamily="18" charset="0"/>
                <a:cs typeface="Arial" pitchFamily="34" charset="0"/>
                <a:sym typeface="Wingdings" pitchFamily="2" charset="2"/>
              </a:rPr>
              <a:t>PE = 0 ; q = 0</a:t>
            </a:r>
          </a:p>
          <a:p>
            <a:pPr marL="990600" lvl="1" indent="-533400"/>
            <a:r>
              <a:rPr lang="en-US" b="1" i="1" baseline="0">
                <a:latin typeface="Times New Roman" pitchFamily="18" charset="0"/>
                <a:cs typeface="Arial" pitchFamily="34" charset="0"/>
                <a:sym typeface="Wingdings" pitchFamily="2" charset="2"/>
              </a:rPr>
              <a:t>Compressed liq.  v = v</a:t>
            </a:r>
            <a:r>
              <a:rPr lang="en-US" b="1" i="1">
                <a:latin typeface="Times New Roman" pitchFamily="18" charset="0"/>
                <a:cs typeface="Arial" pitchFamily="34" charset="0"/>
                <a:sym typeface="Wingdings" pitchFamily="2" charset="2"/>
              </a:rPr>
              <a:t>3</a:t>
            </a:r>
            <a:r>
              <a:rPr lang="en-US" b="1" i="1" baseline="0">
                <a:latin typeface="Times New Roman" pitchFamily="18" charset="0"/>
                <a:cs typeface="Arial" pitchFamily="34" charset="0"/>
                <a:sym typeface="Wingdings" pitchFamily="2" charset="2"/>
              </a:rPr>
              <a:t>= constant</a:t>
            </a:r>
          </a:p>
          <a:p>
            <a:pPr marL="990600" lvl="1" indent="-533400"/>
            <a:r>
              <a:rPr lang="en-US" b="1" i="1" baseline="0">
                <a:latin typeface="Times New Roman" pitchFamily="18" charset="0"/>
                <a:cs typeface="Arial" pitchFamily="34" charset="0"/>
                <a:sym typeface="Wingdings" pitchFamily="2" charset="2"/>
              </a:rPr>
              <a:t>Constant temperature process</a:t>
            </a:r>
          </a:p>
          <a:p>
            <a:pPr marL="533400" indent="-533400"/>
            <a:r>
              <a:rPr lang="en-US" b="1" i="1" baseline="0">
                <a:latin typeface="Times New Roman" pitchFamily="18" charset="0"/>
                <a:cs typeface="Arial" pitchFamily="34" charset="0"/>
                <a:sym typeface="Wingdings" pitchFamily="2" charset="2"/>
              </a:rPr>
              <a:t>Analysis:</a:t>
            </a:r>
          </a:p>
          <a:p>
            <a:pPr marL="533400" indent="-533400"/>
            <a:r>
              <a:rPr lang="en-US" i="1" baseline="0">
                <a:latin typeface="Times New Roman" pitchFamily="18" charset="0"/>
                <a:cs typeface="Arial" pitchFamily="34" charset="0"/>
                <a:sym typeface="Wingdings" pitchFamily="2" charset="2"/>
              </a:rPr>
              <a:t>1</a:t>
            </a:r>
            <a:r>
              <a:rPr lang="en-US" i="1" baseline="30000">
                <a:latin typeface="Times New Roman" pitchFamily="18" charset="0"/>
                <a:cs typeface="Arial" pitchFamily="34" charset="0"/>
                <a:sym typeface="Wingdings" pitchFamily="2" charset="2"/>
              </a:rPr>
              <a:t>st</a:t>
            </a:r>
            <a:r>
              <a:rPr lang="en-US" i="1" baseline="0">
                <a:latin typeface="Times New Roman" pitchFamily="18" charset="0"/>
                <a:cs typeface="Arial" pitchFamily="34" charset="0"/>
                <a:sym typeface="Wingdings" pitchFamily="2" charset="2"/>
              </a:rPr>
              <a:t> law SSSF Proc. 	q + h</a:t>
            </a:r>
            <a:r>
              <a:rPr lang="en-US" i="1">
                <a:latin typeface="Times New Roman" pitchFamily="18" charset="0"/>
                <a:cs typeface="Arial" pitchFamily="34" charset="0"/>
                <a:sym typeface="Wingdings" pitchFamily="2" charset="2"/>
              </a:rPr>
              <a:t>3</a:t>
            </a:r>
            <a:r>
              <a:rPr lang="en-US" i="1" baseline="0">
                <a:latin typeface="Times New Roman" pitchFamily="18" charset="0"/>
                <a:cs typeface="Arial" pitchFamily="34" charset="0"/>
                <a:sym typeface="Wingdings" pitchFamily="2" charset="2"/>
              </a:rPr>
              <a:t> = w + h</a:t>
            </a:r>
            <a:r>
              <a:rPr lang="en-US" i="1">
                <a:latin typeface="Times New Roman" pitchFamily="18" charset="0"/>
                <a:cs typeface="Arial" pitchFamily="34" charset="0"/>
                <a:sym typeface="Wingdings" pitchFamily="2" charset="2"/>
              </a:rPr>
              <a:t>4</a:t>
            </a:r>
          </a:p>
          <a:p>
            <a:pPr marL="533400" indent="-533400"/>
            <a:r>
              <a:rPr lang="en-US" sz="2400" i="1">
                <a:latin typeface="Times New Roman" pitchFamily="18" charset="0"/>
                <a:cs typeface="Arial" pitchFamily="34" charset="0"/>
                <a:sym typeface="Wingdings" pitchFamily="2" charset="2"/>
              </a:rPr>
              <a:t>	   </a:t>
            </a:r>
            <a:r>
              <a:rPr lang="en-US" sz="2400" b="1" i="1" baseline="0">
                <a:latin typeface="Times New Roman" pitchFamily="18" charset="0"/>
                <a:cs typeface="Arial" pitchFamily="34" charset="0"/>
                <a:sym typeface="Wingdings" pitchFamily="2" charset="2"/>
              </a:rPr>
              <a:t>w</a:t>
            </a:r>
            <a:r>
              <a:rPr lang="en-US" sz="2400" b="1" i="1">
                <a:latin typeface="Times New Roman" pitchFamily="18" charset="0"/>
                <a:cs typeface="Arial" pitchFamily="34" charset="0"/>
                <a:sym typeface="Wingdings" pitchFamily="2" charset="2"/>
              </a:rPr>
              <a:t>p </a:t>
            </a:r>
            <a:r>
              <a:rPr lang="en-US" sz="2400" b="1" i="1" baseline="0">
                <a:latin typeface="Times New Roman" pitchFamily="18" charset="0"/>
                <a:cs typeface="Arial" pitchFamily="34" charset="0"/>
                <a:sym typeface="Wingdings" pitchFamily="2" charset="2"/>
              </a:rPr>
              <a:t>=  h</a:t>
            </a:r>
            <a:r>
              <a:rPr lang="en-US" sz="2400" b="1" i="1">
                <a:latin typeface="Times New Roman" pitchFamily="18" charset="0"/>
                <a:cs typeface="Arial" pitchFamily="34" charset="0"/>
                <a:sym typeface="Wingdings" pitchFamily="2" charset="2"/>
              </a:rPr>
              <a:t>3</a:t>
            </a:r>
            <a:r>
              <a:rPr lang="en-US" sz="2400" b="1" i="1" baseline="0">
                <a:latin typeface="Times New Roman" pitchFamily="18" charset="0"/>
                <a:cs typeface="Arial" pitchFamily="34" charset="0"/>
                <a:sym typeface="Wingdings" pitchFamily="2" charset="2"/>
              </a:rPr>
              <a:t> – h</a:t>
            </a:r>
            <a:r>
              <a:rPr lang="en-US" sz="2400" b="1" i="1">
                <a:latin typeface="Times New Roman" pitchFamily="18" charset="0"/>
                <a:cs typeface="Arial" pitchFamily="34" charset="0"/>
                <a:sym typeface="Wingdings" pitchFamily="2" charset="2"/>
              </a:rPr>
              <a:t>4     </a:t>
            </a:r>
            <a:r>
              <a:rPr lang="en-US" sz="2400" b="1" i="1" baseline="0">
                <a:latin typeface="Times New Roman" pitchFamily="18" charset="0"/>
                <a:cs typeface="Arial" pitchFamily="34" charset="0"/>
                <a:sym typeface="Wingdings" pitchFamily="2" charset="2"/>
              </a:rPr>
              <a:t>=  v(P</a:t>
            </a:r>
            <a:r>
              <a:rPr lang="en-US" sz="2400" b="1" i="1">
                <a:latin typeface="Times New Roman" pitchFamily="18" charset="0"/>
                <a:cs typeface="Arial" pitchFamily="34" charset="0"/>
                <a:sym typeface="Wingdings" pitchFamily="2" charset="2"/>
              </a:rPr>
              <a:t>3</a:t>
            </a:r>
            <a:r>
              <a:rPr lang="en-US" sz="2400" b="1" i="1" baseline="0">
                <a:latin typeface="Times New Roman" pitchFamily="18" charset="0"/>
                <a:cs typeface="Arial" pitchFamily="34" charset="0"/>
                <a:sym typeface="Wingdings" pitchFamily="2" charset="2"/>
              </a:rPr>
              <a:t>-P</a:t>
            </a:r>
            <a:r>
              <a:rPr lang="en-US" sz="2400" b="1" i="1">
                <a:latin typeface="Times New Roman" pitchFamily="18" charset="0"/>
                <a:cs typeface="Arial" pitchFamily="34" charset="0"/>
                <a:sym typeface="Wingdings" pitchFamily="2" charset="2"/>
              </a:rPr>
              <a:t>4</a:t>
            </a:r>
            <a:r>
              <a:rPr lang="en-US" sz="2400" b="1" i="1" baseline="0">
                <a:latin typeface="Times New Roman" pitchFamily="18" charset="0"/>
                <a:cs typeface="Arial" pitchFamily="34" charset="0"/>
                <a:sym typeface="Wingdings" pitchFamily="2" charset="2"/>
              </a:rPr>
              <a:t>)</a:t>
            </a:r>
          </a:p>
          <a:p>
            <a:pPr marL="533400" indent="-533400">
              <a:spcBef>
                <a:spcPct val="20000"/>
              </a:spcBef>
            </a:pPr>
            <a:r>
              <a:rPr lang="en-US" sz="2000" i="1" baseline="0">
                <a:latin typeface="Times New Roman" pitchFamily="18" charset="0"/>
                <a:cs typeface="Arial" pitchFamily="34" charset="0"/>
                <a:sym typeface="Wingdings" pitchFamily="2" charset="2"/>
              </a:rPr>
              <a:t>Working fluid : liq. water</a:t>
            </a:r>
          </a:p>
          <a:p>
            <a:pPr marL="533400" indent="-533400">
              <a:spcBef>
                <a:spcPct val="20000"/>
              </a:spcBef>
            </a:pPr>
            <a:r>
              <a:rPr lang="en-US" sz="2000" i="1" baseline="0">
                <a:latin typeface="Times New Roman" pitchFamily="18" charset="0"/>
                <a:cs typeface="Arial" pitchFamily="34" charset="0"/>
                <a:sym typeface="Wingdings" pitchFamily="2" charset="2"/>
              </a:rPr>
              <a:t>state 3  v</a:t>
            </a:r>
            <a:r>
              <a:rPr lang="en-US" sz="2000" i="1">
                <a:latin typeface="Times New Roman" pitchFamily="18" charset="0"/>
                <a:cs typeface="Arial" pitchFamily="34" charset="0"/>
                <a:sym typeface="Wingdings" pitchFamily="2" charset="2"/>
              </a:rPr>
              <a:t>3</a:t>
            </a:r>
            <a:r>
              <a:rPr lang="en-US" sz="2000" i="1" baseline="0">
                <a:latin typeface="Times New Roman" pitchFamily="18" charset="0"/>
                <a:cs typeface="Arial" pitchFamily="34" charset="0"/>
                <a:sym typeface="Wingdings" pitchFamily="2" charset="2"/>
              </a:rPr>
              <a:t> ~ v</a:t>
            </a:r>
            <a:r>
              <a:rPr lang="en-US" sz="2000" i="1">
                <a:latin typeface="Times New Roman" pitchFamily="18" charset="0"/>
                <a:cs typeface="Arial" pitchFamily="34" charset="0"/>
                <a:sym typeface="Wingdings" pitchFamily="2" charset="2"/>
              </a:rPr>
              <a:t>f</a:t>
            </a:r>
            <a:r>
              <a:rPr lang="en-US" sz="2000" i="1" baseline="0">
                <a:latin typeface="Times New Roman" pitchFamily="18" charset="0"/>
                <a:cs typeface="Arial" pitchFamily="34" charset="0"/>
                <a:sym typeface="Wingdings" pitchFamily="2" charset="2"/>
              </a:rPr>
              <a:t> @ T</a:t>
            </a:r>
            <a:r>
              <a:rPr lang="en-US" sz="2000" i="1">
                <a:latin typeface="Times New Roman" pitchFamily="18" charset="0"/>
                <a:cs typeface="Arial" pitchFamily="34" charset="0"/>
                <a:sym typeface="Wingdings" pitchFamily="2" charset="2"/>
              </a:rPr>
              <a:t>3</a:t>
            </a:r>
            <a:r>
              <a:rPr lang="en-US" sz="2000" i="1" baseline="0">
                <a:latin typeface="Times New Roman" pitchFamily="18" charset="0"/>
                <a:cs typeface="Arial" pitchFamily="34" charset="0"/>
                <a:sym typeface="Wingdings" pitchFamily="2" charset="2"/>
              </a:rPr>
              <a:t> </a:t>
            </a:r>
          </a:p>
          <a:p>
            <a:pPr marL="533400" indent="-533400">
              <a:spcBef>
                <a:spcPct val="20000"/>
              </a:spcBef>
            </a:pPr>
            <a:r>
              <a:rPr lang="en-US" sz="2000" i="1" baseline="0">
                <a:latin typeface="Times New Roman" pitchFamily="18" charset="0"/>
                <a:cs typeface="Arial" pitchFamily="34" charset="0"/>
                <a:sym typeface="Wingdings" pitchFamily="2" charset="2"/>
              </a:rPr>
              <a:t>(or use approximation for liq.    </a:t>
            </a:r>
          </a:p>
          <a:p>
            <a:pPr marL="533400" indent="-533400">
              <a:spcBef>
                <a:spcPct val="20000"/>
              </a:spcBef>
            </a:pPr>
            <a:r>
              <a:rPr lang="en-US" sz="2000" b="1" i="1" baseline="0">
                <a:latin typeface="Times New Roman" pitchFamily="18" charset="0"/>
                <a:cs typeface="Arial" pitchFamily="34" charset="0"/>
                <a:sym typeface="Wingdings" pitchFamily="2" charset="2"/>
              </a:rPr>
              <a:t>h ~ h</a:t>
            </a:r>
            <a:r>
              <a:rPr lang="en-US" sz="2000" b="1" i="1">
                <a:latin typeface="Times New Roman" pitchFamily="18" charset="0"/>
                <a:cs typeface="Arial" pitchFamily="34" charset="0"/>
                <a:sym typeface="Wingdings" pitchFamily="2" charset="2"/>
              </a:rPr>
              <a:t>f @T </a:t>
            </a:r>
            <a:r>
              <a:rPr lang="en-US" sz="2000" b="1" i="1" baseline="0">
                <a:latin typeface="Times New Roman" pitchFamily="18" charset="0"/>
                <a:cs typeface="Arial" pitchFamily="34" charset="0"/>
                <a:sym typeface="Wingdings" pitchFamily="2" charset="2"/>
              </a:rPr>
              <a:t>+ v</a:t>
            </a:r>
            <a:r>
              <a:rPr lang="en-US" sz="2000" b="1" i="1">
                <a:latin typeface="Times New Roman" pitchFamily="18" charset="0"/>
                <a:cs typeface="Arial" pitchFamily="34" charset="0"/>
                <a:sym typeface="Wingdings" pitchFamily="2" charset="2"/>
              </a:rPr>
              <a:t>f</a:t>
            </a:r>
            <a:r>
              <a:rPr lang="en-US" sz="2000" b="1" i="1" baseline="0">
                <a:latin typeface="Times New Roman" pitchFamily="18" charset="0"/>
                <a:cs typeface="Arial" pitchFamily="34" charset="0"/>
                <a:sym typeface="Wingdings" pitchFamily="2" charset="2"/>
              </a:rPr>
              <a:t> (P </a:t>
            </a:r>
            <a:r>
              <a:rPr lang="en-US" i="1" baseline="0">
                <a:latin typeface="Times New Roman" pitchFamily="18" charset="0"/>
                <a:cs typeface="Arial" pitchFamily="34" charset="0"/>
                <a:sym typeface="Wingdings" pitchFamily="2" charset="2"/>
              </a:rPr>
              <a:t>- </a:t>
            </a:r>
            <a:r>
              <a:rPr lang="en-US" sz="2000" b="1" i="1" baseline="0">
                <a:latin typeface="Times New Roman" pitchFamily="18" charset="0"/>
                <a:cs typeface="Arial" pitchFamily="34" charset="0"/>
                <a:sym typeface="Wingdings" pitchFamily="2" charset="2"/>
              </a:rPr>
              <a:t>P</a:t>
            </a:r>
            <a:r>
              <a:rPr lang="en-US" sz="2000" b="1" i="1">
                <a:latin typeface="Times New Roman" pitchFamily="18" charset="0"/>
                <a:cs typeface="Arial" pitchFamily="34" charset="0"/>
                <a:sym typeface="Wingdings" pitchFamily="2" charset="2"/>
              </a:rPr>
              <a:t>sat </a:t>
            </a:r>
            <a:r>
              <a:rPr lang="en-US" sz="2000" b="1" i="1" baseline="0">
                <a:latin typeface="Times New Roman" pitchFamily="18" charset="0"/>
                <a:cs typeface="Arial" pitchFamily="34" charset="0"/>
                <a:sym typeface="Wingdings" pitchFamily="2" charset="2"/>
              </a:rPr>
              <a:t>)</a:t>
            </a:r>
            <a:endParaRPr lang="en-US" sz="2000" b="1" i="1">
              <a:latin typeface="Times New Roman" pitchFamily="18" charset="0"/>
              <a:cs typeface="Arial" pitchFamily="34" charset="0"/>
              <a:sym typeface="Wingdings" pitchFamily="2" charset="2"/>
            </a:endParaRPr>
          </a:p>
          <a:p>
            <a:pPr marL="533400" indent="-533400">
              <a:spcBef>
                <a:spcPct val="20000"/>
              </a:spcBef>
            </a:pPr>
            <a:r>
              <a:rPr lang="en-US" sz="2000" i="1" baseline="0">
                <a:latin typeface="Times New Roman" pitchFamily="18" charset="0"/>
                <a:cs typeface="Arial" pitchFamily="34" charset="0"/>
                <a:sym typeface="Wingdings" pitchFamily="2" charset="2"/>
              </a:rPr>
              <a:t>and </a:t>
            </a:r>
            <a:r>
              <a:rPr lang="en-US" sz="2000" b="1" i="1" baseline="0">
                <a:latin typeface="Times New Roman" pitchFamily="18" charset="0"/>
                <a:cs typeface="Arial" pitchFamily="34" charset="0"/>
                <a:sym typeface="Wingdings" pitchFamily="2" charset="2"/>
              </a:rPr>
              <a:t>in this case T = constant</a:t>
            </a:r>
            <a:r>
              <a:rPr lang="en-US" sz="2000" i="1" baseline="0">
                <a:latin typeface="Times New Roman" pitchFamily="18" charset="0"/>
                <a:cs typeface="Arial" pitchFamily="34" charset="0"/>
                <a:sym typeface="Wingdings" pitchFamily="2" charset="2"/>
              </a:rPr>
              <a:t>  </a:t>
            </a:r>
          </a:p>
          <a:p>
            <a:pPr marL="533400" indent="-533400">
              <a:spcBef>
                <a:spcPct val="20000"/>
              </a:spcBef>
            </a:pPr>
            <a:r>
              <a:rPr lang="en-US" sz="2000" i="1" baseline="0">
                <a:latin typeface="Times New Roman" pitchFamily="18" charset="0"/>
                <a:cs typeface="Arial" pitchFamily="34" charset="0"/>
                <a:sym typeface="Wingdings" pitchFamily="2" charset="2"/>
              </a:rPr>
              <a:t>then   </a:t>
            </a:r>
            <a:r>
              <a:rPr lang="en-US" sz="2800" b="1" i="1" baseline="0">
                <a:solidFill>
                  <a:srgbClr val="FFFF00"/>
                </a:solidFill>
                <a:latin typeface="Times New Roman" pitchFamily="18" charset="0"/>
                <a:cs typeface="Arial" pitchFamily="34" charset="0"/>
                <a:sym typeface="Wingdings" pitchFamily="2" charset="2"/>
              </a:rPr>
              <a:t>h</a:t>
            </a:r>
            <a:r>
              <a:rPr lang="en-US" sz="2800" b="1" i="1">
                <a:solidFill>
                  <a:srgbClr val="FFFF00"/>
                </a:solidFill>
                <a:latin typeface="Times New Roman" pitchFamily="18" charset="0"/>
                <a:cs typeface="Arial" pitchFamily="34" charset="0"/>
                <a:sym typeface="Wingdings" pitchFamily="2" charset="2"/>
              </a:rPr>
              <a:t>3</a:t>
            </a:r>
            <a:r>
              <a:rPr lang="en-US" sz="2800" b="1" i="1" baseline="0">
                <a:solidFill>
                  <a:srgbClr val="FFFF00"/>
                </a:solidFill>
                <a:latin typeface="Times New Roman" pitchFamily="18" charset="0"/>
                <a:cs typeface="Arial" pitchFamily="34" charset="0"/>
                <a:sym typeface="Wingdings" pitchFamily="2" charset="2"/>
              </a:rPr>
              <a:t> – h</a:t>
            </a:r>
            <a:r>
              <a:rPr lang="en-US" sz="2800" b="1" i="1">
                <a:solidFill>
                  <a:srgbClr val="FFFF00"/>
                </a:solidFill>
                <a:latin typeface="Times New Roman" pitchFamily="18" charset="0"/>
                <a:cs typeface="Arial" pitchFamily="34" charset="0"/>
                <a:sym typeface="Wingdings" pitchFamily="2" charset="2"/>
              </a:rPr>
              <a:t>4     </a:t>
            </a:r>
            <a:r>
              <a:rPr lang="en-US" sz="2800" b="1" i="1" baseline="0">
                <a:solidFill>
                  <a:srgbClr val="FFFF00"/>
                </a:solidFill>
                <a:latin typeface="Times New Roman" pitchFamily="18" charset="0"/>
                <a:cs typeface="Arial" pitchFamily="34" charset="0"/>
                <a:sym typeface="Wingdings" pitchFamily="2" charset="2"/>
              </a:rPr>
              <a:t>=  v</a:t>
            </a:r>
            <a:r>
              <a:rPr lang="en-US" sz="2800" b="1" i="1">
                <a:solidFill>
                  <a:srgbClr val="FFFF00"/>
                </a:solidFill>
                <a:latin typeface="Times New Roman" pitchFamily="18" charset="0"/>
                <a:cs typeface="Arial" pitchFamily="34" charset="0"/>
                <a:sym typeface="Wingdings" pitchFamily="2" charset="2"/>
              </a:rPr>
              <a:t>f</a:t>
            </a:r>
            <a:r>
              <a:rPr lang="en-US" sz="2800" b="1" i="1" baseline="0">
                <a:solidFill>
                  <a:srgbClr val="FFFF00"/>
                </a:solidFill>
                <a:latin typeface="Times New Roman" pitchFamily="18" charset="0"/>
                <a:cs typeface="Arial" pitchFamily="34" charset="0"/>
                <a:sym typeface="Wingdings" pitchFamily="2" charset="2"/>
              </a:rPr>
              <a:t> (P</a:t>
            </a:r>
            <a:r>
              <a:rPr lang="en-US" sz="2800" b="1" i="1">
                <a:solidFill>
                  <a:srgbClr val="FFFF00"/>
                </a:solidFill>
                <a:latin typeface="Times New Roman" pitchFamily="18" charset="0"/>
                <a:cs typeface="Arial" pitchFamily="34" charset="0"/>
                <a:sym typeface="Wingdings" pitchFamily="2" charset="2"/>
              </a:rPr>
              <a:t>3 </a:t>
            </a:r>
            <a:r>
              <a:rPr lang="en-US" sz="2800" b="1" i="1" baseline="0">
                <a:solidFill>
                  <a:srgbClr val="FFFF00"/>
                </a:solidFill>
                <a:latin typeface="Times New Roman" pitchFamily="18" charset="0"/>
                <a:cs typeface="Arial" pitchFamily="34" charset="0"/>
                <a:sym typeface="Wingdings" pitchFamily="2" charset="2"/>
              </a:rPr>
              <a:t>- P</a:t>
            </a:r>
            <a:r>
              <a:rPr lang="en-US" sz="2800" b="1" i="1">
                <a:solidFill>
                  <a:srgbClr val="FFFF00"/>
                </a:solidFill>
                <a:latin typeface="Times New Roman" pitchFamily="18" charset="0"/>
                <a:cs typeface="Arial" pitchFamily="34" charset="0"/>
                <a:sym typeface="Wingdings" pitchFamily="2" charset="2"/>
              </a:rPr>
              <a:t>4</a:t>
            </a:r>
            <a:r>
              <a:rPr lang="en-US" sz="2800" b="1" i="1" baseline="0">
                <a:solidFill>
                  <a:srgbClr val="FFFF00"/>
                </a:solidFill>
                <a:latin typeface="Times New Roman" pitchFamily="18" charset="0"/>
                <a:cs typeface="Arial" pitchFamily="34" charset="0"/>
                <a:sym typeface="Wingdings" pitchFamily="2" charset="2"/>
              </a:rPr>
              <a:t>)</a:t>
            </a:r>
            <a:r>
              <a:rPr lang="en-US" sz="3200" i="1" baseline="0">
                <a:solidFill>
                  <a:srgbClr val="FFFF00"/>
                </a:solidFill>
                <a:latin typeface="Times New Roman" pitchFamily="18" charset="0"/>
                <a:cs typeface="Arial" pitchFamily="34" charset="0"/>
                <a:sym typeface="Wingdings" pitchFamily="2" charset="2"/>
              </a:rPr>
              <a:t> </a:t>
            </a:r>
            <a:endParaRPr lang="el-GR" sz="3200" i="1" baseline="0">
              <a:solidFill>
                <a:srgbClr val="FFFF00"/>
              </a:solidFill>
              <a:latin typeface="Times New Roman" pitchFamily="18" charset="0"/>
              <a:cs typeface="Arial" pitchFamily="34" charset="0"/>
              <a:sym typeface="Wingdings" pitchFamily="2" charset="2"/>
            </a:endParaRPr>
          </a:p>
        </p:txBody>
      </p:sp>
      <p:sp>
        <p:nvSpPr>
          <p:cNvPr id="289865" name="Text Box 73"/>
          <p:cNvSpPr txBox="1">
            <a:spLocks noChangeArrowheads="1"/>
          </p:cNvSpPr>
          <p:nvPr/>
        </p:nvSpPr>
        <p:spPr bwMode="auto">
          <a:xfrm>
            <a:off x="249238" y="142875"/>
            <a:ext cx="4743450" cy="946150"/>
          </a:xfrm>
          <a:prstGeom prst="rect">
            <a:avLst/>
          </a:prstGeom>
          <a:noFill/>
          <a:ln w="9525">
            <a:noFill/>
            <a:miter lim="800000"/>
            <a:headEnd/>
            <a:tailEnd/>
          </a:ln>
          <a:effectLst/>
        </p:spPr>
        <p:txBody>
          <a:bodyPr>
            <a:spAutoFit/>
          </a:bodyPr>
          <a:lstStyle/>
          <a:p>
            <a:pPr>
              <a:spcBef>
                <a:spcPct val="50000"/>
              </a:spcBef>
            </a:pPr>
            <a:r>
              <a:rPr lang="en-US" sz="2400" b="1" baseline="0">
                <a:solidFill>
                  <a:srgbClr val="FFFF00"/>
                </a:solidFill>
                <a:latin typeface="Times New Roman" pitchFamily="18" charset="0"/>
              </a:rPr>
              <a:t>Pump</a:t>
            </a:r>
            <a:r>
              <a:rPr lang="th-TH" sz="2400" b="1" baseline="0">
                <a:solidFill>
                  <a:srgbClr val="FFFF00"/>
                </a:solidFill>
                <a:latin typeface="Times New Roman" pitchFamily="18" charset="0"/>
              </a:rPr>
              <a:t> </a:t>
            </a:r>
            <a:r>
              <a:rPr lang="en-US" sz="2000" i="1" baseline="0">
                <a:solidFill>
                  <a:srgbClr val="FFFF00"/>
                </a:solidFill>
                <a:latin typeface="Times New Roman" pitchFamily="18" charset="0"/>
              </a:rPr>
              <a:t>(Feedwater Pump):</a:t>
            </a:r>
            <a:r>
              <a:rPr lang="en-US" sz="2400" b="1" baseline="0">
                <a:solidFill>
                  <a:srgbClr val="FFFF00"/>
                </a:solidFill>
                <a:latin typeface="Times New Roman" pitchFamily="18" charset="0"/>
              </a:rPr>
              <a:t>  </a:t>
            </a:r>
          </a:p>
          <a:p>
            <a:pPr>
              <a:buFontTx/>
              <a:buChar char="•"/>
            </a:pPr>
            <a:r>
              <a:rPr lang="en-US" sz="1600" i="1" baseline="0">
                <a:solidFill>
                  <a:srgbClr val="FFFF00"/>
                </a:solidFill>
                <a:latin typeface="Times New Roman" pitchFamily="18" charset="0"/>
              </a:rPr>
              <a:t> Increase pressure of steam from P</a:t>
            </a:r>
            <a:r>
              <a:rPr lang="en-US" sz="1600" i="1">
                <a:solidFill>
                  <a:srgbClr val="FFFF00"/>
                </a:solidFill>
                <a:latin typeface="Times New Roman" pitchFamily="18" charset="0"/>
              </a:rPr>
              <a:t>condenser    </a:t>
            </a:r>
            <a:r>
              <a:rPr lang="en-US" sz="1600" i="1" baseline="0">
                <a:solidFill>
                  <a:srgbClr val="FFFF00"/>
                </a:solidFill>
                <a:latin typeface="Times New Roman" pitchFamily="18" charset="0"/>
              </a:rPr>
              <a:t>to</a:t>
            </a:r>
            <a:r>
              <a:rPr lang="en-US" sz="1600" i="1">
                <a:solidFill>
                  <a:srgbClr val="FFFF00"/>
                </a:solidFill>
                <a:latin typeface="Times New Roman" pitchFamily="18" charset="0"/>
              </a:rPr>
              <a:t>  </a:t>
            </a:r>
            <a:r>
              <a:rPr lang="en-US" sz="1600" i="1" baseline="0">
                <a:solidFill>
                  <a:srgbClr val="FFFF00"/>
                </a:solidFill>
                <a:latin typeface="Times New Roman" pitchFamily="18" charset="0"/>
              </a:rPr>
              <a:t>P</a:t>
            </a:r>
            <a:r>
              <a:rPr lang="en-US" sz="1600" i="1">
                <a:solidFill>
                  <a:srgbClr val="FFFF00"/>
                </a:solidFill>
                <a:latin typeface="Times New Roman" pitchFamily="18" charset="0"/>
              </a:rPr>
              <a:t>boiler</a:t>
            </a:r>
            <a:r>
              <a:rPr lang="en-US" sz="1600" i="1" baseline="0">
                <a:solidFill>
                  <a:srgbClr val="FFFF00"/>
                </a:solidFill>
                <a:latin typeface="Times New Roman" pitchFamily="18" charset="0"/>
              </a:rPr>
              <a:t> </a:t>
            </a:r>
            <a:endParaRPr lang="en-US" sz="1600" i="1">
              <a:solidFill>
                <a:srgbClr val="FFFF00"/>
              </a:solidFill>
              <a:latin typeface="Times New Roman" pitchFamily="18" charset="0"/>
            </a:endParaRPr>
          </a:p>
          <a:p>
            <a:pPr>
              <a:buFontTx/>
              <a:buChar char="•"/>
            </a:pPr>
            <a:r>
              <a:rPr lang="en-US" sz="1600" i="1">
                <a:solidFill>
                  <a:srgbClr val="FFFF00"/>
                </a:solidFill>
                <a:latin typeface="Times New Roman" pitchFamily="18" charset="0"/>
              </a:rPr>
              <a:t> </a:t>
            </a:r>
            <a:r>
              <a:rPr lang="en-US" sz="1600" i="1" baseline="0">
                <a:solidFill>
                  <a:srgbClr val="FFFF00"/>
                </a:solidFill>
                <a:latin typeface="Times New Roman" pitchFamily="18" charset="0"/>
              </a:rPr>
              <a:t>Consume power.</a:t>
            </a:r>
            <a:endParaRPr lang="th-TH" sz="1600" i="1" baseline="0">
              <a:solidFill>
                <a:srgbClr val="FFFF00"/>
              </a:solidFill>
              <a:latin typeface="Times New Roman" pitchFamily="18" charset="0"/>
            </a:endParaRPr>
          </a:p>
        </p:txBody>
      </p:sp>
      <p:grpSp>
        <p:nvGrpSpPr>
          <p:cNvPr id="289843" name="Group 51"/>
          <p:cNvGrpSpPr>
            <a:grpSpLocks/>
          </p:cNvGrpSpPr>
          <p:nvPr/>
        </p:nvGrpSpPr>
        <p:grpSpPr bwMode="auto">
          <a:xfrm>
            <a:off x="7658100" y="1958975"/>
            <a:ext cx="1336675" cy="1017588"/>
            <a:chOff x="630" y="1410"/>
            <a:chExt cx="842" cy="641"/>
          </a:xfrm>
        </p:grpSpPr>
        <p:sp>
          <p:nvSpPr>
            <p:cNvPr id="289844" name="Text Box 52"/>
            <p:cNvSpPr txBox="1">
              <a:spLocks noChangeArrowheads="1"/>
            </p:cNvSpPr>
            <p:nvPr/>
          </p:nvSpPr>
          <p:spPr bwMode="auto">
            <a:xfrm>
              <a:off x="630" y="1819"/>
              <a:ext cx="322" cy="173"/>
            </a:xfrm>
            <a:prstGeom prst="rect">
              <a:avLst/>
            </a:prstGeom>
            <a:noFill/>
            <a:ln w="9525">
              <a:noFill/>
              <a:miter lim="800000"/>
              <a:headEnd/>
              <a:tailEnd/>
            </a:ln>
            <a:effectLst/>
          </p:spPr>
          <p:txBody>
            <a:bodyPr>
              <a:spAutoFit/>
            </a:bodyPr>
            <a:lstStyle/>
            <a:p>
              <a:pPr>
                <a:spcBef>
                  <a:spcPct val="50000"/>
                </a:spcBef>
              </a:pPr>
              <a:r>
                <a:rPr lang="en-US" sz="1200" i="1" baseline="0">
                  <a:latin typeface="Comic Sans MS" pitchFamily="66" charset="0"/>
                </a:rPr>
                <a:t>W</a:t>
              </a:r>
              <a:r>
                <a:rPr lang="en-US" sz="1200" i="1">
                  <a:latin typeface="Comic Sans MS" pitchFamily="66" charset="0"/>
                </a:rPr>
                <a:t>p</a:t>
              </a:r>
              <a:endParaRPr lang="th-TH" sz="1200" i="1" baseline="0">
                <a:latin typeface="Comic Sans MS" pitchFamily="66" charset="0"/>
              </a:endParaRPr>
            </a:p>
          </p:txBody>
        </p:sp>
        <p:grpSp>
          <p:nvGrpSpPr>
            <p:cNvPr id="289845" name="Group 53"/>
            <p:cNvGrpSpPr>
              <a:grpSpLocks/>
            </p:cNvGrpSpPr>
            <p:nvPr/>
          </p:nvGrpSpPr>
          <p:grpSpPr bwMode="auto">
            <a:xfrm flipH="1">
              <a:off x="863" y="1559"/>
              <a:ext cx="361" cy="334"/>
              <a:chOff x="1152" y="503"/>
              <a:chExt cx="401" cy="367"/>
            </a:xfrm>
          </p:grpSpPr>
          <p:sp>
            <p:nvSpPr>
              <p:cNvPr id="289846" name="Rectangle 54"/>
              <p:cNvSpPr>
                <a:spLocks noChangeArrowheads="1"/>
              </p:cNvSpPr>
              <p:nvPr/>
            </p:nvSpPr>
            <p:spPr bwMode="auto">
              <a:xfrm>
                <a:off x="1152" y="802"/>
                <a:ext cx="203" cy="68"/>
              </a:xfrm>
              <a:prstGeom prst="rect">
                <a:avLst/>
              </a:prstGeom>
              <a:solidFill>
                <a:srgbClr val="C0C0C0"/>
              </a:solidFill>
              <a:ln w="9525">
                <a:solidFill>
                  <a:schemeClr val="tx1"/>
                </a:solidFill>
                <a:miter lim="800000"/>
                <a:headEnd/>
                <a:tailEnd/>
              </a:ln>
              <a:effectLst/>
            </p:spPr>
            <p:txBody>
              <a:bodyPr wrap="none" anchor="ctr"/>
              <a:lstStyle/>
              <a:p>
                <a:endParaRPr lang="th-TH"/>
              </a:p>
            </p:txBody>
          </p:sp>
          <p:sp>
            <p:nvSpPr>
              <p:cNvPr id="289847" name="Rectangle 55"/>
              <p:cNvSpPr>
                <a:spLocks noChangeArrowheads="1"/>
              </p:cNvSpPr>
              <p:nvPr/>
            </p:nvSpPr>
            <p:spPr bwMode="auto">
              <a:xfrm>
                <a:off x="1350" y="508"/>
                <a:ext cx="203" cy="68"/>
              </a:xfrm>
              <a:prstGeom prst="rect">
                <a:avLst/>
              </a:prstGeom>
              <a:solidFill>
                <a:srgbClr val="C0C0C0"/>
              </a:solidFill>
              <a:ln w="9525">
                <a:solidFill>
                  <a:schemeClr val="tx1"/>
                </a:solidFill>
                <a:miter lim="800000"/>
                <a:headEnd/>
                <a:tailEnd/>
              </a:ln>
              <a:effectLst/>
            </p:spPr>
            <p:txBody>
              <a:bodyPr wrap="none" anchor="ctr"/>
              <a:lstStyle/>
              <a:p>
                <a:endParaRPr lang="th-TH"/>
              </a:p>
            </p:txBody>
          </p:sp>
          <p:sp>
            <p:nvSpPr>
              <p:cNvPr id="289848" name="Oval 56"/>
              <p:cNvSpPr>
                <a:spLocks noChangeArrowheads="1"/>
              </p:cNvSpPr>
              <p:nvPr/>
            </p:nvSpPr>
            <p:spPr bwMode="auto">
              <a:xfrm>
                <a:off x="1169" y="503"/>
                <a:ext cx="378" cy="367"/>
              </a:xfrm>
              <a:prstGeom prst="ellipse">
                <a:avLst/>
              </a:prstGeom>
              <a:solidFill>
                <a:srgbClr val="C0C0C0"/>
              </a:solidFill>
              <a:ln w="9525">
                <a:solidFill>
                  <a:schemeClr val="tx1"/>
                </a:solidFill>
                <a:round/>
                <a:headEnd/>
                <a:tailEnd/>
              </a:ln>
              <a:effectLst/>
            </p:spPr>
            <p:txBody>
              <a:bodyPr wrap="none" anchor="ctr"/>
              <a:lstStyle/>
              <a:p>
                <a:endParaRPr lang="th-TH"/>
              </a:p>
            </p:txBody>
          </p:sp>
        </p:grpSp>
        <p:sp>
          <p:nvSpPr>
            <p:cNvPr id="289849" name="Text Box 57"/>
            <p:cNvSpPr txBox="1">
              <a:spLocks noChangeArrowheads="1"/>
            </p:cNvSpPr>
            <p:nvPr/>
          </p:nvSpPr>
          <p:spPr bwMode="auto">
            <a:xfrm>
              <a:off x="892" y="1650"/>
              <a:ext cx="284" cy="144"/>
            </a:xfrm>
            <a:prstGeom prst="rect">
              <a:avLst/>
            </a:prstGeom>
            <a:noFill/>
            <a:ln w="9525">
              <a:noFill/>
              <a:miter lim="800000"/>
              <a:headEnd/>
              <a:tailEnd/>
            </a:ln>
            <a:effectLst/>
          </p:spPr>
          <p:txBody>
            <a:bodyPr>
              <a:spAutoFit/>
            </a:bodyPr>
            <a:lstStyle/>
            <a:p>
              <a:pPr>
                <a:spcBef>
                  <a:spcPct val="50000"/>
                </a:spcBef>
              </a:pPr>
              <a:r>
                <a:rPr lang="en-US" sz="900" i="1" baseline="0">
                  <a:latin typeface="Comic Sans MS" pitchFamily="66" charset="0"/>
                </a:rPr>
                <a:t>Pump</a:t>
              </a:r>
              <a:endParaRPr lang="th-TH" sz="900" i="1" baseline="0">
                <a:latin typeface="Comic Sans MS" pitchFamily="66" charset="0"/>
              </a:endParaRPr>
            </a:p>
          </p:txBody>
        </p:sp>
        <p:sp>
          <p:nvSpPr>
            <p:cNvPr id="289850" name="AutoShape 58"/>
            <p:cNvSpPr>
              <a:spLocks noChangeArrowheads="1"/>
            </p:cNvSpPr>
            <p:nvPr/>
          </p:nvSpPr>
          <p:spPr bwMode="auto">
            <a:xfrm rot="18315414">
              <a:off x="820" y="1871"/>
              <a:ext cx="189" cy="65"/>
            </a:xfrm>
            <a:prstGeom prst="notchedRightArrow">
              <a:avLst>
                <a:gd name="adj1" fmla="val 50000"/>
                <a:gd name="adj2" fmla="val 72692"/>
              </a:avLst>
            </a:prstGeom>
            <a:solidFill>
              <a:schemeClr val="accent1"/>
            </a:solidFill>
            <a:ln w="9525">
              <a:solidFill>
                <a:schemeClr val="tx1"/>
              </a:solidFill>
              <a:miter lim="800000"/>
              <a:headEnd/>
              <a:tailEnd/>
            </a:ln>
            <a:effectLst/>
          </p:spPr>
          <p:txBody>
            <a:bodyPr wrap="none" anchor="ctr"/>
            <a:lstStyle/>
            <a:p>
              <a:endParaRPr lang="th-TH"/>
            </a:p>
          </p:txBody>
        </p:sp>
        <p:sp>
          <p:nvSpPr>
            <p:cNvPr id="289851" name="Line 59"/>
            <p:cNvSpPr>
              <a:spLocks noChangeShapeType="1"/>
            </p:cNvSpPr>
            <p:nvPr/>
          </p:nvSpPr>
          <p:spPr bwMode="auto">
            <a:xfrm flipH="1">
              <a:off x="1223" y="1862"/>
              <a:ext cx="249" cy="0"/>
            </a:xfrm>
            <a:prstGeom prst="line">
              <a:avLst/>
            </a:prstGeom>
            <a:noFill/>
            <a:ln w="25400">
              <a:solidFill>
                <a:schemeClr val="tx1"/>
              </a:solidFill>
              <a:round/>
              <a:headEnd/>
              <a:tailEnd type="triangle" w="med" len="med"/>
            </a:ln>
            <a:effectLst/>
          </p:spPr>
          <p:txBody>
            <a:bodyPr/>
            <a:lstStyle/>
            <a:p>
              <a:endParaRPr lang="th-TH"/>
            </a:p>
          </p:txBody>
        </p:sp>
        <p:grpSp>
          <p:nvGrpSpPr>
            <p:cNvPr id="289852" name="Group 60"/>
            <p:cNvGrpSpPr>
              <a:grpSpLocks/>
            </p:cNvGrpSpPr>
            <p:nvPr/>
          </p:nvGrpSpPr>
          <p:grpSpPr bwMode="auto">
            <a:xfrm>
              <a:off x="688" y="1410"/>
              <a:ext cx="129" cy="202"/>
              <a:chOff x="1595" y="2273"/>
              <a:chExt cx="129" cy="202"/>
            </a:xfrm>
          </p:grpSpPr>
          <p:grpSp>
            <p:nvGrpSpPr>
              <p:cNvPr id="289853" name="Group 61"/>
              <p:cNvGrpSpPr>
                <a:grpSpLocks/>
              </p:cNvGrpSpPr>
              <p:nvPr/>
            </p:nvGrpSpPr>
            <p:grpSpPr bwMode="auto">
              <a:xfrm>
                <a:off x="1595" y="2273"/>
                <a:ext cx="129" cy="144"/>
                <a:chOff x="1756" y="996"/>
                <a:chExt cx="129" cy="144"/>
              </a:xfrm>
            </p:grpSpPr>
            <p:sp>
              <p:nvSpPr>
                <p:cNvPr id="289854" name="Text Box 62"/>
                <p:cNvSpPr txBox="1">
                  <a:spLocks noChangeArrowheads="1"/>
                </p:cNvSpPr>
                <p:nvPr/>
              </p:nvSpPr>
              <p:spPr bwMode="auto">
                <a:xfrm>
                  <a:off x="1756" y="996"/>
                  <a:ext cx="125" cy="144"/>
                </a:xfrm>
                <a:prstGeom prst="rect">
                  <a:avLst/>
                </a:prstGeom>
                <a:noFill/>
                <a:ln w="9525">
                  <a:noFill/>
                  <a:miter lim="800000"/>
                  <a:headEnd/>
                  <a:tailEnd/>
                </a:ln>
                <a:effectLst/>
              </p:spPr>
              <p:txBody>
                <a:bodyPr>
                  <a:spAutoFit/>
                </a:bodyPr>
                <a:lstStyle/>
                <a:p>
                  <a:pPr algn="ctr">
                    <a:spcBef>
                      <a:spcPct val="50000"/>
                    </a:spcBef>
                  </a:pPr>
                  <a:r>
                    <a:rPr lang="en-US" sz="900" baseline="0">
                      <a:latin typeface="Script MT Bold" pitchFamily="66" charset="0"/>
                    </a:rPr>
                    <a:t>4</a:t>
                  </a:r>
                  <a:endParaRPr lang="th-TH" sz="900" baseline="0">
                    <a:latin typeface="Script MT Bold" pitchFamily="66" charset="0"/>
                  </a:endParaRPr>
                </a:p>
              </p:txBody>
            </p:sp>
            <p:sp>
              <p:nvSpPr>
                <p:cNvPr id="289855" name="Oval 63"/>
                <p:cNvSpPr>
                  <a:spLocks noChangeArrowheads="1"/>
                </p:cNvSpPr>
                <p:nvPr/>
              </p:nvSpPr>
              <p:spPr bwMode="auto">
                <a:xfrm>
                  <a:off x="1779" y="1014"/>
                  <a:ext cx="106" cy="109"/>
                </a:xfrm>
                <a:prstGeom prst="ellipse">
                  <a:avLst/>
                </a:prstGeom>
                <a:noFill/>
                <a:ln w="9525">
                  <a:solidFill>
                    <a:srgbClr val="000080"/>
                  </a:solidFill>
                  <a:round/>
                  <a:headEnd/>
                  <a:tailEnd/>
                </a:ln>
                <a:effectLst/>
              </p:spPr>
              <p:txBody>
                <a:bodyPr wrap="none" anchor="ctr"/>
                <a:lstStyle/>
                <a:p>
                  <a:endParaRPr lang="th-TH"/>
                </a:p>
              </p:txBody>
            </p:sp>
          </p:grpSp>
          <p:sp>
            <p:nvSpPr>
              <p:cNvPr id="289856" name="Line 64"/>
              <p:cNvSpPr>
                <a:spLocks noChangeShapeType="1"/>
              </p:cNvSpPr>
              <p:nvPr/>
            </p:nvSpPr>
            <p:spPr bwMode="auto">
              <a:xfrm flipV="1">
                <a:off x="1673" y="2397"/>
                <a:ext cx="0" cy="78"/>
              </a:xfrm>
              <a:prstGeom prst="line">
                <a:avLst/>
              </a:prstGeom>
              <a:noFill/>
              <a:ln w="9525">
                <a:solidFill>
                  <a:schemeClr val="tx1"/>
                </a:solidFill>
                <a:round/>
                <a:headEnd/>
                <a:tailEnd/>
              </a:ln>
              <a:effectLst/>
            </p:spPr>
            <p:txBody>
              <a:bodyPr/>
              <a:lstStyle/>
              <a:p>
                <a:endParaRPr lang="th-TH"/>
              </a:p>
            </p:txBody>
          </p:sp>
        </p:grpSp>
        <p:grpSp>
          <p:nvGrpSpPr>
            <p:cNvPr id="289857" name="Group 65"/>
            <p:cNvGrpSpPr>
              <a:grpSpLocks/>
            </p:cNvGrpSpPr>
            <p:nvPr/>
          </p:nvGrpSpPr>
          <p:grpSpPr bwMode="auto">
            <a:xfrm>
              <a:off x="1313" y="1840"/>
              <a:ext cx="129" cy="211"/>
              <a:chOff x="1901" y="2655"/>
              <a:chExt cx="129" cy="211"/>
            </a:xfrm>
          </p:grpSpPr>
          <p:grpSp>
            <p:nvGrpSpPr>
              <p:cNvPr id="289858" name="Group 66"/>
              <p:cNvGrpSpPr>
                <a:grpSpLocks/>
              </p:cNvGrpSpPr>
              <p:nvPr/>
            </p:nvGrpSpPr>
            <p:grpSpPr bwMode="auto">
              <a:xfrm>
                <a:off x="1901" y="2722"/>
                <a:ext cx="129" cy="144"/>
                <a:chOff x="1756" y="996"/>
                <a:chExt cx="129" cy="144"/>
              </a:xfrm>
            </p:grpSpPr>
            <p:sp>
              <p:nvSpPr>
                <p:cNvPr id="289859" name="Text Box 67"/>
                <p:cNvSpPr txBox="1">
                  <a:spLocks noChangeArrowheads="1"/>
                </p:cNvSpPr>
                <p:nvPr/>
              </p:nvSpPr>
              <p:spPr bwMode="auto">
                <a:xfrm>
                  <a:off x="1756" y="996"/>
                  <a:ext cx="125" cy="144"/>
                </a:xfrm>
                <a:prstGeom prst="rect">
                  <a:avLst/>
                </a:prstGeom>
                <a:noFill/>
                <a:ln w="9525">
                  <a:noFill/>
                  <a:miter lim="800000"/>
                  <a:headEnd/>
                  <a:tailEnd/>
                </a:ln>
                <a:effectLst/>
              </p:spPr>
              <p:txBody>
                <a:bodyPr>
                  <a:spAutoFit/>
                </a:bodyPr>
                <a:lstStyle/>
                <a:p>
                  <a:pPr algn="ctr">
                    <a:spcBef>
                      <a:spcPct val="50000"/>
                    </a:spcBef>
                  </a:pPr>
                  <a:r>
                    <a:rPr lang="en-US" sz="900" baseline="0">
                      <a:latin typeface="Script MT Bold" pitchFamily="66" charset="0"/>
                    </a:rPr>
                    <a:t>3</a:t>
                  </a:r>
                  <a:endParaRPr lang="th-TH" sz="900" baseline="0">
                    <a:latin typeface="Script MT Bold" pitchFamily="66" charset="0"/>
                  </a:endParaRPr>
                </a:p>
              </p:txBody>
            </p:sp>
            <p:sp>
              <p:nvSpPr>
                <p:cNvPr id="289860" name="Oval 68"/>
                <p:cNvSpPr>
                  <a:spLocks noChangeArrowheads="1"/>
                </p:cNvSpPr>
                <p:nvPr/>
              </p:nvSpPr>
              <p:spPr bwMode="auto">
                <a:xfrm>
                  <a:off x="1779" y="1014"/>
                  <a:ext cx="106" cy="109"/>
                </a:xfrm>
                <a:prstGeom prst="ellipse">
                  <a:avLst/>
                </a:prstGeom>
                <a:noFill/>
                <a:ln w="9525">
                  <a:solidFill>
                    <a:srgbClr val="000080"/>
                  </a:solidFill>
                  <a:round/>
                  <a:headEnd/>
                  <a:tailEnd/>
                </a:ln>
                <a:effectLst/>
              </p:spPr>
              <p:txBody>
                <a:bodyPr wrap="none" anchor="ctr"/>
                <a:lstStyle/>
                <a:p>
                  <a:endParaRPr lang="th-TH"/>
                </a:p>
              </p:txBody>
            </p:sp>
          </p:grpSp>
          <p:sp>
            <p:nvSpPr>
              <p:cNvPr id="289861" name="Line 69"/>
              <p:cNvSpPr>
                <a:spLocks noChangeShapeType="1"/>
              </p:cNvSpPr>
              <p:nvPr/>
            </p:nvSpPr>
            <p:spPr bwMode="auto">
              <a:xfrm flipV="1">
                <a:off x="1971" y="2655"/>
                <a:ext cx="0" cy="87"/>
              </a:xfrm>
              <a:prstGeom prst="line">
                <a:avLst/>
              </a:prstGeom>
              <a:noFill/>
              <a:ln w="9525">
                <a:solidFill>
                  <a:schemeClr val="tx1"/>
                </a:solidFill>
                <a:round/>
                <a:headEnd/>
                <a:tailEnd/>
              </a:ln>
              <a:effectLst/>
            </p:spPr>
            <p:txBody>
              <a:bodyPr/>
              <a:lstStyle/>
              <a:p>
                <a:endParaRPr lang="th-TH"/>
              </a:p>
            </p:txBody>
          </p:sp>
        </p:grpSp>
        <p:sp>
          <p:nvSpPr>
            <p:cNvPr id="289862" name="Line 70"/>
            <p:cNvSpPr>
              <a:spLocks noChangeShapeType="1"/>
            </p:cNvSpPr>
            <p:nvPr/>
          </p:nvSpPr>
          <p:spPr bwMode="auto">
            <a:xfrm flipH="1">
              <a:off x="638" y="1594"/>
              <a:ext cx="219" cy="0"/>
            </a:xfrm>
            <a:prstGeom prst="line">
              <a:avLst/>
            </a:prstGeom>
            <a:noFill/>
            <a:ln w="25400">
              <a:solidFill>
                <a:schemeClr val="tx1"/>
              </a:solidFill>
              <a:round/>
              <a:headEnd/>
              <a:tailEnd type="triangle" w="med" len="med"/>
            </a:ln>
            <a:effectLst/>
          </p:spPr>
          <p:txBody>
            <a:bodyPr/>
            <a:lstStyle/>
            <a:p>
              <a:endParaRPr lang="th-TH"/>
            </a:p>
          </p:txBody>
        </p:sp>
      </p:grpSp>
      <p:graphicFrame>
        <p:nvGraphicFramePr>
          <p:cNvPr id="289872" name="Object 80"/>
          <p:cNvGraphicFramePr>
            <a:graphicFrameLocks noChangeAspect="1"/>
          </p:cNvGraphicFramePr>
          <p:nvPr/>
        </p:nvGraphicFramePr>
        <p:xfrm>
          <a:off x="3525838" y="1195388"/>
          <a:ext cx="1476375" cy="673100"/>
        </p:xfrm>
        <a:graphic>
          <a:graphicData uri="http://schemas.openxmlformats.org/presentationml/2006/ole">
            <p:oleObj spid="_x0000_s289872" name="Equation" r:id="rId5" imgW="1002960" imgH="457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9865"/>
                                        </p:tgtEl>
                                        <p:attrNameLst>
                                          <p:attrName>style.visibility</p:attrName>
                                        </p:attrNameLst>
                                      </p:cBhvr>
                                      <p:to>
                                        <p:strVal val="visible"/>
                                      </p:to>
                                    </p:set>
                                    <p:animEffect transition="in" filter="fade">
                                      <p:cBhvr>
                                        <p:cTn id="7" dur="1000"/>
                                        <p:tgtEl>
                                          <p:spTgt spid="289865"/>
                                        </p:tgtEl>
                                      </p:cBhvr>
                                    </p:animEffect>
                                  </p:childTnLst>
                                </p:cTn>
                              </p:par>
                            </p:childTnLst>
                          </p:cTn>
                        </p:par>
                        <p:par>
                          <p:cTn id="8" fill="hold">
                            <p:stCondLst>
                              <p:cond delay="1000"/>
                            </p:stCondLst>
                            <p:childTnLst>
                              <p:par>
                                <p:cTn id="9" presetID="51" presetClass="entr" presetSubtype="0" fill="hold" nodeType="afterEffect">
                                  <p:stCondLst>
                                    <p:cond delay="0"/>
                                  </p:stCondLst>
                                  <p:childTnLst>
                                    <p:set>
                                      <p:cBhvr>
                                        <p:cTn id="10" dur="1" fill="hold">
                                          <p:stCondLst>
                                            <p:cond delay="0"/>
                                          </p:stCondLst>
                                        </p:cTn>
                                        <p:tgtEl>
                                          <p:spTgt spid="289843"/>
                                        </p:tgtEl>
                                        <p:attrNameLst>
                                          <p:attrName>style.visibility</p:attrName>
                                        </p:attrNameLst>
                                      </p:cBhvr>
                                      <p:to>
                                        <p:strVal val="visible"/>
                                      </p:to>
                                    </p:set>
                                    <p:animEffect transition="in" filter="fade">
                                      <p:cBhvr>
                                        <p:cTn id="11" dur="770" decel="100000"/>
                                        <p:tgtEl>
                                          <p:spTgt spid="289843"/>
                                        </p:tgtEl>
                                      </p:cBhvr>
                                    </p:animEffect>
                                    <p:animScale>
                                      <p:cBhvr>
                                        <p:cTn id="12" dur="770" decel="100000"/>
                                        <p:tgtEl>
                                          <p:spTgt spid="289843"/>
                                        </p:tgtEl>
                                      </p:cBhvr>
                                      <p:from x="10000" y="10000"/>
                                      <p:to x="200000" y="450000"/>
                                    </p:animScale>
                                    <p:animScale>
                                      <p:cBhvr>
                                        <p:cTn id="13" dur="1230" accel="100000" fill="hold">
                                          <p:stCondLst>
                                            <p:cond delay="770"/>
                                          </p:stCondLst>
                                        </p:cTn>
                                        <p:tgtEl>
                                          <p:spTgt spid="289843"/>
                                        </p:tgtEl>
                                      </p:cBhvr>
                                      <p:from x="200000" y="450000"/>
                                      <p:to x="100000" y="100000"/>
                                    </p:animScale>
                                    <p:set>
                                      <p:cBhvr>
                                        <p:cTn id="14" dur="770" fill="hold"/>
                                        <p:tgtEl>
                                          <p:spTgt spid="289843"/>
                                        </p:tgtEl>
                                        <p:attrNameLst>
                                          <p:attrName>ppt_x</p:attrName>
                                        </p:attrNameLst>
                                      </p:cBhvr>
                                      <p:to>
                                        <p:strVal val="(0.5)"/>
                                      </p:to>
                                    </p:set>
                                    <p:anim from="(0.5)" to="(#ppt_x)" calcmode="lin" valueType="num">
                                      <p:cBhvr>
                                        <p:cTn id="15" dur="1230" accel="100000" fill="hold">
                                          <p:stCondLst>
                                            <p:cond delay="770"/>
                                          </p:stCondLst>
                                        </p:cTn>
                                        <p:tgtEl>
                                          <p:spTgt spid="289843"/>
                                        </p:tgtEl>
                                        <p:attrNameLst>
                                          <p:attrName>ppt_x</p:attrName>
                                        </p:attrNameLst>
                                      </p:cBhvr>
                                    </p:anim>
                                    <p:set>
                                      <p:cBhvr>
                                        <p:cTn id="16" dur="770" fill="hold"/>
                                        <p:tgtEl>
                                          <p:spTgt spid="289843"/>
                                        </p:tgtEl>
                                        <p:attrNameLst>
                                          <p:attrName>ppt_y</p:attrName>
                                        </p:attrNameLst>
                                      </p:cBhvr>
                                      <p:to>
                                        <p:strVal val="(#ppt_y+0.4)"/>
                                      </p:to>
                                    </p:set>
                                    <p:anim from="(#ppt_y+0.4)" to="(#ppt_y)" calcmode="lin" valueType="num">
                                      <p:cBhvr>
                                        <p:cTn id="17" dur="1230" accel="100000" fill="hold">
                                          <p:stCondLst>
                                            <p:cond delay="770"/>
                                          </p:stCondLst>
                                        </p:cTn>
                                        <p:tgtEl>
                                          <p:spTgt spid="289843"/>
                                        </p:tgtEl>
                                        <p:attrNameLst>
                                          <p:attrName>ppt_y</p:attrName>
                                        </p:attrNameLst>
                                      </p:cBhvr>
                                    </p:anim>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289842"/>
                                        </p:tgtEl>
                                        <p:attrNameLst>
                                          <p:attrName>style.visibility</p:attrName>
                                        </p:attrNameLst>
                                      </p:cBhvr>
                                      <p:to>
                                        <p:strVal val="visible"/>
                                      </p:to>
                                    </p:set>
                                    <p:animEffect transition="in" filter="wipe(up)">
                                      <p:cBhvr>
                                        <p:cTn id="21" dur="500"/>
                                        <p:tgtEl>
                                          <p:spTgt spid="289842"/>
                                        </p:tgtEl>
                                      </p:cBhvr>
                                    </p:animEffect>
                                  </p:childTnLst>
                                </p:cTn>
                              </p:par>
                            </p:childTnLst>
                          </p:cTn>
                        </p:par>
                        <p:par>
                          <p:cTn id="22" fill="hold">
                            <p:stCondLst>
                              <p:cond delay="3500"/>
                            </p:stCondLst>
                            <p:childTnLst>
                              <p:par>
                                <p:cTn id="23" presetID="22" presetClass="entr" presetSubtype="4" fill="hold" nodeType="afterEffect">
                                  <p:stCondLst>
                                    <p:cond delay="0"/>
                                  </p:stCondLst>
                                  <p:childTnLst>
                                    <p:set>
                                      <p:cBhvr>
                                        <p:cTn id="24" dur="1" fill="hold">
                                          <p:stCondLst>
                                            <p:cond delay="0"/>
                                          </p:stCondLst>
                                        </p:cTn>
                                        <p:tgtEl>
                                          <p:spTgt spid="289864"/>
                                        </p:tgtEl>
                                        <p:attrNameLst>
                                          <p:attrName>style.visibility</p:attrName>
                                        </p:attrNameLst>
                                      </p:cBhvr>
                                      <p:to>
                                        <p:strVal val="visible"/>
                                      </p:to>
                                    </p:set>
                                    <p:animEffect transition="in" filter="wipe(down)">
                                      <p:cBhvr>
                                        <p:cTn id="25" dur="2000"/>
                                        <p:tgtEl>
                                          <p:spTgt spid="289864"/>
                                        </p:tgtEl>
                                      </p:cBhvr>
                                    </p:animEffect>
                                  </p:childTnLst>
                                </p:cTn>
                              </p:par>
                            </p:childTnLst>
                          </p:cTn>
                        </p:par>
                        <p:par>
                          <p:cTn id="26" fill="hold">
                            <p:stCondLst>
                              <p:cond delay="5500"/>
                            </p:stCondLst>
                            <p:childTnLst>
                              <p:par>
                                <p:cTn id="27" presetID="51" presetClass="entr" presetSubtype="0" fill="hold" nodeType="afterEffect">
                                  <p:stCondLst>
                                    <p:cond delay="0"/>
                                  </p:stCondLst>
                                  <p:childTnLst>
                                    <p:set>
                                      <p:cBhvr>
                                        <p:cTn id="28" dur="1" fill="hold">
                                          <p:stCondLst>
                                            <p:cond delay="0"/>
                                          </p:stCondLst>
                                        </p:cTn>
                                        <p:tgtEl>
                                          <p:spTgt spid="289872"/>
                                        </p:tgtEl>
                                        <p:attrNameLst>
                                          <p:attrName>style.visibility</p:attrName>
                                        </p:attrNameLst>
                                      </p:cBhvr>
                                      <p:to>
                                        <p:strVal val="visible"/>
                                      </p:to>
                                    </p:set>
                                    <p:animEffect transition="in" filter="fade">
                                      <p:cBhvr>
                                        <p:cTn id="29" dur="385" decel="100000"/>
                                        <p:tgtEl>
                                          <p:spTgt spid="289872"/>
                                        </p:tgtEl>
                                      </p:cBhvr>
                                    </p:animEffect>
                                    <p:animScale>
                                      <p:cBhvr>
                                        <p:cTn id="30" dur="385" decel="100000"/>
                                        <p:tgtEl>
                                          <p:spTgt spid="289872"/>
                                        </p:tgtEl>
                                      </p:cBhvr>
                                      <p:from x="10000" y="10000"/>
                                      <p:to x="200000" y="450000"/>
                                    </p:animScale>
                                    <p:animScale>
                                      <p:cBhvr>
                                        <p:cTn id="31" dur="615" accel="100000" fill="hold">
                                          <p:stCondLst>
                                            <p:cond delay="385"/>
                                          </p:stCondLst>
                                        </p:cTn>
                                        <p:tgtEl>
                                          <p:spTgt spid="289872"/>
                                        </p:tgtEl>
                                      </p:cBhvr>
                                      <p:from x="200000" y="450000"/>
                                      <p:to x="100000" y="100000"/>
                                    </p:animScale>
                                    <p:set>
                                      <p:cBhvr>
                                        <p:cTn id="32" dur="385" fill="hold"/>
                                        <p:tgtEl>
                                          <p:spTgt spid="289872"/>
                                        </p:tgtEl>
                                        <p:attrNameLst>
                                          <p:attrName>ppt_x</p:attrName>
                                        </p:attrNameLst>
                                      </p:cBhvr>
                                      <p:to>
                                        <p:strVal val="(0.5)"/>
                                      </p:to>
                                    </p:set>
                                    <p:anim from="(0.5)" to="(#ppt_x)" calcmode="lin" valueType="num">
                                      <p:cBhvr>
                                        <p:cTn id="33" dur="615" accel="100000" fill="hold">
                                          <p:stCondLst>
                                            <p:cond delay="385"/>
                                          </p:stCondLst>
                                        </p:cTn>
                                        <p:tgtEl>
                                          <p:spTgt spid="289872"/>
                                        </p:tgtEl>
                                        <p:attrNameLst>
                                          <p:attrName>ppt_x</p:attrName>
                                        </p:attrNameLst>
                                      </p:cBhvr>
                                    </p:anim>
                                    <p:set>
                                      <p:cBhvr>
                                        <p:cTn id="34" dur="385" fill="hold"/>
                                        <p:tgtEl>
                                          <p:spTgt spid="289872"/>
                                        </p:tgtEl>
                                        <p:attrNameLst>
                                          <p:attrName>ppt_y</p:attrName>
                                        </p:attrNameLst>
                                      </p:cBhvr>
                                      <p:to>
                                        <p:strVal val="(#ppt_y+0.4)"/>
                                      </p:to>
                                    </p:set>
                                    <p:anim from="(#ppt_y+0.4)" to="(#ppt_y)" calcmode="lin" valueType="num">
                                      <p:cBhvr>
                                        <p:cTn id="35" dur="615" accel="100000" fill="hold">
                                          <p:stCondLst>
                                            <p:cond delay="385"/>
                                          </p:stCondLst>
                                        </p:cTn>
                                        <p:tgtEl>
                                          <p:spTgt spid="28987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42" grpId="0" animBg="1"/>
      <p:bldP spid="2898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ooter Placeholder 2"/>
          <p:cNvSpPr>
            <a:spLocks noGrp="1"/>
          </p:cNvSpPr>
          <p:nvPr>
            <p:ph type="ftr" sz="quarter" idx="11"/>
          </p:nvPr>
        </p:nvSpPr>
        <p:spPr/>
        <p:txBody>
          <a:bodyPr/>
          <a:lstStyle/>
          <a:p>
            <a:r>
              <a:rPr lang="en-US"/>
              <a:t>รศ.ดร.สมหมาย ปรีเปรม</a:t>
            </a:r>
            <a:endParaRPr lang="th-TH"/>
          </a:p>
        </p:txBody>
      </p:sp>
      <p:grpSp>
        <p:nvGrpSpPr>
          <p:cNvPr id="265275" name="Group 59"/>
          <p:cNvGrpSpPr>
            <a:grpSpLocks/>
          </p:cNvGrpSpPr>
          <p:nvPr/>
        </p:nvGrpSpPr>
        <p:grpSpPr bwMode="auto">
          <a:xfrm>
            <a:off x="306388" y="735013"/>
            <a:ext cx="2668587" cy="5600700"/>
            <a:chOff x="193" y="463"/>
            <a:chExt cx="1681" cy="3528"/>
          </a:xfrm>
        </p:grpSpPr>
        <p:pic>
          <p:nvPicPr>
            <p:cNvPr id="265222" name="Picture 6" descr="BarkBoiler"/>
            <p:cNvPicPr>
              <a:picLocks noChangeAspect="1" noChangeArrowheads="1"/>
            </p:cNvPicPr>
            <p:nvPr/>
          </p:nvPicPr>
          <p:blipFill>
            <a:blip r:embed="rId3" cstate="print"/>
            <a:srcRect/>
            <a:stretch>
              <a:fillRect/>
            </a:stretch>
          </p:blipFill>
          <p:spPr bwMode="auto">
            <a:xfrm>
              <a:off x="354" y="2892"/>
              <a:ext cx="1520" cy="1099"/>
            </a:xfrm>
            <a:prstGeom prst="rect">
              <a:avLst/>
            </a:prstGeom>
            <a:noFill/>
          </p:spPr>
        </p:pic>
        <p:pic>
          <p:nvPicPr>
            <p:cNvPr id="265223" name="Picture 7" descr="industrial_boiler"/>
            <p:cNvPicPr>
              <a:picLocks noChangeAspect="1" noChangeArrowheads="1"/>
            </p:cNvPicPr>
            <p:nvPr/>
          </p:nvPicPr>
          <p:blipFill>
            <a:blip r:embed="rId4" cstate="print"/>
            <a:srcRect/>
            <a:stretch>
              <a:fillRect/>
            </a:stretch>
          </p:blipFill>
          <p:spPr bwMode="auto">
            <a:xfrm>
              <a:off x="345" y="644"/>
              <a:ext cx="812" cy="1120"/>
            </a:xfrm>
            <a:prstGeom prst="rect">
              <a:avLst/>
            </a:prstGeom>
            <a:noFill/>
          </p:spPr>
        </p:pic>
        <p:pic>
          <p:nvPicPr>
            <p:cNvPr id="265224" name="Picture 8" descr="kvaerner1"/>
            <p:cNvPicPr>
              <a:picLocks noChangeAspect="1" noChangeArrowheads="1"/>
            </p:cNvPicPr>
            <p:nvPr/>
          </p:nvPicPr>
          <p:blipFill>
            <a:blip r:embed="rId5" cstate="print"/>
            <a:srcRect/>
            <a:stretch>
              <a:fillRect/>
            </a:stretch>
          </p:blipFill>
          <p:spPr bwMode="auto">
            <a:xfrm>
              <a:off x="356" y="1774"/>
              <a:ext cx="783" cy="1084"/>
            </a:xfrm>
            <a:prstGeom prst="rect">
              <a:avLst/>
            </a:prstGeom>
            <a:noFill/>
          </p:spPr>
        </p:pic>
        <p:sp>
          <p:nvSpPr>
            <p:cNvPr id="265266" name="Text Box 50"/>
            <p:cNvSpPr txBox="1">
              <a:spLocks noChangeArrowheads="1"/>
            </p:cNvSpPr>
            <p:nvPr/>
          </p:nvSpPr>
          <p:spPr bwMode="auto">
            <a:xfrm>
              <a:off x="193" y="463"/>
              <a:ext cx="1140" cy="173"/>
            </a:xfrm>
            <a:prstGeom prst="rect">
              <a:avLst/>
            </a:prstGeom>
            <a:noFill/>
            <a:ln w="9525">
              <a:noFill/>
              <a:miter lim="800000"/>
              <a:headEnd/>
              <a:tailEnd/>
            </a:ln>
            <a:effectLst/>
          </p:spPr>
          <p:txBody>
            <a:bodyPr>
              <a:spAutoFit/>
            </a:bodyPr>
            <a:lstStyle/>
            <a:p>
              <a:pPr algn="ctr">
                <a:spcBef>
                  <a:spcPct val="50000"/>
                </a:spcBef>
              </a:pPr>
              <a:r>
                <a:rPr lang="en-US" sz="1200" i="1" baseline="0">
                  <a:latin typeface="Times New Roman" pitchFamily="18" charset="0"/>
                </a:rPr>
                <a:t>Picture / Drawing</a:t>
              </a:r>
              <a:endParaRPr lang="th-TH" sz="1200" i="1" baseline="0">
                <a:latin typeface="Times New Roman" pitchFamily="18" charset="0"/>
              </a:endParaRPr>
            </a:p>
          </p:txBody>
        </p:sp>
      </p:grpSp>
      <p:sp>
        <p:nvSpPr>
          <p:cNvPr id="265271" name="Text Box 55"/>
          <p:cNvSpPr txBox="1">
            <a:spLocks noChangeArrowheads="1"/>
          </p:cNvSpPr>
          <p:nvPr/>
        </p:nvSpPr>
        <p:spPr bwMode="auto">
          <a:xfrm>
            <a:off x="5710238" y="3071813"/>
            <a:ext cx="1628775" cy="304800"/>
          </a:xfrm>
          <a:prstGeom prst="rect">
            <a:avLst/>
          </a:prstGeom>
          <a:noFill/>
          <a:ln w="9525">
            <a:noFill/>
            <a:miter lim="800000"/>
            <a:headEnd/>
            <a:tailEnd/>
          </a:ln>
          <a:effectLst/>
        </p:spPr>
        <p:txBody>
          <a:bodyPr>
            <a:spAutoFit/>
          </a:bodyPr>
          <a:lstStyle/>
          <a:p>
            <a:pPr algn="ctr">
              <a:spcBef>
                <a:spcPct val="50000"/>
              </a:spcBef>
            </a:pPr>
            <a:r>
              <a:rPr lang="en-US" sz="1400" i="1" baseline="0">
                <a:latin typeface="Times New Roman" pitchFamily="18" charset="0"/>
              </a:rPr>
              <a:t>Process diagram</a:t>
            </a:r>
            <a:endParaRPr lang="th-TH" sz="1400" i="1" baseline="0">
              <a:latin typeface="Times New Roman" pitchFamily="18" charset="0"/>
            </a:endParaRPr>
          </a:p>
        </p:txBody>
      </p:sp>
      <p:sp>
        <p:nvSpPr>
          <p:cNvPr id="265274" name="Rectangle 58"/>
          <p:cNvSpPr>
            <a:spLocks noChangeArrowheads="1"/>
          </p:cNvSpPr>
          <p:nvPr/>
        </p:nvSpPr>
        <p:spPr bwMode="auto">
          <a:xfrm>
            <a:off x="4483100" y="1609725"/>
            <a:ext cx="4295775" cy="1200150"/>
          </a:xfrm>
          <a:prstGeom prst="rect">
            <a:avLst/>
          </a:prstGeom>
          <a:noFill/>
          <a:ln w="9525">
            <a:solidFill>
              <a:srgbClr val="FF0000"/>
            </a:solidFill>
            <a:miter lim="800000"/>
            <a:headEnd/>
            <a:tailEnd/>
          </a:ln>
          <a:effectLst/>
        </p:spPr>
        <p:txBody>
          <a:bodyPr>
            <a:spAutoFit/>
          </a:bodyPr>
          <a:lstStyle/>
          <a:p>
            <a:r>
              <a:rPr lang="en-US" b="1" i="1" baseline="0">
                <a:solidFill>
                  <a:srgbClr val="FFFF00"/>
                </a:solidFill>
              </a:rPr>
              <a:t>Typical Assumptions:</a:t>
            </a:r>
          </a:p>
          <a:p>
            <a:pPr lvl="1">
              <a:buFontTx/>
              <a:buChar char="•"/>
            </a:pPr>
            <a:r>
              <a:rPr lang="en-US" i="1" baseline="0">
                <a:solidFill>
                  <a:srgbClr val="FFFF00"/>
                </a:solidFill>
                <a:sym typeface="Wingdings" pitchFamily="2" charset="2"/>
              </a:rPr>
              <a:t>Constant Pressure Process</a:t>
            </a:r>
          </a:p>
          <a:p>
            <a:pPr lvl="1">
              <a:buFontTx/>
              <a:buChar char="•"/>
            </a:pPr>
            <a:r>
              <a:rPr lang="en-US" i="1" baseline="0">
                <a:solidFill>
                  <a:srgbClr val="FFFF00"/>
                </a:solidFill>
                <a:sym typeface="Wingdings" pitchFamily="2" charset="2"/>
              </a:rPr>
              <a:t>SSSF Process  </a:t>
            </a:r>
          </a:p>
          <a:p>
            <a:pPr lvl="1">
              <a:buFontTx/>
              <a:buChar char="•"/>
            </a:pPr>
            <a:r>
              <a:rPr lang="en-US" i="1" baseline="0">
                <a:solidFill>
                  <a:srgbClr val="FFFF00"/>
                </a:solidFill>
                <a:sym typeface="Wingdings" pitchFamily="2" charset="2"/>
              </a:rPr>
              <a:t> </a:t>
            </a:r>
            <a:r>
              <a:rPr lang="el-GR" i="1" baseline="0">
                <a:solidFill>
                  <a:srgbClr val="FFFF00"/>
                </a:solidFill>
                <a:sym typeface="Wingdings" pitchFamily="2" charset="2"/>
              </a:rPr>
              <a:t>Δ</a:t>
            </a:r>
            <a:r>
              <a:rPr lang="en-US" i="1" baseline="0">
                <a:solidFill>
                  <a:srgbClr val="FFFF00"/>
                </a:solidFill>
                <a:sym typeface="Wingdings" pitchFamily="2" charset="2"/>
              </a:rPr>
              <a:t>KE =0, </a:t>
            </a:r>
            <a:r>
              <a:rPr lang="el-GR" i="1" baseline="0">
                <a:solidFill>
                  <a:srgbClr val="FFFF00"/>
                </a:solidFill>
                <a:sym typeface="Wingdings" pitchFamily="2" charset="2"/>
              </a:rPr>
              <a:t>Δ</a:t>
            </a:r>
            <a:r>
              <a:rPr lang="en-US" i="1" baseline="0">
                <a:solidFill>
                  <a:srgbClr val="FFFF00"/>
                </a:solidFill>
                <a:sym typeface="Wingdings" pitchFamily="2" charset="2"/>
              </a:rPr>
              <a:t>PE = 0 ; w = 0</a:t>
            </a:r>
          </a:p>
        </p:txBody>
      </p:sp>
      <p:grpSp>
        <p:nvGrpSpPr>
          <p:cNvPr id="265276" name="Group 60"/>
          <p:cNvGrpSpPr>
            <a:grpSpLocks/>
          </p:cNvGrpSpPr>
          <p:nvPr/>
        </p:nvGrpSpPr>
        <p:grpSpPr bwMode="auto">
          <a:xfrm>
            <a:off x="4910138" y="3089275"/>
            <a:ext cx="3389312" cy="2976563"/>
            <a:chOff x="3111" y="1166"/>
            <a:chExt cx="2135" cy="1875"/>
          </a:xfrm>
        </p:grpSpPr>
        <p:sp>
          <p:nvSpPr>
            <p:cNvPr id="265277" name="Line 61"/>
            <p:cNvSpPr>
              <a:spLocks noChangeShapeType="1"/>
            </p:cNvSpPr>
            <p:nvPr/>
          </p:nvSpPr>
          <p:spPr bwMode="auto">
            <a:xfrm>
              <a:off x="3762" y="2099"/>
              <a:ext cx="0" cy="0"/>
            </a:xfrm>
            <a:prstGeom prst="line">
              <a:avLst/>
            </a:prstGeom>
            <a:noFill/>
            <a:ln w="9525">
              <a:solidFill>
                <a:srgbClr val="000000"/>
              </a:solidFill>
              <a:round/>
              <a:headEnd/>
              <a:tailEnd/>
            </a:ln>
          </p:spPr>
          <p:txBody>
            <a:bodyPr/>
            <a:lstStyle/>
            <a:p>
              <a:endParaRPr lang="th-TH"/>
            </a:p>
          </p:txBody>
        </p:sp>
        <p:sp>
          <p:nvSpPr>
            <p:cNvPr id="265278" name="Line 62"/>
            <p:cNvSpPr>
              <a:spLocks noChangeShapeType="1"/>
            </p:cNvSpPr>
            <p:nvPr/>
          </p:nvSpPr>
          <p:spPr bwMode="auto">
            <a:xfrm>
              <a:off x="3741" y="1942"/>
              <a:ext cx="0" cy="0"/>
            </a:xfrm>
            <a:prstGeom prst="line">
              <a:avLst/>
            </a:prstGeom>
            <a:noFill/>
            <a:ln w="9525">
              <a:solidFill>
                <a:srgbClr val="000000"/>
              </a:solidFill>
              <a:round/>
              <a:headEnd/>
              <a:tailEnd/>
            </a:ln>
          </p:spPr>
          <p:txBody>
            <a:bodyPr/>
            <a:lstStyle/>
            <a:p>
              <a:endParaRPr lang="th-TH"/>
            </a:p>
          </p:txBody>
        </p:sp>
        <p:grpSp>
          <p:nvGrpSpPr>
            <p:cNvPr id="265279" name="Group 63"/>
            <p:cNvGrpSpPr>
              <a:grpSpLocks/>
            </p:cNvGrpSpPr>
            <p:nvPr/>
          </p:nvGrpSpPr>
          <p:grpSpPr bwMode="auto">
            <a:xfrm>
              <a:off x="3111" y="1166"/>
              <a:ext cx="2126" cy="1875"/>
              <a:chOff x="843" y="590"/>
              <a:chExt cx="2126" cy="1875"/>
            </a:xfrm>
          </p:grpSpPr>
          <p:grpSp>
            <p:nvGrpSpPr>
              <p:cNvPr id="265280" name="Group 64"/>
              <p:cNvGrpSpPr>
                <a:grpSpLocks/>
              </p:cNvGrpSpPr>
              <p:nvPr/>
            </p:nvGrpSpPr>
            <p:grpSpPr bwMode="auto">
              <a:xfrm>
                <a:off x="843" y="590"/>
                <a:ext cx="2126" cy="1875"/>
                <a:chOff x="843" y="590"/>
                <a:chExt cx="2126" cy="1875"/>
              </a:xfrm>
            </p:grpSpPr>
            <p:sp>
              <p:nvSpPr>
                <p:cNvPr id="265281" name="Text Box 65"/>
                <p:cNvSpPr txBox="1">
                  <a:spLocks noChangeArrowheads="1"/>
                </p:cNvSpPr>
                <p:nvPr/>
              </p:nvSpPr>
              <p:spPr bwMode="auto">
                <a:xfrm>
                  <a:off x="843" y="590"/>
                  <a:ext cx="252" cy="211"/>
                </a:xfrm>
                <a:prstGeom prst="rect">
                  <a:avLst/>
                </a:prstGeom>
                <a:noFill/>
                <a:ln w="9525">
                  <a:noFill/>
                  <a:miter lim="800000"/>
                  <a:headEnd/>
                  <a:tailEnd/>
                </a:ln>
              </p:spPr>
              <p:txBody>
                <a:bodyPr/>
                <a:lstStyle/>
                <a:p>
                  <a:pPr algn="ctr"/>
                  <a:r>
                    <a:rPr lang="en-US" sz="1200" i="1" baseline="0">
                      <a:latin typeface="Times New Roman" pitchFamily="18" charset="0"/>
                    </a:rPr>
                    <a:t>T</a:t>
                  </a:r>
                  <a:endParaRPr lang="en-US" sz="1200" i="1" baseline="0">
                    <a:latin typeface="Times New Roman" pitchFamily="18" charset="0"/>
                    <a:cs typeface="Arial" pitchFamily="34" charset="0"/>
                  </a:endParaRPr>
                </a:p>
              </p:txBody>
            </p:sp>
            <p:sp>
              <p:nvSpPr>
                <p:cNvPr id="265282" name="Line 66"/>
                <p:cNvSpPr>
                  <a:spLocks noChangeShapeType="1"/>
                </p:cNvSpPr>
                <p:nvPr/>
              </p:nvSpPr>
              <p:spPr bwMode="auto">
                <a:xfrm flipV="1">
                  <a:off x="1112" y="646"/>
                  <a:ext cx="6" cy="1604"/>
                </a:xfrm>
                <a:prstGeom prst="line">
                  <a:avLst/>
                </a:prstGeom>
                <a:noFill/>
                <a:ln w="38100">
                  <a:solidFill>
                    <a:srgbClr val="808080"/>
                  </a:solidFill>
                  <a:round/>
                  <a:headEnd/>
                  <a:tailEnd type="stealth" w="med" len="med"/>
                </a:ln>
              </p:spPr>
              <p:txBody>
                <a:bodyPr/>
                <a:lstStyle/>
                <a:p>
                  <a:endParaRPr lang="th-TH"/>
                </a:p>
              </p:txBody>
            </p:sp>
            <p:sp>
              <p:nvSpPr>
                <p:cNvPr id="265283" name="Line 67"/>
                <p:cNvSpPr>
                  <a:spLocks noChangeShapeType="1"/>
                </p:cNvSpPr>
                <p:nvPr/>
              </p:nvSpPr>
              <p:spPr bwMode="auto">
                <a:xfrm flipV="1">
                  <a:off x="1099" y="2235"/>
                  <a:ext cx="1751" cy="15"/>
                </a:xfrm>
                <a:prstGeom prst="line">
                  <a:avLst/>
                </a:prstGeom>
                <a:noFill/>
                <a:ln w="38100">
                  <a:solidFill>
                    <a:srgbClr val="808080"/>
                  </a:solidFill>
                  <a:round/>
                  <a:headEnd/>
                  <a:tailEnd type="stealth" w="med" len="med"/>
                </a:ln>
              </p:spPr>
              <p:txBody>
                <a:bodyPr/>
                <a:lstStyle/>
                <a:p>
                  <a:endParaRPr lang="th-TH"/>
                </a:p>
              </p:txBody>
            </p:sp>
            <p:sp>
              <p:nvSpPr>
                <p:cNvPr id="265284" name="Text Box 68"/>
                <p:cNvSpPr txBox="1">
                  <a:spLocks noChangeArrowheads="1"/>
                </p:cNvSpPr>
                <p:nvPr/>
              </p:nvSpPr>
              <p:spPr bwMode="auto">
                <a:xfrm>
                  <a:off x="2659" y="2254"/>
                  <a:ext cx="310" cy="211"/>
                </a:xfrm>
                <a:prstGeom prst="rect">
                  <a:avLst/>
                </a:prstGeom>
                <a:noFill/>
                <a:ln w="9525">
                  <a:noFill/>
                  <a:miter lim="800000"/>
                  <a:headEnd/>
                  <a:tailEnd/>
                </a:ln>
              </p:spPr>
              <p:txBody>
                <a:bodyPr/>
                <a:lstStyle/>
                <a:p>
                  <a:pPr algn="ctr"/>
                  <a:r>
                    <a:rPr lang="en-US" sz="1200" i="1" baseline="0">
                      <a:latin typeface="Times New Roman" pitchFamily="18" charset="0"/>
                    </a:rPr>
                    <a:t>s</a:t>
                  </a:r>
                  <a:endParaRPr lang="en-US" sz="1200" i="1" baseline="0">
                    <a:latin typeface="Times New Roman" pitchFamily="18" charset="0"/>
                    <a:cs typeface="Arial" pitchFamily="34" charset="0"/>
                  </a:endParaRPr>
                </a:p>
              </p:txBody>
            </p:sp>
          </p:grpSp>
          <p:grpSp>
            <p:nvGrpSpPr>
              <p:cNvPr id="265285" name="Group 69"/>
              <p:cNvGrpSpPr>
                <a:grpSpLocks/>
              </p:cNvGrpSpPr>
              <p:nvPr/>
            </p:nvGrpSpPr>
            <p:grpSpPr bwMode="auto">
              <a:xfrm>
                <a:off x="1215" y="1038"/>
                <a:ext cx="1465" cy="1015"/>
                <a:chOff x="1215" y="1038"/>
                <a:chExt cx="1465" cy="1015"/>
              </a:xfrm>
            </p:grpSpPr>
            <p:sp>
              <p:nvSpPr>
                <p:cNvPr id="265286" name="Freeform 70"/>
                <p:cNvSpPr>
                  <a:spLocks/>
                </p:cNvSpPr>
                <p:nvPr/>
              </p:nvSpPr>
              <p:spPr bwMode="auto">
                <a:xfrm>
                  <a:off x="1215" y="1065"/>
                  <a:ext cx="1465" cy="988"/>
                </a:xfrm>
                <a:custGeom>
                  <a:avLst/>
                  <a:gdLst/>
                  <a:ahLst/>
                  <a:cxnLst>
                    <a:cxn ang="0">
                      <a:pos x="0" y="988"/>
                    </a:cxn>
                    <a:cxn ang="0">
                      <a:pos x="63" y="793"/>
                    </a:cxn>
                    <a:cxn ang="0">
                      <a:pos x="117" y="635"/>
                    </a:cxn>
                    <a:cxn ang="0">
                      <a:pos x="188" y="428"/>
                    </a:cxn>
                    <a:cxn ang="0">
                      <a:pos x="277" y="231"/>
                    </a:cxn>
                    <a:cxn ang="0">
                      <a:pos x="412" y="36"/>
                    </a:cxn>
                    <a:cxn ang="0">
                      <a:pos x="595" y="13"/>
                    </a:cxn>
                    <a:cxn ang="0">
                      <a:pos x="738" y="112"/>
                    </a:cxn>
                    <a:cxn ang="0">
                      <a:pos x="841" y="211"/>
                    </a:cxn>
                    <a:cxn ang="0">
                      <a:pos x="922" y="304"/>
                    </a:cxn>
                    <a:cxn ang="0">
                      <a:pos x="1054" y="457"/>
                    </a:cxn>
                    <a:cxn ang="0">
                      <a:pos x="1193" y="623"/>
                    </a:cxn>
                    <a:cxn ang="0">
                      <a:pos x="1311" y="770"/>
                    </a:cxn>
                    <a:cxn ang="0">
                      <a:pos x="1465" y="942"/>
                    </a:cxn>
                  </a:cxnLst>
                  <a:rect l="0" t="0" r="r" b="b"/>
                  <a:pathLst>
                    <a:path w="1465" h="988">
                      <a:moveTo>
                        <a:pt x="0" y="988"/>
                      </a:moveTo>
                      <a:cubicBezTo>
                        <a:pt x="10" y="956"/>
                        <a:pt x="43" y="852"/>
                        <a:pt x="63" y="793"/>
                      </a:cubicBezTo>
                      <a:cubicBezTo>
                        <a:pt x="83" y="734"/>
                        <a:pt x="96" y="696"/>
                        <a:pt x="117" y="635"/>
                      </a:cubicBezTo>
                      <a:cubicBezTo>
                        <a:pt x="138" y="574"/>
                        <a:pt x="161" y="495"/>
                        <a:pt x="188" y="428"/>
                      </a:cubicBezTo>
                      <a:cubicBezTo>
                        <a:pt x="215" y="361"/>
                        <a:pt x="240" y="296"/>
                        <a:pt x="277" y="231"/>
                      </a:cubicBezTo>
                      <a:cubicBezTo>
                        <a:pt x="314" y="166"/>
                        <a:pt x="359" y="72"/>
                        <a:pt x="412" y="36"/>
                      </a:cubicBezTo>
                      <a:cubicBezTo>
                        <a:pt x="465" y="0"/>
                        <a:pt x="541" y="1"/>
                        <a:pt x="595" y="13"/>
                      </a:cubicBezTo>
                      <a:cubicBezTo>
                        <a:pt x="649" y="26"/>
                        <a:pt x="697" y="79"/>
                        <a:pt x="738" y="112"/>
                      </a:cubicBezTo>
                      <a:cubicBezTo>
                        <a:pt x="780" y="145"/>
                        <a:pt x="811" y="179"/>
                        <a:pt x="841" y="211"/>
                      </a:cubicBezTo>
                      <a:cubicBezTo>
                        <a:pt x="871" y="243"/>
                        <a:pt x="886" y="263"/>
                        <a:pt x="922" y="304"/>
                      </a:cubicBezTo>
                      <a:cubicBezTo>
                        <a:pt x="958" y="345"/>
                        <a:pt x="1009" y="404"/>
                        <a:pt x="1054" y="457"/>
                      </a:cubicBezTo>
                      <a:cubicBezTo>
                        <a:pt x="1099" y="510"/>
                        <a:pt x="1150" y="571"/>
                        <a:pt x="1193" y="623"/>
                      </a:cubicBezTo>
                      <a:cubicBezTo>
                        <a:pt x="1237" y="675"/>
                        <a:pt x="1266" y="717"/>
                        <a:pt x="1311" y="770"/>
                      </a:cubicBezTo>
                      <a:cubicBezTo>
                        <a:pt x="1356" y="823"/>
                        <a:pt x="1433" y="906"/>
                        <a:pt x="1465" y="942"/>
                      </a:cubicBezTo>
                    </a:path>
                  </a:pathLst>
                </a:custGeom>
                <a:noFill/>
                <a:ln w="50800">
                  <a:solidFill>
                    <a:srgbClr val="800080"/>
                  </a:solidFill>
                  <a:round/>
                  <a:headEnd/>
                  <a:tailEnd/>
                </a:ln>
                <a:effectLst/>
              </p:spPr>
              <p:txBody>
                <a:bodyPr/>
                <a:lstStyle/>
                <a:p>
                  <a:endParaRPr lang="th-TH"/>
                </a:p>
              </p:txBody>
            </p:sp>
            <p:sp>
              <p:nvSpPr>
                <p:cNvPr id="265287" name="Oval 71"/>
                <p:cNvSpPr>
                  <a:spLocks noChangeArrowheads="1"/>
                </p:cNvSpPr>
                <p:nvPr/>
              </p:nvSpPr>
              <p:spPr bwMode="auto">
                <a:xfrm>
                  <a:off x="1709" y="1038"/>
                  <a:ext cx="67" cy="57"/>
                </a:xfrm>
                <a:prstGeom prst="ellipse">
                  <a:avLst/>
                </a:prstGeom>
                <a:solidFill>
                  <a:srgbClr val="FF0000"/>
                </a:solidFill>
                <a:ln w="9525">
                  <a:noFill/>
                  <a:round/>
                  <a:headEnd/>
                  <a:tailEnd/>
                </a:ln>
                <a:effectLst/>
              </p:spPr>
              <p:txBody>
                <a:bodyPr wrap="none" anchor="ctr"/>
                <a:lstStyle/>
                <a:p>
                  <a:endParaRPr lang="th-TH"/>
                </a:p>
              </p:txBody>
            </p:sp>
          </p:grpSp>
        </p:grpSp>
        <p:sp>
          <p:nvSpPr>
            <p:cNvPr id="265288" name="Freeform 72"/>
            <p:cNvSpPr>
              <a:spLocks/>
            </p:cNvSpPr>
            <p:nvPr/>
          </p:nvSpPr>
          <p:spPr bwMode="auto">
            <a:xfrm>
              <a:off x="3420" y="1436"/>
              <a:ext cx="1212" cy="1004"/>
            </a:xfrm>
            <a:custGeom>
              <a:avLst/>
              <a:gdLst/>
              <a:ahLst/>
              <a:cxnLst>
                <a:cxn ang="0">
                  <a:pos x="0" y="1004"/>
                </a:cxn>
                <a:cxn ang="0">
                  <a:pos x="304" y="508"/>
                </a:cxn>
                <a:cxn ang="0">
                  <a:pos x="974" y="502"/>
                </a:cxn>
                <a:cxn ang="0">
                  <a:pos x="1060" y="356"/>
                </a:cxn>
                <a:cxn ang="0">
                  <a:pos x="1144" y="180"/>
                </a:cxn>
                <a:cxn ang="0">
                  <a:pos x="1212" y="0"/>
                </a:cxn>
              </a:cxnLst>
              <a:rect l="0" t="0" r="r" b="b"/>
              <a:pathLst>
                <a:path w="1212" h="1004">
                  <a:moveTo>
                    <a:pt x="0" y="1004"/>
                  </a:moveTo>
                  <a:lnTo>
                    <a:pt x="304" y="508"/>
                  </a:lnTo>
                  <a:lnTo>
                    <a:pt x="974" y="502"/>
                  </a:lnTo>
                  <a:lnTo>
                    <a:pt x="1060" y="356"/>
                  </a:lnTo>
                  <a:lnTo>
                    <a:pt x="1144" y="180"/>
                  </a:lnTo>
                  <a:lnTo>
                    <a:pt x="1212" y="0"/>
                  </a:lnTo>
                </a:path>
              </a:pathLst>
            </a:custGeom>
            <a:noFill/>
            <a:ln w="12700">
              <a:solidFill>
                <a:srgbClr val="CCFFFF"/>
              </a:solidFill>
              <a:round/>
              <a:headEnd/>
              <a:tailEnd/>
            </a:ln>
          </p:spPr>
          <p:txBody>
            <a:bodyPr/>
            <a:lstStyle/>
            <a:p>
              <a:endParaRPr lang="th-TH"/>
            </a:p>
          </p:txBody>
        </p:sp>
        <p:sp>
          <p:nvSpPr>
            <p:cNvPr id="265289" name="Text Box 73"/>
            <p:cNvSpPr txBox="1">
              <a:spLocks noChangeArrowheads="1"/>
            </p:cNvSpPr>
            <p:nvPr/>
          </p:nvSpPr>
          <p:spPr bwMode="auto">
            <a:xfrm>
              <a:off x="4557" y="1484"/>
              <a:ext cx="224" cy="139"/>
            </a:xfrm>
            <a:prstGeom prst="rect">
              <a:avLst/>
            </a:prstGeom>
            <a:noFill/>
            <a:ln w="9525">
              <a:noFill/>
              <a:miter lim="800000"/>
              <a:headEnd/>
              <a:tailEnd/>
            </a:ln>
          </p:spPr>
          <p:txBody>
            <a:bodyPr/>
            <a:lstStyle/>
            <a:p>
              <a:pPr algn="ctr"/>
              <a:r>
                <a:rPr lang="en-US" sz="1000" i="1" baseline="0">
                  <a:latin typeface="Times New Roman" pitchFamily="18" charset="0"/>
                </a:rPr>
                <a:t>P</a:t>
              </a:r>
              <a:r>
                <a:rPr lang="en-US" sz="1000" i="1">
                  <a:latin typeface="Times New Roman" pitchFamily="18" charset="0"/>
                </a:rPr>
                <a:t>2</a:t>
              </a:r>
              <a:endParaRPr lang="en-US" sz="1000" i="1">
                <a:latin typeface="Times New Roman" pitchFamily="18" charset="0"/>
                <a:cs typeface="Arial" pitchFamily="34" charset="0"/>
              </a:endParaRPr>
            </a:p>
          </p:txBody>
        </p:sp>
        <p:sp>
          <p:nvSpPr>
            <p:cNvPr id="265290" name="Freeform 74"/>
            <p:cNvSpPr>
              <a:spLocks/>
            </p:cNvSpPr>
            <p:nvPr/>
          </p:nvSpPr>
          <p:spPr bwMode="auto">
            <a:xfrm>
              <a:off x="3420" y="1752"/>
              <a:ext cx="1696" cy="888"/>
            </a:xfrm>
            <a:custGeom>
              <a:avLst/>
              <a:gdLst/>
              <a:ahLst/>
              <a:cxnLst>
                <a:cxn ang="0">
                  <a:pos x="0" y="888"/>
                </a:cxn>
                <a:cxn ang="0">
                  <a:pos x="140" y="652"/>
                </a:cxn>
                <a:cxn ang="0">
                  <a:pos x="1346" y="641"/>
                </a:cxn>
                <a:cxn ang="0">
                  <a:pos x="1452" y="492"/>
                </a:cxn>
                <a:cxn ang="0">
                  <a:pos x="1536" y="364"/>
                </a:cxn>
                <a:cxn ang="0">
                  <a:pos x="1616" y="208"/>
                </a:cxn>
                <a:cxn ang="0">
                  <a:pos x="1696" y="0"/>
                </a:cxn>
              </a:cxnLst>
              <a:rect l="0" t="0" r="r" b="b"/>
              <a:pathLst>
                <a:path w="1696" h="888">
                  <a:moveTo>
                    <a:pt x="0" y="888"/>
                  </a:moveTo>
                  <a:lnTo>
                    <a:pt x="140" y="652"/>
                  </a:lnTo>
                  <a:lnTo>
                    <a:pt x="1346" y="641"/>
                  </a:lnTo>
                  <a:lnTo>
                    <a:pt x="1452" y="492"/>
                  </a:lnTo>
                  <a:lnTo>
                    <a:pt x="1536" y="364"/>
                  </a:lnTo>
                  <a:lnTo>
                    <a:pt x="1616" y="208"/>
                  </a:lnTo>
                  <a:lnTo>
                    <a:pt x="1696" y="0"/>
                  </a:lnTo>
                </a:path>
              </a:pathLst>
            </a:custGeom>
            <a:noFill/>
            <a:ln w="12700">
              <a:solidFill>
                <a:srgbClr val="CCFFFF"/>
              </a:solidFill>
              <a:round/>
              <a:headEnd/>
              <a:tailEnd/>
            </a:ln>
          </p:spPr>
          <p:txBody>
            <a:bodyPr/>
            <a:lstStyle/>
            <a:p>
              <a:endParaRPr lang="th-TH"/>
            </a:p>
          </p:txBody>
        </p:sp>
        <p:sp>
          <p:nvSpPr>
            <p:cNvPr id="265291" name="Text Box 75"/>
            <p:cNvSpPr txBox="1">
              <a:spLocks noChangeArrowheads="1"/>
            </p:cNvSpPr>
            <p:nvPr/>
          </p:nvSpPr>
          <p:spPr bwMode="auto">
            <a:xfrm>
              <a:off x="5022" y="1853"/>
              <a:ext cx="224" cy="139"/>
            </a:xfrm>
            <a:prstGeom prst="rect">
              <a:avLst/>
            </a:prstGeom>
            <a:noFill/>
            <a:ln w="9525">
              <a:noFill/>
              <a:miter lim="800000"/>
              <a:headEnd/>
              <a:tailEnd/>
            </a:ln>
          </p:spPr>
          <p:txBody>
            <a:bodyPr/>
            <a:lstStyle/>
            <a:p>
              <a:pPr algn="ctr"/>
              <a:r>
                <a:rPr lang="en-US" sz="1000" i="1" baseline="0">
                  <a:latin typeface="Times New Roman" pitchFamily="18" charset="0"/>
                </a:rPr>
                <a:t>P</a:t>
              </a:r>
              <a:r>
                <a:rPr lang="en-US" sz="1000" i="1">
                  <a:latin typeface="Times New Roman" pitchFamily="18" charset="0"/>
                </a:rPr>
                <a:t>1</a:t>
              </a:r>
              <a:endParaRPr lang="en-US" sz="1000" i="1">
                <a:latin typeface="Times New Roman" pitchFamily="18" charset="0"/>
                <a:cs typeface="Arial" pitchFamily="34" charset="0"/>
              </a:endParaRPr>
            </a:p>
          </p:txBody>
        </p:sp>
      </p:grpSp>
      <p:grpSp>
        <p:nvGrpSpPr>
          <p:cNvPr id="265300" name="Group 84"/>
          <p:cNvGrpSpPr>
            <a:grpSpLocks/>
          </p:cNvGrpSpPr>
          <p:nvPr/>
        </p:nvGrpSpPr>
        <p:grpSpPr bwMode="auto">
          <a:xfrm>
            <a:off x="5416550" y="3635375"/>
            <a:ext cx="1758950" cy="1108075"/>
            <a:chOff x="3220" y="2326"/>
            <a:chExt cx="1108" cy="698"/>
          </a:xfrm>
        </p:grpSpPr>
        <p:sp>
          <p:nvSpPr>
            <p:cNvPr id="265292" name="Freeform 76"/>
            <p:cNvSpPr>
              <a:spLocks/>
            </p:cNvSpPr>
            <p:nvPr/>
          </p:nvSpPr>
          <p:spPr bwMode="auto">
            <a:xfrm>
              <a:off x="3360" y="2472"/>
              <a:ext cx="968" cy="552"/>
            </a:xfrm>
            <a:custGeom>
              <a:avLst/>
              <a:gdLst/>
              <a:ahLst/>
              <a:cxnLst>
                <a:cxn ang="0">
                  <a:pos x="0" y="552"/>
                </a:cxn>
                <a:cxn ang="0">
                  <a:pos x="148" y="288"/>
                </a:cxn>
                <a:cxn ang="0">
                  <a:pos x="824" y="280"/>
                </a:cxn>
                <a:cxn ang="0">
                  <a:pos x="896" y="160"/>
                </a:cxn>
                <a:cxn ang="0">
                  <a:pos x="968" y="0"/>
                </a:cxn>
              </a:cxnLst>
              <a:rect l="0" t="0" r="r" b="b"/>
              <a:pathLst>
                <a:path w="968" h="552">
                  <a:moveTo>
                    <a:pt x="0" y="552"/>
                  </a:moveTo>
                  <a:lnTo>
                    <a:pt x="148" y="288"/>
                  </a:lnTo>
                  <a:lnTo>
                    <a:pt x="824" y="280"/>
                  </a:lnTo>
                  <a:lnTo>
                    <a:pt x="896" y="160"/>
                  </a:lnTo>
                  <a:lnTo>
                    <a:pt x="968" y="0"/>
                  </a:lnTo>
                </a:path>
              </a:pathLst>
            </a:custGeom>
            <a:noFill/>
            <a:ln w="50800">
              <a:solidFill>
                <a:srgbClr val="FF0000"/>
              </a:solidFill>
              <a:round/>
              <a:headEnd/>
              <a:tailEnd/>
            </a:ln>
            <a:effectLst/>
          </p:spPr>
          <p:txBody>
            <a:bodyPr/>
            <a:lstStyle/>
            <a:p>
              <a:endParaRPr lang="th-TH"/>
            </a:p>
          </p:txBody>
        </p:sp>
        <p:grpSp>
          <p:nvGrpSpPr>
            <p:cNvPr id="265293" name="Group 77"/>
            <p:cNvGrpSpPr>
              <a:grpSpLocks/>
            </p:cNvGrpSpPr>
            <p:nvPr/>
          </p:nvGrpSpPr>
          <p:grpSpPr bwMode="auto">
            <a:xfrm>
              <a:off x="3220" y="2872"/>
              <a:ext cx="129" cy="144"/>
              <a:chOff x="1756" y="996"/>
              <a:chExt cx="129" cy="144"/>
            </a:xfrm>
          </p:grpSpPr>
          <p:sp>
            <p:nvSpPr>
              <p:cNvPr id="265294" name="Text Box 78"/>
              <p:cNvSpPr txBox="1">
                <a:spLocks noChangeArrowheads="1"/>
              </p:cNvSpPr>
              <p:nvPr/>
            </p:nvSpPr>
            <p:spPr bwMode="auto">
              <a:xfrm>
                <a:off x="1756" y="996"/>
                <a:ext cx="125" cy="144"/>
              </a:xfrm>
              <a:prstGeom prst="rect">
                <a:avLst/>
              </a:prstGeom>
              <a:noFill/>
              <a:ln w="9525">
                <a:noFill/>
                <a:miter lim="800000"/>
                <a:headEnd/>
                <a:tailEnd/>
              </a:ln>
              <a:effectLst/>
            </p:spPr>
            <p:txBody>
              <a:bodyPr>
                <a:spAutoFit/>
              </a:bodyPr>
              <a:lstStyle/>
              <a:p>
                <a:pPr algn="ctr">
                  <a:spcBef>
                    <a:spcPct val="50000"/>
                  </a:spcBef>
                </a:pPr>
                <a:r>
                  <a:rPr lang="en-US" sz="900" baseline="0">
                    <a:latin typeface="Script MT Bold" pitchFamily="66" charset="0"/>
                  </a:rPr>
                  <a:t>4</a:t>
                </a:r>
                <a:endParaRPr lang="th-TH" sz="900" baseline="0">
                  <a:latin typeface="Script MT Bold" pitchFamily="66" charset="0"/>
                </a:endParaRPr>
              </a:p>
            </p:txBody>
          </p:sp>
          <p:sp>
            <p:nvSpPr>
              <p:cNvPr id="265295" name="Oval 79"/>
              <p:cNvSpPr>
                <a:spLocks noChangeArrowheads="1"/>
              </p:cNvSpPr>
              <p:nvPr/>
            </p:nvSpPr>
            <p:spPr bwMode="auto">
              <a:xfrm>
                <a:off x="1779" y="1014"/>
                <a:ext cx="106" cy="109"/>
              </a:xfrm>
              <a:prstGeom prst="ellipse">
                <a:avLst/>
              </a:prstGeom>
              <a:noFill/>
              <a:ln w="9525">
                <a:solidFill>
                  <a:srgbClr val="000080"/>
                </a:solidFill>
                <a:round/>
                <a:headEnd/>
                <a:tailEnd/>
              </a:ln>
              <a:effectLst/>
            </p:spPr>
            <p:txBody>
              <a:bodyPr wrap="none" anchor="ctr"/>
              <a:lstStyle/>
              <a:p>
                <a:endParaRPr lang="th-TH"/>
              </a:p>
            </p:txBody>
          </p:sp>
        </p:grpSp>
        <p:grpSp>
          <p:nvGrpSpPr>
            <p:cNvPr id="265296" name="Group 80"/>
            <p:cNvGrpSpPr>
              <a:grpSpLocks/>
            </p:cNvGrpSpPr>
            <p:nvPr/>
          </p:nvGrpSpPr>
          <p:grpSpPr bwMode="auto">
            <a:xfrm>
              <a:off x="4194" y="2326"/>
              <a:ext cx="125" cy="144"/>
              <a:chOff x="1386" y="1097"/>
              <a:chExt cx="125" cy="144"/>
            </a:xfrm>
          </p:grpSpPr>
          <p:sp>
            <p:nvSpPr>
              <p:cNvPr id="265297" name="Text Box 81"/>
              <p:cNvSpPr txBox="1">
                <a:spLocks noChangeArrowheads="1"/>
              </p:cNvSpPr>
              <p:nvPr/>
            </p:nvSpPr>
            <p:spPr bwMode="auto">
              <a:xfrm>
                <a:off x="1386" y="1097"/>
                <a:ext cx="125" cy="144"/>
              </a:xfrm>
              <a:prstGeom prst="rect">
                <a:avLst/>
              </a:prstGeom>
              <a:noFill/>
              <a:ln w="9525">
                <a:noFill/>
                <a:miter lim="800000"/>
                <a:headEnd/>
                <a:tailEnd/>
              </a:ln>
              <a:effectLst/>
            </p:spPr>
            <p:txBody>
              <a:bodyPr>
                <a:spAutoFit/>
              </a:bodyPr>
              <a:lstStyle/>
              <a:p>
                <a:pPr algn="ctr">
                  <a:spcBef>
                    <a:spcPct val="50000"/>
                  </a:spcBef>
                </a:pPr>
                <a:r>
                  <a:rPr lang="en-US" sz="900" baseline="0">
                    <a:latin typeface="Script MT Bold" pitchFamily="66" charset="0"/>
                  </a:rPr>
                  <a:t>1</a:t>
                </a:r>
                <a:endParaRPr lang="th-TH" sz="900" baseline="0">
                  <a:latin typeface="Script MT Bold" pitchFamily="66" charset="0"/>
                </a:endParaRPr>
              </a:p>
            </p:txBody>
          </p:sp>
          <p:sp>
            <p:nvSpPr>
              <p:cNvPr id="265298" name="Oval 82"/>
              <p:cNvSpPr>
                <a:spLocks noChangeArrowheads="1"/>
              </p:cNvSpPr>
              <p:nvPr/>
            </p:nvSpPr>
            <p:spPr bwMode="auto">
              <a:xfrm>
                <a:off x="1397" y="1115"/>
                <a:ext cx="106" cy="109"/>
              </a:xfrm>
              <a:prstGeom prst="ellipse">
                <a:avLst/>
              </a:prstGeom>
              <a:noFill/>
              <a:ln w="9525">
                <a:solidFill>
                  <a:srgbClr val="000080"/>
                </a:solidFill>
                <a:round/>
                <a:headEnd/>
                <a:tailEnd/>
              </a:ln>
              <a:effectLst/>
            </p:spPr>
            <p:txBody>
              <a:bodyPr wrap="none" anchor="ctr"/>
              <a:lstStyle/>
              <a:p>
                <a:endParaRPr lang="th-TH"/>
              </a:p>
            </p:txBody>
          </p:sp>
        </p:grpSp>
        <p:sp>
          <p:nvSpPr>
            <p:cNvPr id="265299" name="Line 83"/>
            <p:cNvSpPr>
              <a:spLocks noChangeShapeType="1"/>
            </p:cNvSpPr>
            <p:nvPr/>
          </p:nvSpPr>
          <p:spPr bwMode="auto">
            <a:xfrm>
              <a:off x="3700" y="2756"/>
              <a:ext cx="204" cy="0"/>
            </a:xfrm>
            <a:prstGeom prst="line">
              <a:avLst/>
            </a:prstGeom>
            <a:noFill/>
            <a:ln w="9525">
              <a:solidFill>
                <a:schemeClr val="tx1"/>
              </a:solidFill>
              <a:round/>
              <a:headEnd/>
              <a:tailEnd type="triangle" w="med" len="med"/>
            </a:ln>
            <a:effectLst/>
          </p:spPr>
          <p:txBody>
            <a:bodyPr/>
            <a:lstStyle/>
            <a:p>
              <a:endParaRPr lang="th-TH"/>
            </a:p>
          </p:txBody>
        </p:sp>
      </p:grpSp>
      <p:grpSp>
        <p:nvGrpSpPr>
          <p:cNvPr id="265307" name="Group 91"/>
          <p:cNvGrpSpPr>
            <a:grpSpLocks/>
          </p:cNvGrpSpPr>
          <p:nvPr/>
        </p:nvGrpSpPr>
        <p:grpSpPr bwMode="auto">
          <a:xfrm>
            <a:off x="2663825" y="1568450"/>
            <a:ext cx="1704975" cy="2762250"/>
            <a:chOff x="1816" y="556"/>
            <a:chExt cx="1074" cy="1740"/>
          </a:xfrm>
        </p:grpSpPr>
        <p:sp>
          <p:nvSpPr>
            <p:cNvPr id="265308" name="Freeform 92"/>
            <p:cNvSpPr>
              <a:spLocks/>
            </p:cNvSpPr>
            <p:nvPr/>
          </p:nvSpPr>
          <p:spPr bwMode="auto">
            <a:xfrm>
              <a:off x="2063" y="831"/>
              <a:ext cx="474" cy="887"/>
            </a:xfrm>
            <a:custGeom>
              <a:avLst/>
              <a:gdLst/>
              <a:ahLst/>
              <a:cxnLst>
                <a:cxn ang="0">
                  <a:pos x="334" y="734"/>
                </a:cxn>
                <a:cxn ang="0">
                  <a:pos x="0" y="734"/>
                </a:cxn>
                <a:cxn ang="0">
                  <a:pos x="0" y="0"/>
                </a:cxn>
                <a:cxn ang="0">
                  <a:pos x="91" y="0"/>
                </a:cxn>
                <a:cxn ang="0">
                  <a:pos x="328" y="265"/>
                </a:cxn>
                <a:cxn ang="0">
                  <a:pos x="334" y="734"/>
                </a:cxn>
              </a:cxnLst>
              <a:rect l="0" t="0" r="r" b="b"/>
              <a:pathLst>
                <a:path w="334" h="734">
                  <a:moveTo>
                    <a:pt x="334" y="734"/>
                  </a:moveTo>
                  <a:lnTo>
                    <a:pt x="0" y="734"/>
                  </a:lnTo>
                  <a:lnTo>
                    <a:pt x="0" y="0"/>
                  </a:lnTo>
                  <a:lnTo>
                    <a:pt x="91" y="0"/>
                  </a:lnTo>
                  <a:lnTo>
                    <a:pt x="328" y="265"/>
                  </a:lnTo>
                  <a:lnTo>
                    <a:pt x="334" y="734"/>
                  </a:lnTo>
                  <a:close/>
                </a:path>
              </a:pathLst>
            </a:custGeom>
            <a:solidFill>
              <a:srgbClr val="99CC00"/>
            </a:solidFill>
            <a:ln w="9525">
              <a:solidFill>
                <a:schemeClr val="tx1"/>
              </a:solidFill>
              <a:round/>
              <a:headEnd/>
              <a:tailEnd/>
            </a:ln>
            <a:effectLst/>
          </p:spPr>
          <p:txBody>
            <a:bodyPr/>
            <a:lstStyle/>
            <a:p>
              <a:endParaRPr lang="th-TH"/>
            </a:p>
          </p:txBody>
        </p:sp>
        <p:grpSp>
          <p:nvGrpSpPr>
            <p:cNvPr id="265309" name="Group 93"/>
            <p:cNvGrpSpPr>
              <a:grpSpLocks/>
            </p:cNvGrpSpPr>
            <p:nvPr/>
          </p:nvGrpSpPr>
          <p:grpSpPr bwMode="auto">
            <a:xfrm rot="-3573145">
              <a:off x="2105" y="956"/>
              <a:ext cx="342" cy="487"/>
              <a:chOff x="3364" y="2419"/>
              <a:chExt cx="430" cy="645"/>
            </a:xfrm>
          </p:grpSpPr>
          <p:grpSp>
            <p:nvGrpSpPr>
              <p:cNvPr id="265310" name="Group 94"/>
              <p:cNvGrpSpPr>
                <a:grpSpLocks/>
              </p:cNvGrpSpPr>
              <p:nvPr/>
            </p:nvGrpSpPr>
            <p:grpSpPr bwMode="auto">
              <a:xfrm>
                <a:off x="3447" y="2488"/>
                <a:ext cx="236" cy="546"/>
                <a:chOff x="3447" y="2488"/>
                <a:chExt cx="236" cy="546"/>
              </a:xfrm>
            </p:grpSpPr>
            <p:sp>
              <p:nvSpPr>
                <p:cNvPr id="265311" name="Oval 95"/>
                <p:cNvSpPr>
                  <a:spLocks noChangeArrowheads="1"/>
                </p:cNvSpPr>
                <p:nvPr/>
              </p:nvSpPr>
              <p:spPr bwMode="auto">
                <a:xfrm rot="1751849">
                  <a:off x="3447" y="2488"/>
                  <a:ext cx="236" cy="546"/>
                </a:xfrm>
                <a:prstGeom prst="ellipse">
                  <a:avLst/>
                </a:prstGeom>
                <a:noFill/>
                <a:ln w="19050">
                  <a:solidFill>
                    <a:srgbClr val="FF99CC"/>
                  </a:solidFill>
                  <a:round/>
                  <a:headEnd/>
                  <a:tailEnd/>
                </a:ln>
                <a:effectLst/>
              </p:spPr>
              <p:txBody>
                <a:bodyPr wrap="none" anchor="ctr"/>
                <a:lstStyle/>
                <a:p>
                  <a:endParaRPr lang="th-TH"/>
                </a:p>
              </p:txBody>
            </p:sp>
            <p:sp>
              <p:nvSpPr>
                <p:cNvPr id="265312" name="Oval 96"/>
                <p:cNvSpPr>
                  <a:spLocks noChangeArrowheads="1"/>
                </p:cNvSpPr>
                <p:nvPr/>
              </p:nvSpPr>
              <p:spPr bwMode="auto">
                <a:xfrm rot="1751849">
                  <a:off x="3525" y="2488"/>
                  <a:ext cx="77" cy="546"/>
                </a:xfrm>
                <a:prstGeom prst="ellipse">
                  <a:avLst/>
                </a:prstGeom>
                <a:noFill/>
                <a:ln w="19050">
                  <a:solidFill>
                    <a:srgbClr val="FF99CC"/>
                  </a:solidFill>
                  <a:round/>
                  <a:headEnd/>
                  <a:tailEnd/>
                </a:ln>
                <a:effectLst/>
              </p:spPr>
              <p:txBody>
                <a:bodyPr wrap="none" anchor="ctr"/>
                <a:lstStyle/>
                <a:p>
                  <a:endParaRPr lang="th-TH"/>
                </a:p>
              </p:txBody>
            </p:sp>
            <p:sp>
              <p:nvSpPr>
                <p:cNvPr id="265313" name="Oval 97"/>
                <p:cNvSpPr>
                  <a:spLocks noChangeArrowheads="1"/>
                </p:cNvSpPr>
                <p:nvPr/>
              </p:nvSpPr>
              <p:spPr bwMode="auto">
                <a:xfrm rot="1751849">
                  <a:off x="3480" y="2488"/>
                  <a:ext cx="170" cy="546"/>
                </a:xfrm>
                <a:prstGeom prst="ellipse">
                  <a:avLst/>
                </a:prstGeom>
                <a:noFill/>
                <a:ln w="19050">
                  <a:solidFill>
                    <a:srgbClr val="FF99CC"/>
                  </a:solidFill>
                  <a:round/>
                  <a:headEnd/>
                  <a:tailEnd/>
                </a:ln>
                <a:effectLst/>
              </p:spPr>
              <p:txBody>
                <a:bodyPr wrap="none" anchor="ctr"/>
                <a:lstStyle/>
                <a:p>
                  <a:endParaRPr lang="th-TH"/>
                </a:p>
              </p:txBody>
            </p:sp>
          </p:grpSp>
          <p:sp>
            <p:nvSpPr>
              <p:cNvPr id="265314" name="Oval 98"/>
              <p:cNvSpPr>
                <a:spLocks noChangeArrowheads="1"/>
              </p:cNvSpPr>
              <p:nvPr/>
            </p:nvSpPr>
            <p:spPr bwMode="auto">
              <a:xfrm>
                <a:off x="3621" y="2419"/>
                <a:ext cx="173" cy="181"/>
              </a:xfrm>
              <a:prstGeom prst="ellipse">
                <a:avLst/>
              </a:prstGeom>
              <a:solidFill>
                <a:srgbClr val="CCFFFF"/>
              </a:solidFill>
              <a:ln w="19050">
                <a:solidFill>
                  <a:srgbClr val="808080"/>
                </a:solidFill>
                <a:round/>
                <a:headEnd/>
                <a:tailEnd/>
              </a:ln>
              <a:effectLst/>
            </p:spPr>
            <p:txBody>
              <a:bodyPr wrap="none" anchor="ctr"/>
              <a:lstStyle/>
              <a:p>
                <a:endParaRPr lang="th-TH"/>
              </a:p>
            </p:txBody>
          </p:sp>
          <p:sp>
            <p:nvSpPr>
              <p:cNvPr id="265315" name="Oval 99"/>
              <p:cNvSpPr>
                <a:spLocks noChangeArrowheads="1"/>
              </p:cNvSpPr>
              <p:nvPr/>
            </p:nvSpPr>
            <p:spPr bwMode="auto">
              <a:xfrm>
                <a:off x="3364" y="2963"/>
                <a:ext cx="99" cy="101"/>
              </a:xfrm>
              <a:prstGeom prst="ellipse">
                <a:avLst/>
              </a:prstGeom>
              <a:solidFill>
                <a:srgbClr val="CCFFFF"/>
              </a:solidFill>
              <a:ln w="19050">
                <a:solidFill>
                  <a:srgbClr val="808080"/>
                </a:solidFill>
                <a:round/>
                <a:headEnd/>
                <a:tailEnd/>
              </a:ln>
              <a:effectLst/>
            </p:spPr>
            <p:txBody>
              <a:bodyPr wrap="none" anchor="ctr"/>
              <a:lstStyle/>
              <a:p>
                <a:endParaRPr lang="th-TH"/>
              </a:p>
            </p:txBody>
          </p:sp>
        </p:grpSp>
        <p:sp>
          <p:nvSpPr>
            <p:cNvPr id="265316" name="Text Box 100"/>
            <p:cNvSpPr txBox="1">
              <a:spLocks noChangeArrowheads="1"/>
            </p:cNvSpPr>
            <p:nvPr/>
          </p:nvSpPr>
          <p:spPr bwMode="auto">
            <a:xfrm>
              <a:off x="2028" y="1465"/>
              <a:ext cx="556" cy="173"/>
            </a:xfrm>
            <a:prstGeom prst="rect">
              <a:avLst/>
            </a:prstGeom>
            <a:noFill/>
            <a:ln w="9525">
              <a:noFill/>
              <a:miter lim="800000"/>
              <a:headEnd/>
              <a:tailEnd/>
            </a:ln>
            <a:effectLst/>
          </p:spPr>
          <p:txBody>
            <a:bodyPr>
              <a:spAutoFit/>
            </a:bodyPr>
            <a:lstStyle/>
            <a:p>
              <a:pPr>
                <a:spcBef>
                  <a:spcPct val="50000"/>
                </a:spcBef>
              </a:pPr>
              <a:r>
                <a:rPr lang="en-US" sz="1200" b="1" i="1" baseline="0">
                  <a:solidFill>
                    <a:srgbClr val="3366FF"/>
                  </a:solidFill>
                  <a:latin typeface="Times New Roman" pitchFamily="18" charset="0"/>
                </a:rPr>
                <a:t>Boiler</a:t>
              </a:r>
              <a:endParaRPr lang="th-TH" sz="1200" b="1" i="1" baseline="0">
                <a:solidFill>
                  <a:srgbClr val="3366FF"/>
                </a:solidFill>
                <a:latin typeface="Times New Roman" pitchFamily="18" charset="0"/>
              </a:endParaRPr>
            </a:p>
          </p:txBody>
        </p:sp>
        <p:sp>
          <p:nvSpPr>
            <p:cNvPr id="265317" name="AutoShape 101"/>
            <p:cNvSpPr>
              <a:spLocks noChangeArrowheads="1"/>
            </p:cNvSpPr>
            <p:nvPr/>
          </p:nvSpPr>
          <p:spPr bwMode="auto">
            <a:xfrm rot="19850294" flipV="1">
              <a:off x="1899" y="1721"/>
              <a:ext cx="405" cy="186"/>
            </a:xfrm>
            <a:prstGeom prst="curvedDownArrow">
              <a:avLst>
                <a:gd name="adj1" fmla="val 43548"/>
                <a:gd name="adj2" fmla="val 87097"/>
                <a:gd name="adj3" fmla="val 33333"/>
              </a:avLst>
            </a:prstGeom>
            <a:solidFill>
              <a:srgbClr val="FF0000"/>
            </a:solidFill>
            <a:ln w="9525">
              <a:solidFill>
                <a:schemeClr val="tx1"/>
              </a:solidFill>
              <a:miter lim="800000"/>
              <a:headEnd/>
              <a:tailEnd/>
            </a:ln>
            <a:effectLst/>
          </p:spPr>
          <p:txBody>
            <a:bodyPr wrap="none" anchor="ctr"/>
            <a:lstStyle/>
            <a:p>
              <a:endParaRPr lang="th-TH"/>
            </a:p>
          </p:txBody>
        </p:sp>
        <p:sp>
          <p:nvSpPr>
            <p:cNvPr id="265318" name="Text Box 102"/>
            <p:cNvSpPr txBox="1">
              <a:spLocks noChangeArrowheads="1"/>
            </p:cNvSpPr>
            <p:nvPr/>
          </p:nvSpPr>
          <p:spPr bwMode="auto">
            <a:xfrm>
              <a:off x="1966" y="1901"/>
              <a:ext cx="324" cy="173"/>
            </a:xfrm>
            <a:prstGeom prst="rect">
              <a:avLst/>
            </a:prstGeom>
            <a:noFill/>
            <a:ln w="9525">
              <a:noFill/>
              <a:miter lim="800000"/>
              <a:headEnd/>
              <a:tailEnd/>
            </a:ln>
            <a:effectLst/>
          </p:spPr>
          <p:txBody>
            <a:bodyPr>
              <a:spAutoFit/>
            </a:bodyPr>
            <a:lstStyle/>
            <a:p>
              <a:pPr>
                <a:spcBef>
                  <a:spcPct val="50000"/>
                </a:spcBef>
              </a:pPr>
              <a:r>
                <a:rPr lang="en-US" sz="1200" i="1" baseline="0">
                  <a:latin typeface="Comic Sans MS" pitchFamily="66" charset="0"/>
                </a:rPr>
                <a:t>Q</a:t>
              </a:r>
              <a:r>
                <a:rPr lang="en-US" sz="1200" i="1">
                  <a:latin typeface="Comic Sans MS" pitchFamily="66" charset="0"/>
                </a:rPr>
                <a:t>B</a:t>
              </a:r>
              <a:endParaRPr lang="th-TH" sz="1200" i="1" baseline="0">
                <a:latin typeface="Comic Sans MS" pitchFamily="66" charset="0"/>
              </a:endParaRPr>
            </a:p>
          </p:txBody>
        </p:sp>
        <p:sp>
          <p:nvSpPr>
            <p:cNvPr id="265319" name="Line 103"/>
            <p:cNvSpPr>
              <a:spLocks noChangeShapeType="1"/>
            </p:cNvSpPr>
            <p:nvPr/>
          </p:nvSpPr>
          <p:spPr bwMode="auto">
            <a:xfrm flipH="1" flipV="1">
              <a:off x="2388" y="1452"/>
              <a:ext cx="9" cy="568"/>
            </a:xfrm>
            <a:prstGeom prst="line">
              <a:avLst/>
            </a:prstGeom>
            <a:noFill/>
            <a:ln w="31750">
              <a:solidFill>
                <a:srgbClr val="FF0000"/>
              </a:solidFill>
              <a:round/>
              <a:headEnd/>
              <a:tailEnd type="stealth" w="lg" len="lg"/>
            </a:ln>
            <a:effectLst/>
          </p:spPr>
          <p:txBody>
            <a:bodyPr/>
            <a:lstStyle/>
            <a:p>
              <a:endParaRPr lang="th-TH"/>
            </a:p>
          </p:txBody>
        </p:sp>
        <p:grpSp>
          <p:nvGrpSpPr>
            <p:cNvPr id="265320" name="Group 104"/>
            <p:cNvGrpSpPr>
              <a:grpSpLocks/>
            </p:cNvGrpSpPr>
            <p:nvPr/>
          </p:nvGrpSpPr>
          <p:grpSpPr bwMode="auto">
            <a:xfrm>
              <a:off x="2302" y="641"/>
              <a:ext cx="177" cy="173"/>
              <a:chOff x="1610" y="572"/>
              <a:chExt cx="177" cy="173"/>
            </a:xfrm>
          </p:grpSpPr>
          <p:sp>
            <p:nvSpPr>
              <p:cNvPr id="265321" name="Text Box 105"/>
              <p:cNvSpPr txBox="1">
                <a:spLocks noChangeArrowheads="1"/>
              </p:cNvSpPr>
              <p:nvPr/>
            </p:nvSpPr>
            <p:spPr bwMode="auto">
              <a:xfrm>
                <a:off x="1610" y="572"/>
                <a:ext cx="177" cy="173"/>
              </a:xfrm>
              <a:prstGeom prst="rect">
                <a:avLst/>
              </a:prstGeom>
              <a:noFill/>
              <a:ln w="9525">
                <a:noFill/>
                <a:miter lim="800000"/>
                <a:headEnd/>
                <a:tailEnd/>
              </a:ln>
              <a:effectLst/>
            </p:spPr>
            <p:txBody>
              <a:bodyPr>
                <a:spAutoFit/>
              </a:bodyPr>
              <a:lstStyle/>
              <a:p>
                <a:pPr algn="ctr">
                  <a:spcBef>
                    <a:spcPct val="50000"/>
                  </a:spcBef>
                </a:pPr>
                <a:r>
                  <a:rPr lang="en-US" sz="1200" baseline="0">
                    <a:latin typeface="Script MT Bold" pitchFamily="66" charset="0"/>
                  </a:rPr>
                  <a:t>1</a:t>
                </a:r>
                <a:endParaRPr lang="th-TH" sz="1200" baseline="0">
                  <a:latin typeface="Script MT Bold" pitchFamily="66" charset="0"/>
                </a:endParaRPr>
              </a:p>
            </p:txBody>
          </p:sp>
          <p:sp>
            <p:nvSpPr>
              <p:cNvPr id="265322" name="Oval 106"/>
              <p:cNvSpPr>
                <a:spLocks noChangeArrowheads="1"/>
              </p:cNvSpPr>
              <p:nvPr/>
            </p:nvSpPr>
            <p:spPr bwMode="auto">
              <a:xfrm>
                <a:off x="1623" y="583"/>
                <a:ext cx="150" cy="157"/>
              </a:xfrm>
              <a:prstGeom prst="ellipse">
                <a:avLst/>
              </a:prstGeom>
              <a:noFill/>
              <a:ln w="9525">
                <a:solidFill>
                  <a:srgbClr val="FFFF00"/>
                </a:solidFill>
                <a:round/>
                <a:headEnd/>
                <a:tailEnd/>
              </a:ln>
              <a:effectLst/>
            </p:spPr>
            <p:txBody>
              <a:bodyPr wrap="none" anchor="ctr"/>
              <a:lstStyle/>
              <a:p>
                <a:endParaRPr lang="th-TH"/>
              </a:p>
            </p:txBody>
          </p:sp>
        </p:grpSp>
        <p:sp>
          <p:nvSpPr>
            <p:cNvPr id="265323" name="Line 107"/>
            <p:cNvSpPr>
              <a:spLocks noChangeShapeType="1"/>
            </p:cNvSpPr>
            <p:nvPr/>
          </p:nvSpPr>
          <p:spPr bwMode="auto">
            <a:xfrm flipH="1">
              <a:off x="2354" y="1902"/>
              <a:ext cx="192" cy="4"/>
            </a:xfrm>
            <a:prstGeom prst="line">
              <a:avLst/>
            </a:prstGeom>
            <a:noFill/>
            <a:ln w="9525">
              <a:solidFill>
                <a:schemeClr val="tx1"/>
              </a:solidFill>
              <a:round/>
              <a:headEnd/>
              <a:tailEnd/>
            </a:ln>
            <a:effectLst/>
          </p:spPr>
          <p:txBody>
            <a:bodyPr/>
            <a:lstStyle/>
            <a:p>
              <a:endParaRPr lang="th-TH"/>
            </a:p>
          </p:txBody>
        </p:sp>
        <p:sp>
          <p:nvSpPr>
            <p:cNvPr id="265324" name="Text Box 108"/>
            <p:cNvSpPr txBox="1">
              <a:spLocks noChangeArrowheads="1"/>
            </p:cNvSpPr>
            <p:nvPr/>
          </p:nvSpPr>
          <p:spPr bwMode="auto">
            <a:xfrm>
              <a:off x="1816" y="2104"/>
              <a:ext cx="1074" cy="192"/>
            </a:xfrm>
            <a:prstGeom prst="rect">
              <a:avLst/>
            </a:prstGeom>
            <a:noFill/>
            <a:ln w="9525">
              <a:noFill/>
              <a:miter lim="800000"/>
              <a:headEnd/>
              <a:tailEnd/>
            </a:ln>
            <a:effectLst/>
          </p:spPr>
          <p:txBody>
            <a:bodyPr>
              <a:spAutoFit/>
            </a:bodyPr>
            <a:lstStyle/>
            <a:p>
              <a:pPr algn="ctr">
                <a:spcBef>
                  <a:spcPct val="50000"/>
                </a:spcBef>
              </a:pPr>
              <a:r>
                <a:rPr lang="en-US" sz="1400" i="1" baseline="0">
                  <a:latin typeface="Times New Roman" pitchFamily="18" charset="0"/>
                </a:rPr>
                <a:t>Schematic diagram</a:t>
              </a:r>
              <a:endParaRPr lang="th-TH" sz="1400" i="1" baseline="0">
                <a:latin typeface="Times New Roman" pitchFamily="18" charset="0"/>
              </a:endParaRPr>
            </a:p>
          </p:txBody>
        </p:sp>
        <p:sp>
          <p:nvSpPr>
            <p:cNvPr id="265325" name="Line 109"/>
            <p:cNvSpPr>
              <a:spLocks noChangeShapeType="1"/>
            </p:cNvSpPr>
            <p:nvPr/>
          </p:nvSpPr>
          <p:spPr bwMode="auto">
            <a:xfrm flipH="1" flipV="1">
              <a:off x="2170" y="556"/>
              <a:ext cx="5" cy="406"/>
            </a:xfrm>
            <a:prstGeom prst="line">
              <a:avLst/>
            </a:prstGeom>
            <a:noFill/>
            <a:ln w="31750">
              <a:solidFill>
                <a:srgbClr val="FF0000"/>
              </a:solidFill>
              <a:round/>
              <a:headEnd/>
              <a:tailEnd type="stealth" w="lg" len="lg"/>
            </a:ln>
            <a:effectLst/>
          </p:spPr>
          <p:txBody>
            <a:bodyPr/>
            <a:lstStyle/>
            <a:p>
              <a:endParaRPr lang="th-TH"/>
            </a:p>
          </p:txBody>
        </p:sp>
        <p:grpSp>
          <p:nvGrpSpPr>
            <p:cNvPr id="265326" name="Group 110"/>
            <p:cNvGrpSpPr>
              <a:grpSpLocks/>
            </p:cNvGrpSpPr>
            <p:nvPr/>
          </p:nvGrpSpPr>
          <p:grpSpPr bwMode="auto">
            <a:xfrm>
              <a:off x="2526" y="1812"/>
              <a:ext cx="177" cy="173"/>
              <a:chOff x="1610" y="572"/>
              <a:chExt cx="177" cy="173"/>
            </a:xfrm>
          </p:grpSpPr>
          <p:sp>
            <p:nvSpPr>
              <p:cNvPr id="265327" name="Text Box 111"/>
              <p:cNvSpPr txBox="1">
                <a:spLocks noChangeArrowheads="1"/>
              </p:cNvSpPr>
              <p:nvPr/>
            </p:nvSpPr>
            <p:spPr bwMode="auto">
              <a:xfrm>
                <a:off x="1610" y="572"/>
                <a:ext cx="177" cy="173"/>
              </a:xfrm>
              <a:prstGeom prst="rect">
                <a:avLst/>
              </a:prstGeom>
              <a:noFill/>
              <a:ln w="9525">
                <a:noFill/>
                <a:miter lim="800000"/>
                <a:headEnd/>
                <a:tailEnd/>
              </a:ln>
              <a:effectLst/>
            </p:spPr>
            <p:txBody>
              <a:bodyPr>
                <a:spAutoFit/>
              </a:bodyPr>
              <a:lstStyle/>
              <a:p>
                <a:pPr algn="ctr">
                  <a:spcBef>
                    <a:spcPct val="50000"/>
                  </a:spcBef>
                </a:pPr>
                <a:r>
                  <a:rPr lang="en-US" sz="1200" baseline="0">
                    <a:latin typeface="Script MT Bold" pitchFamily="66" charset="0"/>
                  </a:rPr>
                  <a:t>4</a:t>
                </a:r>
                <a:endParaRPr lang="th-TH" sz="1200" baseline="0">
                  <a:latin typeface="Script MT Bold" pitchFamily="66" charset="0"/>
                </a:endParaRPr>
              </a:p>
            </p:txBody>
          </p:sp>
          <p:sp>
            <p:nvSpPr>
              <p:cNvPr id="265328" name="Oval 112"/>
              <p:cNvSpPr>
                <a:spLocks noChangeArrowheads="1"/>
              </p:cNvSpPr>
              <p:nvPr/>
            </p:nvSpPr>
            <p:spPr bwMode="auto">
              <a:xfrm>
                <a:off x="1623" y="583"/>
                <a:ext cx="150" cy="157"/>
              </a:xfrm>
              <a:prstGeom prst="ellipse">
                <a:avLst/>
              </a:prstGeom>
              <a:noFill/>
              <a:ln w="9525">
                <a:solidFill>
                  <a:srgbClr val="FFFF00"/>
                </a:solidFill>
                <a:round/>
                <a:headEnd/>
                <a:tailEnd/>
              </a:ln>
              <a:effectLst/>
            </p:spPr>
            <p:txBody>
              <a:bodyPr wrap="none" anchor="ctr"/>
              <a:lstStyle/>
              <a:p>
                <a:endParaRPr lang="th-TH"/>
              </a:p>
            </p:txBody>
          </p:sp>
        </p:grpSp>
        <p:sp>
          <p:nvSpPr>
            <p:cNvPr id="265329" name="Line 113"/>
            <p:cNvSpPr>
              <a:spLocks noChangeShapeType="1"/>
            </p:cNvSpPr>
            <p:nvPr/>
          </p:nvSpPr>
          <p:spPr bwMode="auto">
            <a:xfrm>
              <a:off x="2138" y="726"/>
              <a:ext cx="179" cy="1"/>
            </a:xfrm>
            <a:prstGeom prst="line">
              <a:avLst/>
            </a:prstGeom>
            <a:noFill/>
            <a:ln w="9525">
              <a:solidFill>
                <a:schemeClr val="tx1"/>
              </a:solidFill>
              <a:round/>
              <a:headEnd/>
              <a:tailEnd/>
            </a:ln>
            <a:effectLst/>
          </p:spPr>
          <p:txBody>
            <a:bodyPr/>
            <a:lstStyle/>
            <a:p>
              <a:endParaRPr lang="th-TH"/>
            </a:p>
          </p:txBody>
        </p:sp>
      </p:grpSp>
      <p:sp>
        <p:nvSpPr>
          <p:cNvPr id="265330" name="Text Box 114"/>
          <p:cNvSpPr txBox="1">
            <a:spLocks noChangeArrowheads="1"/>
          </p:cNvSpPr>
          <p:nvPr/>
        </p:nvSpPr>
        <p:spPr bwMode="auto">
          <a:xfrm>
            <a:off x="2401888" y="228600"/>
            <a:ext cx="6134100" cy="946150"/>
          </a:xfrm>
          <a:prstGeom prst="rect">
            <a:avLst/>
          </a:prstGeom>
          <a:noFill/>
          <a:ln w="9525">
            <a:noFill/>
            <a:miter lim="800000"/>
            <a:headEnd/>
            <a:tailEnd/>
          </a:ln>
          <a:effectLst/>
        </p:spPr>
        <p:txBody>
          <a:bodyPr>
            <a:spAutoFit/>
          </a:bodyPr>
          <a:lstStyle/>
          <a:p>
            <a:pPr>
              <a:spcBef>
                <a:spcPct val="50000"/>
              </a:spcBef>
            </a:pPr>
            <a:r>
              <a:rPr lang="en-US" sz="2400" b="1" baseline="0">
                <a:solidFill>
                  <a:srgbClr val="FFFF00"/>
                </a:solidFill>
                <a:latin typeface="Times New Roman" pitchFamily="18" charset="0"/>
              </a:rPr>
              <a:t>Boiler (steam Generator):  </a:t>
            </a:r>
          </a:p>
          <a:p>
            <a:pPr>
              <a:buFontTx/>
              <a:buChar char="•"/>
            </a:pPr>
            <a:r>
              <a:rPr lang="en-US" sz="1600" i="1" baseline="0">
                <a:solidFill>
                  <a:srgbClr val="FFFF00"/>
                </a:solidFill>
                <a:latin typeface="Times New Roman" pitchFamily="18" charset="0"/>
              </a:rPr>
              <a:t> Input heat energy to high pressure feed water to be steam </a:t>
            </a:r>
          </a:p>
          <a:p>
            <a:pPr>
              <a:buFontTx/>
              <a:buChar char="•"/>
            </a:pPr>
            <a:r>
              <a:rPr lang="en-US" sz="1600" i="1" baseline="0">
                <a:solidFill>
                  <a:srgbClr val="FFFF00"/>
                </a:solidFill>
                <a:latin typeface="Times New Roman" pitchFamily="18" charset="0"/>
              </a:rPr>
              <a:t> Pressure constant at high pressure, P</a:t>
            </a:r>
            <a:r>
              <a:rPr lang="en-US" sz="1600" i="1">
                <a:solidFill>
                  <a:srgbClr val="FFFF00"/>
                </a:solidFill>
                <a:latin typeface="Times New Roman" pitchFamily="18" charset="0"/>
              </a:rPr>
              <a:t>boiler</a:t>
            </a:r>
            <a:r>
              <a:rPr lang="en-US" sz="1600" i="1" baseline="0">
                <a:solidFill>
                  <a:srgbClr val="FFFF00"/>
                </a:solidFill>
                <a:latin typeface="Times New Roman" pitchFamily="18" charset="0"/>
              </a:rPr>
              <a:t> </a:t>
            </a:r>
            <a:endParaRPr lang="th-TH" sz="1600" i="1">
              <a:solidFill>
                <a:srgbClr val="FFFF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5330"/>
                                        </p:tgtEl>
                                        <p:attrNameLst>
                                          <p:attrName>style.visibility</p:attrName>
                                        </p:attrNameLst>
                                      </p:cBhvr>
                                      <p:to>
                                        <p:strVal val="visible"/>
                                      </p:to>
                                    </p:set>
                                    <p:animEffect transition="in" filter="fade">
                                      <p:cBhvr>
                                        <p:cTn id="7" dur="1000"/>
                                        <p:tgtEl>
                                          <p:spTgt spid="26533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65275"/>
                                        </p:tgtEl>
                                        <p:attrNameLst>
                                          <p:attrName>style.visibility</p:attrName>
                                        </p:attrNameLst>
                                      </p:cBhvr>
                                      <p:to>
                                        <p:strVal val="visible"/>
                                      </p:to>
                                    </p:set>
                                    <p:animEffect transition="in" filter="fade">
                                      <p:cBhvr>
                                        <p:cTn id="11" dur="1000"/>
                                        <p:tgtEl>
                                          <p:spTgt spid="265275"/>
                                        </p:tgtEl>
                                      </p:cBhvr>
                                    </p:animEffect>
                                  </p:childTnLst>
                                </p:cTn>
                              </p:par>
                            </p:childTnLst>
                          </p:cTn>
                        </p:par>
                        <p:par>
                          <p:cTn id="12" fill="hold">
                            <p:stCondLst>
                              <p:cond delay="2000"/>
                            </p:stCondLst>
                            <p:childTnLst>
                              <p:par>
                                <p:cTn id="13" presetID="51" presetClass="entr" presetSubtype="0" fill="hold" nodeType="afterEffect">
                                  <p:stCondLst>
                                    <p:cond delay="0"/>
                                  </p:stCondLst>
                                  <p:childTnLst>
                                    <p:set>
                                      <p:cBhvr>
                                        <p:cTn id="14" dur="1" fill="hold">
                                          <p:stCondLst>
                                            <p:cond delay="0"/>
                                          </p:stCondLst>
                                        </p:cTn>
                                        <p:tgtEl>
                                          <p:spTgt spid="265307"/>
                                        </p:tgtEl>
                                        <p:attrNameLst>
                                          <p:attrName>style.visibility</p:attrName>
                                        </p:attrNameLst>
                                      </p:cBhvr>
                                      <p:to>
                                        <p:strVal val="visible"/>
                                      </p:to>
                                    </p:set>
                                    <p:animEffect transition="in" filter="fade">
                                      <p:cBhvr>
                                        <p:cTn id="15" dur="770" decel="100000"/>
                                        <p:tgtEl>
                                          <p:spTgt spid="265307"/>
                                        </p:tgtEl>
                                      </p:cBhvr>
                                    </p:animEffect>
                                    <p:animScale>
                                      <p:cBhvr>
                                        <p:cTn id="16" dur="770" decel="100000"/>
                                        <p:tgtEl>
                                          <p:spTgt spid="265307"/>
                                        </p:tgtEl>
                                      </p:cBhvr>
                                      <p:from x="10000" y="10000"/>
                                      <p:to x="200000" y="450000"/>
                                    </p:animScale>
                                    <p:animScale>
                                      <p:cBhvr>
                                        <p:cTn id="17" dur="1230" accel="100000" fill="hold">
                                          <p:stCondLst>
                                            <p:cond delay="770"/>
                                          </p:stCondLst>
                                        </p:cTn>
                                        <p:tgtEl>
                                          <p:spTgt spid="265307"/>
                                        </p:tgtEl>
                                      </p:cBhvr>
                                      <p:from x="200000" y="450000"/>
                                      <p:to x="100000" y="100000"/>
                                    </p:animScale>
                                    <p:set>
                                      <p:cBhvr>
                                        <p:cTn id="18" dur="770" fill="hold"/>
                                        <p:tgtEl>
                                          <p:spTgt spid="265307"/>
                                        </p:tgtEl>
                                        <p:attrNameLst>
                                          <p:attrName>ppt_x</p:attrName>
                                        </p:attrNameLst>
                                      </p:cBhvr>
                                      <p:to>
                                        <p:strVal val="(0.5)"/>
                                      </p:to>
                                    </p:set>
                                    <p:anim from="(0.5)" to="(#ppt_x)" calcmode="lin" valueType="num">
                                      <p:cBhvr>
                                        <p:cTn id="19" dur="1230" accel="100000" fill="hold">
                                          <p:stCondLst>
                                            <p:cond delay="770"/>
                                          </p:stCondLst>
                                        </p:cTn>
                                        <p:tgtEl>
                                          <p:spTgt spid="265307"/>
                                        </p:tgtEl>
                                        <p:attrNameLst>
                                          <p:attrName>ppt_x</p:attrName>
                                        </p:attrNameLst>
                                      </p:cBhvr>
                                    </p:anim>
                                    <p:set>
                                      <p:cBhvr>
                                        <p:cTn id="20" dur="770" fill="hold"/>
                                        <p:tgtEl>
                                          <p:spTgt spid="265307"/>
                                        </p:tgtEl>
                                        <p:attrNameLst>
                                          <p:attrName>ppt_y</p:attrName>
                                        </p:attrNameLst>
                                      </p:cBhvr>
                                      <p:to>
                                        <p:strVal val="(#ppt_y+0.4)"/>
                                      </p:to>
                                    </p:set>
                                    <p:anim from="(#ppt_y+0.4)" to="(#ppt_y)" calcmode="lin" valueType="num">
                                      <p:cBhvr>
                                        <p:cTn id="21" dur="1230" accel="100000" fill="hold">
                                          <p:stCondLst>
                                            <p:cond delay="770"/>
                                          </p:stCondLst>
                                        </p:cTn>
                                        <p:tgtEl>
                                          <p:spTgt spid="265307"/>
                                        </p:tgtEl>
                                        <p:attrNameLst>
                                          <p:attrName>ppt_y</p:attrName>
                                        </p:attrNameLst>
                                      </p:cBhvr>
                                    </p:anim>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265274"/>
                                        </p:tgtEl>
                                        <p:attrNameLst>
                                          <p:attrName>style.visibility</p:attrName>
                                        </p:attrNameLst>
                                      </p:cBhvr>
                                      <p:to>
                                        <p:strVal val="visible"/>
                                      </p:to>
                                    </p:set>
                                    <p:animEffect transition="in" filter="wipe(up)">
                                      <p:cBhvr>
                                        <p:cTn id="25" dur="1000"/>
                                        <p:tgtEl>
                                          <p:spTgt spid="265274"/>
                                        </p:tgtEl>
                                      </p:cBhvr>
                                    </p:animEffect>
                                  </p:childTnLst>
                                </p:cTn>
                              </p:par>
                            </p:childTnLst>
                          </p:cTn>
                        </p:par>
                        <p:par>
                          <p:cTn id="26" fill="hold">
                            <p:stCondLst>
                              <p:cond delay="5000"/>
                            </p:stCondLst>
                            <p:childTnLst>
                              <p:par>
                                <p:cTn id="27" presetID="10" presetClass="entr" presetSubtype="0" fill="hold" grpId="0" nodeType="afterEffect">
                                  <p:stCondLst>
                                    <p:cond delay="0"/>
                                  </p:stCondLst>
                                  <p:childTnLst>
                                    <p:set>
                                      <p:cBhvr>
                                        <p:cTn id="28" dur="1" fill="hold">
                                          <p:stCondLst>
                                            <p:cond delay="0"/>
                                          </p:stCondLst>
                                        </p:cTn>
                                        <p:tgtEl>
                                          <p:spTgt spid="265271"/>
                                        </p:tgtEl>
                                        <p:attrNameLst>
                                          <p:attrName>style.visibility</p:attrName>
                                        </p:attrNameLst>
                                      </p:cBhvr>
                                      <p:to>
                                        <p:strVal val="visible"/>
                                      </p:to>
                                    </p:set>
                                    <p:animEffect transition="in" filter="fade">
                                      <p:cBhvr>
                                        <p:cTn id="29" dur="1000"/>
                                        <p:tgtEl>
                                          <p:spTgt spid="265271"/>
                                        </p:tgtEl>
                                      </p:cBhvr>
                                    </p:animEffect>
                                  </p:childTnLst>
                                </p:cTn>
                              </p:par>
                              <p:par>
                                <p:cTn id="30" presetID="10" presetClass="entr" presetSubtype="0" fill="hold" nodeType="withEffect">
                                  <p:stCondLst>
                                    <p:cond delay="0"/>
                                  </p:stCondLst>
                                  <p:childTnLst>
                                    <p:set>
                                      <p:cBhvr>
                                        <p:cTn id="31" dur="1" fill="hold">
                                          <p:stCondLst>
                                            <p:cond delay="0"/>
                                          </p:stCondLst>
                                        </p:cTn>
                                        <p:tgtEl>
                                          <p:spTgt spid="265276"/>
                                        </p:tgtEl>
                                        <p:attrNameLst>
                                          <p:attrName>style.visibility</p:attrName>
                                        </p:attrNameLst>
                                      </p:cBhvr>
                                      <p:to>
                                        <p:strVal val="visible"/>
                                      </p:to>
                                    </p:set>
                                    <p:animEffect transition="in" filter="fade">
                                      <p:cBhvr>
                                        <p:cTn id="32" dur="2000"/>
                                        <p:tgtEl>
                                          <p:spTgt spid="265276"/>
                                        </p:tgtEl>
                                      </p:cBhvr>
                                    </p:animEffect>
                                  </p:childTnLst>
                                </p:cTn>
                              </p:par>
                            </p:childTnLst>
                          </p:cTn>
                        </p:par>
                        <p:par>
                          <p:cTn id="33" fill="hold">
                            <p:stCondLst>
                              <p:cond delay="7000"/>
                            </p:stCondLst>
                            <p:childTnLst>
                              <p:par>
                                <p:cTn id="34" presetID="22" presetClass="entr" presetSubtype="8" fill="hold" nodeType="afterEffect">
                                  <p:stCondLst>
                                    <p:cond delay="0"/>
                                  </p:stCondLst>
                                  <p:childTnLst>
                                    <p:set>
                                      <p:cBhvr>
                                        <p:cTn id="35" dur="1" fill="hold">
                                          <p:stCondLst>
                                            <p:cond delay="0"/>
                                          </p:stCondLst>
                                        </p:cTn>
                                        <p:tgtEl>
                                          <p:spTgt spid="265300"/>
                                        </p:tgtEl>
                                        <p:attrNameLst>
                                          <p:attrName>style.visibility</p:attrName>
                                        </p:attrNameLst>
                                      </p:cBhvr>
                                      <p:to>
                                        <p:strVal val="visible"/>
                                      </p:to>
                                    </p:set>
                                    <p:animEffect transition="in" filter="wipe(left)">
                                      <p:cBhvr>
                                        <p:cTn id="36" dur="2000"/>
                                        <p:tgtEl>
                                          <p:spTgt spid="26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71" grpId="0"/>
      <p:bldP spid="265274" grpId="0" animBg="1"/>
      <p:bldP spid="2653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ooter Placeholder 4"/>
          <p:cNvSpPr>
            <a:spLocks noGrp="1"/>
          </p:cNvSpPr>
          <p:nvPr>
            <p:ph type="ftr" sz="quarter" idx="11"/>
          </p:nvPr>
        </p:nvSpPr>
        <p:spPr/>
        <p:txBody>
          <a:bodyPr/>
          <a:lstStyle/>
          <a:p>
            <a:r>
              <a:rPr lang="en-US"/>
              <a:t>รศ.ดร.สมหมาย ปรีเปรม</a:t>
            </a:r>
            <a:endParaRPr lang="th-TH"/>
          </a:p>
        </p:txBody>
      </p:sp>
      <p:sp>
        <p:nvSpPr>
          <p:cNvPr id="274434" name="Rectangle 2"/>
          <p:cNvSpPr>
            <a:spLocks noGrp="1" noChangeArrowheads="1"/>
          </p:cNvSpPr>
          <p:nvPr>
            <p:ph type="body" idx="1"/>
          </p:nvPr>
        </p:nvSpPr>
        <p:spPr>
          <a:xfrm>
            <a:off x="457200" y="258763"/>
            <a:ext cx="8229600" cy="1428750"/>
          </a:xfrm>
        </p:spPr>
        <p:txBody>
          <a:bodyPr/>
          <a:lstStyle/>
          <a:p>
            <a:pPr>
              <a:lnSpc>
                <a:spcPct val="90000"/>
              </a:lnSpc>
              <a:buFont typeface="Wingdings" pitchFamily="2" charset="2"/>
              <a:buNone/>
            </a:pPr>
            <a:r>
              <a:rPr lang="en-US" sz="2400" u="sng">
                <a:latin typeface="Times New Roman" pitchFamily="18" charset="0"/>
              </a:rPr>
              <a:t>Example 9.1</a:t>
            </a:r>
            <a:r>
              <a:rPr lang="en-US" sz="2400">
                <a:latin typeface="Times New Roman" pitchFamily="18" charset="0"/>
              </a:rPr>
              <a:t>  Consider a steam power plant operates on the simple Rankine Cycle , the steam enters the turbine  at </a:t>
            </a:r>
            <a:r>
              <a:rPr lang="en-US" sz="2400">
                <a:latin typeface="Times New Roman" pitchFamily="18" charset="0"/>
                <a:cs typeface="BrowalliaUPC" pitchFamily="34" charset="-34"/>
              </a:rPr>
              <a:t>3 MPa and  350</a:t>
            </a:r>
            <a:r>
              <a:rPr lang="en-US" sz="2400" baseline="30000">
                <a:latin typeface="Times New Roman" pitchFamily="18" charset="0"/>
                <a:cs typeface="BrowalliaUPC" pitchFamily="34" charset="-34"/>
              </a:rPr>
              <a:t>o</a:t>
            </a:r>
            <a:r>
              <a:rPr lang="en-US" sz="2400">
                <a:latin typeface="Times New Roman" pitchFamily="18" charset="0"/>
                <a:cs typeface="BrowalliaUPC" pitchFamily="34" charset="-34"/>
              </a:rPr>
              <a:t>C and is condensed in a condenser at a pressure of 75 kPa. Determine efficiency of this cycle.</a:t>
            </a:r>
          </a:p>
        </p:txBody>
      </p:sp>
      <p:grpSp>
        <p:nvGrpSpPr>
          <p:cNvPr id="274435" name="Group 3"/>
          <p:cNvGrpSpPr>
            <a:grpSpLocks/>
          </p:cNvGrpSpPr>
          <p:nvPr/>
        </p:nvGrpSpPr>
        <p:grpSpPr bwMode="auto">
          <a:xfrm>
            <a:off x="757238" y="1698625"/>
            <a:ext cx="3159125" cy="2593975"/>
            <a:chOff x="713" y="1232"/>
            <a:chExt cx="1990" cy="1634"/>
          </a:xfrm>
        </p:grpSpPr>
        <p:grpSp>
          <p:nvGrpSpPr>
            <p:cNvPr id="274436" name="Group 4"/>
            <p:cNvGrpSpPr>
              <a:grpSpLocks/>
            </p:cNvGrpSpPr>
            <p:nvPr/>
          </p:nvGrpSpPr>
          <p:grpSpPr bwMode="auto">
            <a:xfrm>
              <a:off x="1812" y="1612"/>
              <a:ext cx="814" cy="468"/>
              <a:chOff x="2004" y="1545"/>
              <a:chExt cx="814" cy="468"/>
            </a:xfrm>
          </p:grpSpPr>
          <p:sp>
            <p:nvSpPr>
              <p:cNvPr id="274437" name="AutoShape 5"/>
              <p:cNvSpPr>
                <a:spLocks noChangeArrowheads="1"/>
              </p:cNvSpPr>
              <p:nvPr/>
            </p:nvSpPr>
            <p:spPr bwMode="auto">
              <a:xfrm rot="5400000">
                <a:off x="2012" y="1581"/>
                <a:ext cx="388" cy="40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19050">
                <a:solidFill>
                  <a:srgbClr val="808080"/>
                </a:solidFill>
                <a:miter lim="800000"/>
                <a:headEnd/>
                <a:tailEnd/>
              </a:ln>
              <a:effectLst/>
            </p:spPr>
            <p:txBody>
              <a:bodyPr wrap="none" anchor="ctr"/>
              <a:lstStyle/>
              <a:p>
                <a:endParaRPr lang="th-TH"/>
              </a:p>
            </p:txBody>
          </p:sp>
          <p:sp>
            <p:nvSpPr>
              <p:cNvPr id="274438" name="Text Box 6"/>
              <p:cNvSpPr txBox="1">
                <a:spLocks noChangeArrowheads="1"/>
              </p:cNvSpPr>
              <p:nvPr/>
            </p:nvSpPr>
            <p:spPr bwMode="auto">
              <a:xfrm>
                <a:off x="2016" y="1704"/>
                <a:ext cx="392" cy="144"/>
              </a:xfrm>
              <a:prstGeom prst="rect">
                <a:avLst/>
              </a:prstGeom>
              <a:noFill/>
              <a:ln w="9525">
                <a:noFill/>
                <a:miter lim="800000"/>
                <a:headEnd/>
                <a:tailEnd/>
              </a:ln>
              <a:effectLst/>
            </p:spPr>
            <p:txBody>
              <a:bodyPr>
                <a:spAutoFit/>
              </a:bodyPr>
              <a:lstStyle/>
              <a:p>
                <a:pPr>
                  <a:spcBef>
                    <a:spcPct val="50000"/>
                  </a:spcBef>
                </a:pPr>
                <a:r>
                  <a:rPr lang="en-US" sz="900" i="1" baseline="0">
                    <a:solidFill>
                      <a:srgbClr val="3366FF"/>
                    </a:solidFill>
                    <a:latin typeface="Comic Sans MS" pitchFamily="66" charset="0"/>
                  </a:rPr>
                  <a:t>Turbine</a:t>
                </a:r>
                <a:endParaRPr lang="th-TH" sz="900" i="1" baseline="0">
                  <a:solidFill>
                    <a:srgbClr val="3366FF"/>
                  </a:solidFill>
                  <a:latin typeface="Comic Sans MS" pitchFamily="66" charset="0"/>
                </a:endParaRPr>
              </a:p>
            </p:txBody>
          </p:sp>
          <p:grpSp>
            <p:nvGrpSpPr>
              <p:cNvPr id="274439" name="Group 7"/>
              <p:cNvGrpSpPr>
                <a:grpSpLocks/>
              </p:cNvGrpSpPr>
              <p:nvPr/>
            </p:nvGrpSpPr>
            <p:grpSpPr bwMode="auto">
              <a:xfrm>
                <a:off x="2400" y="1545"/>
                <a:ext cx="418" cy="468"/>
                <a:chOff x="2699" y="1382"/>
                <a:chExt cx="418" cy="468"/>
              </a:xfrm>
            </p:grpSpPr>
            <p:sp>
              <p:nvSpPr>
                <p:cNvPr id="274440" name="AutoShape 8"/>
                <p:cNvSpPr>
                  <a:spLocks noChangeArrowheads="1"/>
                </p:cNvSpPr>
                <p:nvPr/>
              </p:nvSpPr>
              <p:spPr bwMode="auto">
                <a:xfrm>
                  <a:off x="2770" y="1382"/>
                  <a:ext cx="243" cy="310"/>
                </a:xfrm>
                <a:prstGeom prst="curvedDownArrow">
                  <a:avLst>
                    <a:gd name="adj1" fmla="val 20000"/>
                    <a:gd name="adj2" fmla="val 40000"/>
                    <a:gd name="adj3" fmla="val 42524"/>
                  </a:avLst>
                </a:prstGeom>
                <a:solidFill>
                  <a:srgbClr val="008000"/>
                </a:solidFill>
                <a:ln w="9525">
                  <a:solidFill>
                    <a:schemeClr val="tx1"/>
                  </a:solidFill>
                  <a:miter lim="800000"/>
                  <a:headEnd/>
                  <a:tailEnd/>
                </a:ln>
                <a:effectLst/>
              </p:spPr>
              <p:txBody>
                <a:bodyPr wrap="none" anchor="ctr"/>
                <a:lstStyle/>
                <a:p>
                  <a:endParaRPr lang="th-TH"/>
                </a:p>
              </p:txBody>
            </p:sp>
            <p:sp>
              <p:nvSpPr>
                <p:cNvPr id="274441" name="Rectangle 9"/>
                <p:cNvSpPr>
                  <a:spLocks noChangeArrowheads="1"/>
                </p:cNvSpPr>
                <p:nvPr/>
              </p:nvSpPr>
              <p:spPr bwMode="auto">
                <a:xfrm>
                  <a:off x="2699" y="1580"/>
                  <a:ext cx="196" cy="62"/>
                </a:xfrm>
                <a:prstGeom prst="rect">
                  <a:avLst/>
                </a:prstGeom>
                <a:solidFill>
                  <a:schemeClr val="accent1"/>
                </a:solidFill>
                <a:ln w="9525">
                  <a:solidFill>
                    <a:schemeClr val="tx1"/>
                  </a:solidFill>
                  <a:miter lim="800000"/>
                  <a:headEnd/>
                  <a:tailEnd/>
                </a:ln>
                <a:effectLst/>
              </p:spPr>
              <p:txBody>
                <a:bodyPr wrap="none" anchor="ctr"/>
                <a:lstStyle/>
                <a:p>
                  <a:endParaRPr lang="th-TH"/>
                </a:p>
              </p:txBody>
            </p:sp>
            <p:sp>
              <p:nvSpPr>
                <p:cNvPr id="274442" name="Text Box 10"/>
                <p:cNvSpPr txBox="1">
                  <a:spLocks noChangeArrowheads="1"/>
                </p:cNvSpPr>
                <p:nvPr/>
              </p:nvSpPr>
              <p:spPr bwMode="auto">
                <a:xfrm>
                  <a:off x="2864" y="1658"/>
                  <a:ext cx="253" cy="192"/>
                </a:xfrm>
                <a:prstGeom prst="rect">
                  <a:avLst/>
                </a:prstGeom>
                <a:noFill/>
                <a:ln w="9525">
                  <a:noFill/>
                  <a:miter lim="800000"/>
                  <a:headEnd/>
                  <a:tailEnd/>
                </a:ln>
                <a:effectLst/>
              </p:spPr>
              <p:txBody>
                <a:bodyPr>
                  <a:spAutoFit/>
                </a:bodyPr>
                <a:lstStyle/>
                <a:p>
                  <a:pPr>
                    <a:spcBef>
                      <a:spcPct val="50000"/>
                    </a:spcBef>
                  </a:pPr>
                  <a:r>
                    <a:rPr lang="en-US" sz="1400" i="1" baseline="0">
                      <a:latin typeface="Comic Sans MS" pitchFamily="66" charset="0"/>
                    </a:rPr>
                    <a:t>w</a:t>
                  </a:r>
                  <a:r>
                    <a:rPr lang="en-US" sz="1400" i="1">
                      <a:latin typeface="Comic Sans MS" pitchFamily="66" charset="0"/>
                    </a:rPr>
                    <a:t>t</a:t>
                  </a:r>
                  <a:endParaRPr lang="th-TH" sz="1400" i="1" baseline="0">
                    <a:latin typeface="Comic Sans MS" pitchFamily="66" charset="0"/>
                  </a:endParaRPr>
                </a:p>
              </p:txBody>
            </p:sp>
          </p:grpSp>
        </p:grpSp>
        <p:grpSp>
          <p:nvGrpSpPr>
            <p:cNvPr id="274443" name="Group 11"/>
            <p:cNvGrpSpPr>
              <a:grpSpLocks/>
            </p:cNvGrpSpPr>
            <p:nvPr/>
          </p:nvGrpSpPr>
          <p:grpSpPr bwMode="auto">
            <a:xfrm>
              <a:off x="713" y="1530"/>
              <a:ext cx="628" cy="962"/>
              <a:chOff x="832" y="1700"/>
              <a:chExt cx="628" cy="962"/>
            </a:xfrm>
          </p:grpSpPr>
          <p:grpSp>
            <p:nvGrpSpPr>
              <p:cNvPr id="274444" name="Group 12"/>
              <p:cNvGrpSpPr>
                <a:grpSpLocks/>
              </p:cNvGrpSpPr>
              <p:nvPr/>
            </p:nvGrpSpPr>
            <p:grpSpPr bwMode="auto">
              <a:xfrm>
                <a:off x="1068" y="1700"/>
                <a:ext cx="392" cy="734"/>
                <a:chOff x="1068" y="1700"/>
                <a:chExt cx="392" cy="734"/>
              </a:xfrm>
            </p:grpSpPr>
            <p:sp>
              <p:nvSpPr>
                <p:cNvPr id="274445" name="Freeform 13"/>
                <p:cNvSpPr>
                  <a:spLocks/>
                </p:cNvSpPr>
                <p:nvPr/>
              </p:nvSpPr>
              <p:spPr bwMode="auto">
                <a:xfrm>
                  <a:off x="1095" y="1700"/>
                  <a:ext cx="334" cy="734"/>
                </a:xfrm>
                <a:custGeom>
                  <a:avLst/>
                  <a:gdLst/>
                  <a:ahLst/>
                  <a:cxnLst>
                    <a:cxn ang="0">
                      <a:pos x="334" y="734"/>
                    </a:cxn>
                    <a:cxn ang="0">
                      <a:pos x="0" y="734"/>
                    </a:cxn>
                    <a:cxn ang="0">
                      <a:pos x="0" y="0"/>
                    </a:cxn>
                    <a:cxn ang="0">
                      <a:pos x="91" y="0"/>
                    </a:cxn>
                    <a:cxn ang="0">
                      <a:pos x="328" y="265"/>
                    </a:cxn>
                    <a:cxn ang="0">
                      <a:pos x="334" y="734"/>
                    </a:cxn>
                  </a:cxnLst>
                  <a:rect l="0" t="0" r="r" b="b"/>
                  <a:pathLst>
                    <a:path w="334" h="734">
                      <a:moveTo>
                        <a:pt x="334" y="734"/>
                      </a:moveTo>
                      <a:lnTo>
                        <a:pt x="0" y="734"/>
                      </a:lnTo>
                      <a:lnTo>
                        <a:pt x="0" y="0"/>
                      </a:lnTo>
                      <a:lnTo>
                        <a:pt x="91" y="0"/>
                      </a:lnTo>
                      <a:lnTo>
                        <a:pt x="328" y="265"/>
                      </a:lnTo>
                      <a:lnTo>
                        <a:pt x="334" y="734"/>
                      </a:lnTo>
                      <a:close/>
                    </a:path>
                  </a:pathLst>
                </a:custGeom>
                <a:solidFill>
                  <a:srgbClr val="99CC00"/>
                </a:solidFill>
                <a:ln w="9525">
                  <a:solidFill>
                    <a:schemeClr val="tx1"/>
                  </a:solidFill>
                  <a:round/>
                  <a:headEnd/>
                  <a:tailEnd/>
                </a:ln>
                <a:effectLst/>
              </p:spPr>
              <p:txBody>
                <a:bodyPr/>
                <a:lstStyle/>
                <a:p>
                  <a:endParaRPr lang="th-TH"/>
                </a:p>
              </p:txBody>
            </p:sp>
            <p:sp>
              <p:nvSpPr>
                <p:cNvPr id="274446" name="Text Box 14"/>
                <p:cNvSpPr txBox="1">
                  <a:spLocks noChangeArrowheads="1"/>
                </p:cNvSpPr>
                <p:nvPr/>
              </p:nvSpPr>
              <p:spPr bwMode="auto">
                <a:xfrm>
                  <a:off x="1068" y="2145"/>
                  <a:ext cx="392" cy="144"/>
                </a:xfrm>
                <a:prstGeom prst="rect">
                  <a:avLst/>
                </a:prstGeom>
                <a:noFill/>
                <a:ln w="9525">
                  <a:noFill/>
                  <a:miter lim="800000"/>
                  <a:headEnd/>
                  <a:tailEnd/>
                </a:ln>
                <a:effectLst/>
              </p:spPr>
              <p:txBody>
                <a:bodyPr>
                  <a:spAutoFit/>
                </a:bodyPr>
                <a:lstStyle/>
                <a:p>
                  <a:pPr>
                    <a:spcBef>
                      <a:spcPct val="50000"/>
                    </a:spcBef>
                  </a:pPr>
                  <a:r>
                    <a:rPr lang="en-US" sz="900" i="1" baseline="0">
                      <a:solidFill>
                        <a:srgbClr val="3366FF"/>
                      </a:solidFill>
                      <a:latin typeface="Comic Sans MS" pitchFamily="66" charset="0"/>
                    </a:rPr>
                    <a:t>Boiler</a:t>
                  </a:r>
                  <a:endParaRPr lang="th-TH" sz="900" i="1" baseline="0">
                    <a:solidFill>
                      <a:srgbClr val="3366FF"/>
                    </a:solidFill>
                    <a:latin typeface="Comic Sans MS" pitchFamily="66" charset="0"/>
                  </a:endParaRPr>
                </a:p>
              </p:txBody>
            </p:sp>
          </p:grpSp>
          <p:sp>
            <p:nvSpPr>
              <p:cNvPr id="274447" name="AutoShape 15"/>
              <p:cNvSpPr>
                <a:spLocks noChangeArrowheads="1"/>
              </p:cNvSpPr>
              <p:nvPr/>
            </p:nvSpPr>
            <p:spPr bwMode="auto">
              <a:xfrm rot="19850294" flipV="1">
                <a:off x="1045" y="2439"/>
                <a:ext cx="285" cy="154"/>
              </a:xfrm>
              <a:prstGeom prst="curvedDownArrow">
                <a:avLst>
                  <a:gd name="adj1" fmla="val 37013"/>
                  <a:gd name="adj2" fmla="val 74026"/>
                  <a:gd name="adj3" fmla="val 33333"/>
                </a:avLst>
              </a:prstGeom>
              <a:solidFill>
                <a:srgbClr val="FF0000"/>
              </a:solidFill>
              <a:ln w="9525">
                <a:solidFill>
                  <a:schemeClr val="tx1"/>
                </a:solidFill>
                <a:miter lim="800000"/>
                <a:headEnd/>
                <a:tailEnd/>
              </a:ln>
              <a:effectLst/>
            </p:spPr>
            <p:txBody>
              <a:bodyPr wrap="none" anchor="ctr"/>
              <a:lstStyle/>
              <a:p>
                <a:endParaRPr lang="th-TH"/>
              </a:p>
            </p:txBody>
          </p:sp>
          <p:sp>
            <p:nvSpPr>
              <p:cNvPr id="274448" name="Text Box 16"/>
              <p:cNvSpPr txBox="1">
                <a:spLocks noChangeArrowheads="1"/>
              </p:cNvSpPr>
              <p:nvPr/>
            </p:nvSpPr>
            <p:spPr bwMode="auto">
              <a:xfrm>
                <a:off x="832" y="2489"/>
                <a:ext cx="283" cy="173"/>
              </a:xfrm>
              <a:prstGeom prst="rect">
                <a:avLst/>
              </a:prstGeom>
              <a:noFill/>
              <a:ln w="9525">
                <a:noFill/>
                <a:miter lim="800000"/>
                <a:headEnd/>
                <a:tailEnd/>
              </a:ln>
              <a:effectLst/>
            </p:spPr>
            <p:txBody>
              <a:bodyPr>
                <a:spAutoFit/>
              </a:bodyPr>
              <a:lstStyle/>
              <a:p>
                <a:pPr>
                  <a:spcBef>
                    <a:spcPct val="50000"/>
                  </a:spcBef>
                </a:pPr>
                <a:r>
                  <a:rPr lang="en-US" sz="1200" i="1" baseline="0">
                    <a:latin typeface="Comic Sans MS" pitchFamily="66" charset="0"/>
                  </a:rPr>
                  <a:t>Q</a:t>
                </a:r>
                <a:r>
                  <a:rPr lang="en-US" sz="1200" i="1">
                    <a:latin typeface="Comic Sans MS" pitchFamily="66" charset="0"/>
                  </a:rPr>
                  <a:t>B</a:t>
                </a:r>
                <a:endParaRPr lang="th-TH" sz="1200" i="1" baseline="0">
                  <a:latin typeface="Comic Sans MS" pitchFamily="66" charset="0"/>
                </a:endParaRPr>
              </a:p>
            </p:txBody>
          </p:sp>
        </p:grpSp>
        <p:grpSp>
          <p:nvGrpSpPr>
            <p:cNvPr id="274449" name="Group 17"/>
            <p:cNvGrpSpPr>
              <a:grpSpLocks/>
            </p:cNvGrpSpPr>
            <p:nvPr/>
          </p:nvGrpSpPr>
          <p:grpSpPr bwMode="auto">
            <a:xfrm>
              <a:off x="1912" y="2253"/>
              <a:ext cx="791" cy="423"/>
              <a:chOff x="2725" y="2281"/>
              <a:chExt cx="791" cy="423"/>
            </a:xfrm>
          </p:grpSpPr>
          <p:sp>
            <p:nvSpPr>
              <p:cNvPr id="274450" name="Oval 18"/>
              <p:cNvSpPr>
                <a:spLocks noChangeArrowheads="1"/>
              </p:cNvSpPr>
              <p:nvPr/>
            </p:nvSpPr>
            <p:spPr bwMode="auto">
              <a:xfrm>
                <a:off x="2744" y="2281"/>
                <a:ext cx="451" cy="423"/>
              </a:xfrm>
              <a:prstGeom prst="ellipse">
                <a:avLst/>
              </a:prstGeom>
              <a:solidFill>
                <a:srgbClr val="CCFFFF"/>
              </a:solidFill>
              <a:ln w="9525">
                <a:solidFill>
                  <a:schemeClr val="tx1"/>
                </a:solidFill>
                <a:round/>
                <a:headEnd/>
                <a:tailEnd/>
              </a:ln>
              <a:effectLst/>
            </p:spPr>
            <p:txBody>
              <a:bodyPr wrap="none" anchor="ctr"/>
              <a:lstStyle/>
              <a:p>
                <a:endParaRPr lang="th-TH"/>
              </a:p>
            </p:txBody>
          </p:sp>
          <p:sp>
            <p:nvSpPr>
              <p:cNvPr id="274451" name="Text Box 19"/>
              <p:cNvSpPr txBox="1">
                <a:spLocks noChangeArrowheads="1"/>
              </p:cNvSpPr>
              <p:nvPr/>
            </p:nvSpPr>
            <p:spPr bwMode="auto">
              <a:xfrm>
                <a:off x="2725" y="2411"/>
                <a:ext cx="494" cy="144"/>
              </a:xfrm>
              <a:prstGeom prst="rect">
                <a:avLst/>
              </a:prstGeom>
              <a:noFill/>
              <a:ln w="9525">
                <a:noFill/>
                <a:miter lim="800000"/>
                <a:headEnd/>
                <a:tailEnd/>
              </a:ln>
              <a:effectLst/>
            </p:spPr>
            <p:txBody>
              <a:bodyPr>
                <a:spAutoFit/>
              </a:bodyPr>
              <a:lstStyle/>
              <a:p>
                <a:pPr>
                  <a:spcBef>
                    <a:spcPct val="50000"/>
                  </a:spcBef>
                </a:pPr>
                <a:r>
                  <a:rPr lang="en-US" sz="900" i="1" baseline="0">
                    <a:solidFill>
                      <a:srgbClr val="3366FF"/>
                    </a:solidFill>
                    <a:latin typeface="Comic Sans MS" pitchFamily="66" charset="0"/>
                  </a:rPr>
                  <a:t>Condenser</a:t>
                </a:r>
                <a:endParaRPr lang="th-TH" sz="900" i="1" baseline="0">
                  <a:solidFill>
                    <a:srgbClr val="3366FF"/>
                  </a:solidFill>
                  <a:latin typeface="Comic Sans MS" pitchFamily="66" charset="0"/>
                </a:endParaRPr>
              </a:p>
            </p:txBody>
          </p:sp>
          <p:sp>
            <p:nvSpPr>
              <p:cNvPr id="274452" name="AutoShape 20"/>
              <p:cNvSpPr>
                <a:spLocks noChangeArrowheads="1"/>
              </p:cNvSpPr>
              <p:nvPr/>
            </p:nvSpPr>
            <p:spPr bwMode="auto">
              <a:xfrm rot="19850294" flipV="1">
                <a:off x="3085" y="2508"/>
                <a:ext cx="285" cy="154"/>
              </a:xfrm>
              <a:prstGeom prst="curvedDownArrow">
                <a:avLst>
                  <a:gd name="adj1" fmla="val 37013"/>
                  <a:gd name="adj2" fmla="val 74026"/>
                  <a:gd name="adj3" fmla="val 33333"/>
                </a:avLst>
              </a:prstGeom>
              <a:solidFill>
                <a:srgbClr val="3366FF"/>
              </a:solidFill>
              <a:ln w="9525">
                <a:solidFill>
                  <a:schemeClr val="tx1"/>
                </a:solidFill>
                <a:miter lim="800000"/>
                <a:headEnd/>
                <a:tailEnd/>
              </a:ln>
              <a:effectLst/>
            </p:spPr>
            <p:txBody>
              <a:bodyPr wrap="none" anchor="ctr"/>
              <a:lstStyle/>
              <a:p>
                <a:endParaRPr lang="th-TH"/>
              </a:p>
            </p:txBody>
          </p:sp>
          <p:sp>
            <p:nvSpPr>
              <p:cNvPr id="274453" name="Text Box 21"/>
              <p:cNvSpPr txBox="1">
                <a:spLocks noChangeArrowheads="1"/>
              </p:cNvSpPr>
              <p:nvPr/>
            </p:nvSpPr>
            <p:spPr bwMode="auto">
              <a:xfrm>
                <a:off x="3267" y="2530"/>
                <a:ext cx="249" cy="173"/>
              </a:xfrm>
              <a:prstGeom prst="rect">
                <a:avLst/>
              </a:prstGeom>
              <a:noFill/>
              <a:ln w="9525">
                <a:noFill/>
                <a:miter lim="800000"/>
                <a:headEnd/>
                <a:tailEnd/>
              </a:ln>
              <a:effectLst/>
            </p:spPr>
            <p:txBody>
              <a:bodyPr>
                <a:spAutoFit/>
              </a:bodyPr>
              <a:lstStyle/>
              <a:p>
                <a:pPr>
                  <a:spcBef>
                    <a:spcPct val="50000"/>
                  </a:spcBef>
                </a:pPr>
                <a:r>
                  <a:rPr lang="en-US" sz="1200" i="1" baseline="0">
                    <a:latin typeface="Comic Sans MS" pitchFamily="66" charset="0"/>
                  </a:rPr>
                  <a:t>Q</a:t>
                </a:r>
                <a:r>
                  <a:rPr lang="en-US" sz="1200" i="1">
                    <a:latin typeface="Comic Sans MS" pitchFamily="66" charset="0"/>
                  </a:rPr>
                  <a:t>c</a:t>
                </a:r>
                <a:endParaRPr lang="th-TH" sz="1200" i="1" baseline="0">
                  <a:latin typeface="Comic Sans MS" pitchFamily="66" charset="0"/>
                </a:endParaRPr>
              </a:p>
            </p:txBody>
          </p:sp>
        </p:grpSp>
        <p:grpSp>
          <p:nvGrpSpPr>
            <p:cNvPr id="274454" name="Group 22"/>
            <p:cNvGrpSpPr>
              <a:grpSpLocks/>
            </p:cNvGrpSpPr>
            <p:nvPr/>
          </p:nvGrpSpPr>
          <p:grpSpPr bwMode="auto">
            <a:xfrm>
              <a:off x="1351" y="2373"/>
              <a:ext cx="494" cy="438"/>
              <a:chOff x="1086" y="2530"/>
              <a:chExt cx="494" cy="438"/>
            </a:xfrm>
          </p:grpSpPr>
          <p:sp>
            <p:nvSpPr>
              <p:cNvPr id="274455" name="Text Box 23"/>
              <p:cNvSpPr txBox="1">
                <a:spLocks noChangeArrowheads="1"/>
              </p:cNvSpPr>
              <p:nvPr/>
            </p:nvSpPr>
            <p:spPr bwMode="auto">
              <a:xfrm>
                <a:off x="1086" y="2795"/>
                <a:ext cx="322" cy="173"/>
              </a:xfrm>
              <a:prstGeom prst="rect">
                <a:avLst/>
              </a:prstGeom>
              <a:noFill/>
              <a:ln w="9525">
                <a:noFill/>
                <a:miter lim="800000"/>
                <a:headEnd/>
                <a:tailEnd/>
              </a:ln>
              <a:effectLst/>
            </p:spPr>
            <p:txBody>
              <a:bodyPr>
                <a:spAutoFit/>
              </a:bodyPr>
              <a:lstStyle/>
              <a:p>
                <a:pPr>
                  <a:spcBef>
                    <a:spcPct val="50000"/>
                  </a:spcBef>
                </a:pPr>
                <a:r>
                  <a:rPr lang="en-US" sz="1200" i="1" baseline="0">
                    <a:latin typeface="Comic Sans MS" pitchFamily="66" charset="0"/>
                  </a:rPr>
                  <a:t>W</a:t>
                </a:r>
                <a:r>
                  <a:rPr lang="en-US" sz="1200" i="1">
                    <a:latin typeface="Comic Sans MS" pitchFamily="66" charset="0"/>
                  </a:rPr>
                  <a:t>p</a:t>
                </a:r>
                <a:endParaRPr lang="th-TH" sz="1200" i="1" baseline="0">
                  <a:latin typeface="Comic Sans MS" pitchFamily="66" charset="0"/>
                </a:endParaRPr>
              </a:p>
            </p:txBody>
          </p:sp>
          <p:grpSp>
            <p:nvGrpSpPr>
              <p:cNvPr id="274456" name="Group 24"/>
              <p:cNvGrpSpPr>
                <a:grpSpLocks/>
              </p:cNvGrpSpPr>
              <p:nvPr/>
            </p:nvGrpSpPr>
            <p:grpSpPr bwMode="auto">
              <a:xfrm flipH="1">
                <a:off x="1333" y="2661"/>
                <a:ext cx="197" cy="186"/>
                <a:chOff x="1152" y="503"/>
                <a:chExt cx="401" cy="367"/>
              </a:xfrm>
            </p:grpSpPr>
            <p:sp>
              <p:nvSpPr>
                <p:cNvPr id="274457" name="Rectangle 25"/>
                <p:cNvSpPr>
                  <a:spLocks noChangeArrowheads="1"/>
                </p:cNvSpPr>
                <p:nvPr/>
              </p:nvSpPr>
              <p:spPr bwMode="auto">
                <a:xfrm>
                  <a:off x="1152" y="802"/>
                  <a:ext cx="203" cy="68"/>
                </a:xfrm>
                <a:prstGeom prst="rect">
                  <a:avLst/>
                </a:prstGeom>
                <a:solidFill>
                  <a:srgbClr val="C0C0C0"/>
                </a:solidFill>
                <a:ln w="9525">
                  <a:solidFill>
                    <a:schemeClr val="tx1"/>
                  </a:solidFill>
                  <a:miter lim="800000"/>
                  <a:headEnd/>
                  <a:tailEnd/>
                </a:ln>
                <a:effectLst/>
              </p:spPr>
              <p:txBody>
                <a:bodyPr wrap="none" anchor="ctr"/>
                <a:lstStyle/>
                <a:p>
                  <a:endParaRPr lang="th-TH"/>
                </a:p>
              </p:txBody>
            </p:sp>
            <p:sp>
              <p:nvSpPr>
                <p:cNvPr id="274458" name="Rectangle 26"/>
                <p:cNvSpPr>
                  <a:spLocks noChangeArrowheads="1"/>
                </p:cNvSpPr>
                <p:nvPr/>
              </p:nvSpPr>
              <p:spPr bwMode="auto">
                <a:xfrm>
                  <a:off x="1350" y="508"/>
                  <a:ext cx="203" cy="68"/>
                </a:xfrm>
                <a:prstGeom prst="rect">
                  <a:avLst/>
                </a:prstGeom>
                <a:solidFill>
                  <a:srgbClr val="C0C0C0"/>
                </a:solidFill>
                <a:ln w="9525">
                  <a:solidFill>
                    <a:schemeClr val="tx1"/>
                  </a:solidFill>
                  <a:miter lim="800000"/>
                  <a:headEnd/>
                  <a:tailEnd/>
                </a:ln>
                <a:effectLst/>
              </p:spPr>
              <p:txBody>
                <a:bodyPr wrap="none" anchor="ctr"/>
                <a:lstStyle/>
                <a:p>
                  <a:endParaRPr lang="th-TH"/>
                </a:p>
              </p:txBody>
            </p:sp>
            <p:sp>
              <p:nvSpPr>
                <p:cNvPr id="274459" name="Oval 27"/>
                <p:cNvSpPr>
                  <a:spLocks noChangeArrowheads="1"/>
                </p:cNvSpPr>
                <p:nvPr/>
              </p:nvSpPr>
              <p:spPr bwMode="auto">
                <a:xfrm>
                  <a:off x="1169" y="503"/>
                  <a:ext cx="378" cy="367"/>
                </a:xfrm>
                <a:prstGeom prst="ellipse">
                  <a:avLst/>
                </a:prstGeom>
                <a:solidFill>
                  <a:srgbClr val="C0C0C0"/>
                </a:solidFill>
                <a:ln w="9525">
                  <a:solidFill>
                    <a:schemeClr val="tx1"/>
                  </a:solidFill>
                  <a:round/>
                  <a:headEnd/>
                  <a:tailEnd/>
                </a:ln>
                <a:effectLst/>
              </p:spPr>
              <p:txBody>
                <a:bodyPr wrap="none" anchor="ctr"/>
                <a:lstStyle/>
                <a:p>
                  <a:endParaRPr lang="th-TH"/>
                </a:p>
              </p:txBody>
            </p:sp>
          </p:grpSp>
          <p:sp>
            <p:nvSpPr>
              <p:cNvPr id="274460" name="Text Box 28"/>
              <p:cNvSpPr txBox="1">
                <a:spLocks noChangeArrowheads="1"/>
              </p:cNvSpPr>
              <p:nvPr/>
            </p:nvSpPr>
            <p:spPr bwMode="auto">
              <a:xfrm>
                <a:off x="1296" y="2530"/>
                <a:ext cx="284" cy="144"/>
              </a:xfrm>
              <a:prstGeom prst="rect">
                <a:avLst/>
              </a:prstGeom>
              <a:noFill/>
              <a:ln w="9525">
                <a:noFill/>
                <a:miter lim="800000"/>
                <a:headEnd/>
                <a:tailEnd/>
              </a:ln>
              <a:effectLst/>
            </p:spPr>
            <p:txBody>
              <a:bodyPr>
                <a:spAutoFit/>
              </a:bodyPr>
              <a:lstStyle/>
              <a:p>
                <a:pPr>
                  <a:spcBef>
                    <a:spcPct val="50000"/>
                  </a:spcBef>
                </a:pPr>
                <a:r>
                  <a:rPr lang="en-US" sz="900" i="1" baseline="0">
                    <a:solidFill>
                      <a:srgbClr val="3366FF"/>
                    </a:solidFill>
                    <a:latin typeface="Comic Sans MS" pitchFamily="66" charset="0"/>
                  </a:rPr>
                  <a:t>Pump</a:t>
                </a:r>
                <a:endParaRPr lang="th-TH" sz="900" i="1" baseline="0">
                  <a:solidFill>
                    <a:srgbClr val="3366FF"/>
                  </a:solidFill>
                  <a:latin typeface="Comic Sans MS" pitchFamily="66" charset="0"/>
                </a:endParaRPr>
              </a:p>
            </p:txBody>
          </p:sp>
          <p:sp>
            <p:nvSpPr>
              <p:cNvPr id="274461" name="AutoShape 29"/>
              <p:cNvSpPr>
                <a:spLocks noChangeArrowheads="1"/>
              </p:cNvSpPr>
              <p:nvPr/>
            </p:nvSpPr>
            <p:spPr bwMode="auto">
              <a:xfrm rot="18315414">
                <a:off x="1282" y="2799"/>
                <a:ext cx="189" cy="65"/>
              </a:xfrm>
              <a:prstGeom prst="notchedRightArrow">
                <a:avLst>
                  <a:gd name="adj1" fmla="val 50000"/>
                  <a:gd name="adj2" fmla="val 72692"/>
                </a:avLst>
              </a:prstGeom>
              <a:solidFill>
                <a:schemeClr val="accent1"/>
              </a:solidFill>
              <a:ln w="9525">
                <a:solidFill>
                  <a:schemeClr val="tx1"/>
                </a:solidFill>
                <a:miter lim="800000"/>
                <a:headEnd/>
                <a:tailEnd/>
              </a:ln>
              <a:effectLst/>
            </p:spPr>
            <p:txBody>
              <a:bodyPr wrap="none" anchor="ctr"/>
              <a:lstStyle/>
              <a:p>
                <a:endParaRPr lang="th-TH"/>
              </a:p>
            </p:txBody>
          </p:sp>
        </p:grpSp>
        <p:sp>
          <p:nvSpPr>
            <p:cNvPr id="274462" name="Line 30"/>
            <p:cNvSpPr>
              <a:spLocks noChangeShapeType="1"/>
            </p:cNvSpPr>
            <p:nvPr/>
          </p:nvSpPr>
          <p:spPr bwMode="auto">
            <a:xfrm flipH="1">
              <a:off x="1790" y="2677"/>
              <a:ext cx="339" cy="0"/>
            </a:xfrm>
            <a:prstGeom prst="line">
              <a:avLst/>
            </a:prstGeom>
            <a:noFill/>
            <a:ln w="9525">
              <a:solidFill>
                <a:schemeClr val="tx1"/>
              </a:solidFill>
              <a:round/>
              <a:headEnd/>
              <a:tailEnd type="triangle" w="med" len="med"/>
            </a:ln>
            <a:effectLst/>
          </p:spPr>
          <p:txBody>
            <a:bodyPr/>
            <a:lstStyle/>
            <a:p>
              <a:endParaRPr lang="th-TH"/>
            </a:p>
          </p:txBody>
        </p:sp>
        <p:grpSp>
          <p:nvGrpSpPr>
            <p:cNvPr id="274463" name="Group 31"/>
            <p:cNvGrpSpPr>
              <a:grpSpLocks/>
            </p:cNvGrpSpPr>
            <p:nvPr/>
          </p:nvGrpSpPr>
          <p:grpSpPr bwMode="auto">
            <a:xfrm>
              <a:off x="1231" y="2264"/>
              <a:ext cx="361" cy="255"/>
              <a:chOff x="1231" y="2264"/>
              <a:chExt cx="361" cy="255"/>
            </a:xfrm>
          </p:grpSpPr>
          <p:sp>
            <p:nvSpPr>
              <p:cNvPr id="274464" name="Line 32"/>
              <p:cNvSpPr>
                <a:spLocks noChangeShapeType="1"/>
              </p:cNvSpPr>
              <p:nvPr/>
            </p:nvSpPr>
            <p:spPr bwMode="auto">
              <a:xfrm flipH="1">
                <a:off x="1231" y="2519"/>
                <a:ext cx="361" cy="0"/>
              </a:xfrm>
              <a:prstGeom prst="line">
                <a:avLst/>
              </a:prstGeom>
              <a:noFill/>
              <a:ln w="9525">
                <a:solidFill>
                  <a:schemeClr val="tx1"/>
                </a:solidFill>
                <a:round/>
                <a:headEnd/>
                <a:tailEnd/>
              </a:ln>
              <a:effectLst/>
            </p:spPr>
            <p:txBody>
              <a:bodyPr/>
              <a:lstStyle/>
              <a:p>
                <a:endParaRPr lang="th-TH"/>
              </a:p>
            </p:txBody>
          </p:sp>
          <p:sp>
            <p:nvSpPr>
              <p:cNvPr id="274465" name="Line 33"/>
              <p:cNvSpPr>
                <a:spLocks noChangeShapeType="1"/>
              </p:cNvSpPr>
              <p:nvPr/>
            </p:nvSpPr>
            <p:spPr bwMode="auto">
              <a:xfrm flipV="1">
                <a:off x="1231" y="2264"/>
                <a:ext cx="0" cy="255"/>
              </a:xfrm>
              <a:prstGeom prst="line">
                <a:avLst/>
              </a:prstGeom>
              <a:noFill/>
              <a:ln w="9525">
                <a:solidFill>
                  <a:schemeClr val="tx1"/>
                </a:solidFill>
                <a:round/>
                <a:headEnd/>
                <a:tailEnd type="triangle" w="med" len="med"/>
              </a:ln>
              <a:effectLst/>
            </p:spPr>
            <p:txBody>
              <a:bodyPr/>
              <a:lstStyle/>
              <a:p>
                <a:endParaRPr lang="th-TH"/>
              </a:p>
            </p:txBody>
          </p:sp>
        </p:grpSp>
        <p:grpSp>
          <p:nvGrpSpPr>
            <p:cNvPr id="274466" name="Group 34"/>
            <p:cNvGrpSpPr>
              <a:grpSpLocks/>
            </p:cNvGrpSpPr>
            <p:nvPr/>
          </p:nvGrpSpPr>
          <p:grpSpPr bwMode="auto">
            <a:xfrm>
              <a:off x="1011" y="1451"/>
              <a:ext cx="837" cy="292"/>
              <a:chOff x="1011" y="1451"/>
              <a:chExt cx="837" cy="292"/>
            </a:xfrm>
          </p:grpSpPr>
          <p:sp>
            <p:nvSpPr>
              <p:cNvPr id="274467" name="Line 35"/>
              <p:cNvSpPr>
                <a:spLocks noChangeShapeType="1"/>
              </p:cNvSpPr>
              <p:nvPr/>
            </p:nvSpPr>
            <p:spPr bwMode="auto">
              <a:xfrm flipV="1">
                <a:off x="1012" y="1455"/>
                <a:ext cx="0" cy="68"/>
              </a:xfrm>
              <a:prstGeom prst="line">
                <a:avLst/>
              </a:prstGeom>
              <a:noFill/>
              <a:ln w="9525">
                <a:solidFill>
                  <a:schemeClr val="tx1"/>
                </a:solidFill>
                <a:round/>
                <a:headEnd/>
                <a:tailEnd/>
              </a:ln>
              <a:effectLst/>
            </p:spPr>
            <p:txBody>
              <a:bodyPr/>
              <a:lstStyle/>
              <a:p>
                <a:endParaRPr lang="th-TH"/>
              </a:p>
            </p:txBody>
          </p:sp>
          <p:sp>
            <p:nvSpPr>
              <p:cNvPr id="274468" name="Line 36"/>
              <p:cNvSpPr>
                <a:spLocks noChangeShapeType="1"/>
              </p:cNvSpPr>
              <p:nvPr/>
            </p:nvSpPr>
            <p:spPr bwMode="auto">
              <a:xfrm>
                <a:off x="1011" y="1451"/>
                <a:ext cx="837" cy="0"/>
              </a:xfrm>
              <a:prstGeom prst="line">
                <a:avLst/>
              </a:prstGeom>
              <a:noFill/>
              <a:ln w="9525">
                <a:solidFill>
                  <a:schemeClr val="tx1"/>
                </a:solidFill>
                <a:round/>
                <a:headEnd/>
                <a:tailEnd/>
              </a:ln>
              <a:effectLst/>
            </p:spPr>
            <p:txBody>
              <a:bodyPr/>
              <a:lstStyle/>
              <a:p>
                <a:endParaRPr lang="th-TH"/>
              </a:p>
            </p:txBody>
          </p:sp>
          <p:sp>
            <p:nvSpPr>
              <p:cNvPr id="274469" name="Line 37"/>
              <p:cNvSpPr>
                <a:spLocks noChangeShapeType="1"/>
              </p:cNvSpPr>
              <p:nvPr/>
            </p:nvSpPr>
            <p:spPr bwMode="auto">
              <a:xfrm>
                <a:off x="1846" y="1455"/>
                <a:ext cx="0" cy="288"/>
              </a:xfrm>
              <a:prstGeom prst="line">
                <a:avLst/>
              </a:prstGeom>
              <a:noFill/>
              <a:ln w="9525">
                <a:solidFill>
                  <a:schemeClr val="tx1"/>
                </a:solidFill>
                <a:round/>
                <a:headEnd/>
                <a:tailEnd type="triangle" w="med" len="med"/>
              </a:ln>
              <a:effectLst/>
            </p:spPr>
            <p:txBody>
              <a:bodyPr/>
              <a:lstStyle/>
              <a:p>
                <a:endParaRPr lang="th-TH"/>
              </a:p>
            </p:txBody>
          </p:sp>
        </p:grpSp>
        <p:grpSp>
          <p:nvGrpSpPr>
            <p:cNvPr id="274470" name="Group 38"/>
            <p:cNvGrpSpPr>
              <a:grpSpLocks/>
            </p:cNvGrpSpPr>
            <p:nvPr/>
          </p:nvGrpSpPr>
          <p:grpSpPr bwMode="auto">
            <a:xfrm>
              <a:off x="1398" y="1232"/>
              <a:ext cx="125" cy="229"/>
              <a:chOff x="1398" y="1232"/>
              <a:chExt cx="125" cy="229"/>
            </a:xfrm>
          </p:grpSpPr>
          <p:grpSp>
            <p:nvGrpSpPr>
              <p:cNvPr id="274471" name="Group 39"/>
              <p:cNvGrpSpPr>
                <a:grpSpLocks/>
              </p:cNvGrpSpPr>
              <p:nvPr/>
            </p:nvGrpSpPr>
            <p:grpSpPr bwMode="auto">
              <a:xfrm>
                <a:off x="1398" y="1232"/>
                <a:ext cx="125" cy="144"/>
                <a:chOff x="1386" y="1097"/>
                <a:chExt cx="125" cy="144"/>
              </a:xfrm>
            </p:grpSpPr>
            <p:sp>
              <p:nvSpPr>
                <p:cNvPr id="274472" name="Text Box 40"/>
                <p:cNvSpPr txBox="1">
                  <a:spLocks noChangeArrowheads="1"/>
                </p:cNvSpPr>
                <p:nvPr/>
              </p:nvSpPr>
              <p:spPr bwMode="auto">
                <a:xfrm>
                  <a:off x="1386" y="1097"/>
                  <a:ext cx="125" cy="144"/>
                </a:xfrm>
                <a:prstGeom prst="rect">
                  <a:avLst/>
                </a:prstGeom>
                <a:noFill/>
                <a:ln w="9525">
                  <a:noFill/>
                  <a:miter lim="800000"/>
                  <a:headEnd/>
                  <a:tailEnd/>
                </a:ln>
                <a:effectLst/>
              </p:spPr>
              <p:txBody>
                <a:bodyPr>
                  <a:spAutoFit/>
                </a:bodyPr>
                <a:lstStyle/>
                <a:p>
                  <a:pPr algn="ctr">
                    <a:spcBef>
                      <a:spcPct val="50000"/>
                    </a:spcBef>
                  </a:pPr>
                  <a:r>
                    <a:rPr lang="en-US" sz="900" baseline="0">
                      <a:latin typeface="Script MT Bold" pitchFamily="66" charset="0"/>
                    </a:rPr>
                    <a:t>1</a:t>
                  </a:r>
                  <a:endParaRPr lang="th-TH" sz="900" baseline="0">
                    <a:latin typeface="Script MT Bold" pitchFamily="66" charset="0"/>
                  </a:endParaRPr>
                </a:p>
              </p:txBody>
            </p:sp>
            <p:sp>
              <p:nvSpPr>
                <p:cNvPr id="274473" name="Oval 41"/>
                <p:cNvSpPr>
                  <a:spLocks noChangeArrowheads="1"/>
                </p:cNvSpPr>
                <p:nvPr/>
              </p:nvSpPr>
              <p:spPr bwMode="auto">
                <a:xfrm>
                  <a:off x="1397" y="1115"/>
                  <a:ext cx="106" cy="109"/>
                </a:xfrm>
                <a:prstGeom prst="ellipse">
                  <a:avLst/>
                </a:prstGeom>
                <a:noFill/>
                <a:ln w="9525">
                  <a:solidFill>
                    <a:srgbClr val="000080"/>
                  </a:solidFill>
                  <a:round/>
                  <a:headEnd/>
                  <a:tailEnd/>
                </a:ln>
                <a:effectLst/>
              </p:spPr>
              <p:txBody>
                <a:bodyPr wrap="none" anchor="ctr"/>
                <a:lstStyle/>
                <a:p>
                  <a:endParaRPr lang="th-TH"/>
                </a:p>
              </p:txBody>
            </p:sp>
          </p:grpSp>
          <p:sp>
            <p:nvSpPr>
              <p:cNvPr id="274474" name="Line 42"/>
              <p:cNvSpPr>
                <a:spLocks noChangeShapeType="1"/>
              </p:cNvSpPr>
              <p:nvPr/>
            </p:nvSpPr>
            <p:spPr bwMode="auto">
              <a:xfrm>
                <a:off x="1464" y="1353"/>
                <a:ext cx="0" cy="108"/>
              </a:xfrm>
              <a:prstGeom prst="line">
                <a:avLst/>
              </a:prstGeom>
              <a:noFill/>
              <a:ln w="9525">
                <a:solidFill>
                  <a:schemeClr val="tx1"/>
                </a:solidFill>
                <a:round/>
                <a:headEnd/>
                <a:tailEnd/>
              </a:ln>
              <a:effectLst/>
            </p:spPr>
            <p:txBody>
              <a:bodyPr/>
              <a:lstStyle/>
              <a:p>
                <a:endParaRPr lang="th-TH"/>
              </a:p>
            </p:txBody>
          </p:sp>
        </p:grpSp>
        <p:grpSp>
          <p:nvGrpSpPr>
            <p:cNvPr id="274475" name="Group 43"/>
            <p:cNvGrpSpPr>
              <a:grpSpLocks/>
            </p:cNvGrpSpPr>
            <p:nvPr/>
          </p:nvGrpSpPr>
          <p:grpSpPr bwMode="auto">
            <a:xfrm>
              <a:off x="1242" y="2496"/>
              <a:ext cx="129" cy="200"/>
              <a:chOff x="1242" y="2496"/>
              <a:chExt cx="129" cy="200"/>
            </a:xfrm>
          </p:grpSpPr>
          <p:grpSp>
            <p:nvGrpSpPr>
              <p:cNvPr id="274476" name="Group 44"/>
              <p:cNvGrpSpPr>
                <a:grpSpLocks/>
              </p:cNvGrpSpPr>
              <p:nvPr/>
            </p:nvGrpSpPr>
            <p:grpSpPr bwMode="auto">
              <a:xfrm>
                <a:off x="1242" y="2552"/>
                <a:ext cx="129" cy="144"/>
                <a:chOff x="1756" y="996"/>
                <a:chExt cx="129" cy="144"/>
              </a:xfrm>
            </p:grpSpPr>
            <p:sp>
              <p:nvSpPr>
                <p:cNvPr id="274477" name="Text Box 45"/>
                <p:cNvSpPr txBox="1">
                  <a:spLocks noChangeArrowheads="1"/>
                </p:cNvSpPr>
                <p:nvPr/>
              </p:nvSpPr>
              <p:spPr bwMode="auto">
                <a:xfrm>
                  <a:off x="1756" y="996"/>
                  <a:ext cx="125" cy="144"/>
                </a:xfrm>
                <a:prstGeom prst="rect">
                  <a:avLst/>
                </a:prstGeom>
                <a:noFill/>
                <a:ln w="9525">
                  <a:noFill/>
                  <a:miter lim="800000"/>
                  <a:headEnd/>
                  <a:tailEnd/>
                </a:ln>
                <a:effectLst/>
              </p:spPr>
              <p:txBody>
                <a:bodyPr>
                  <a:spAutoFit/>
                </a:bodyPr>
                <a:lstStyle/>
                <a:p>
                  <a:pPr algn="ctr">
                    <a:spcBef>
                      <a:spcPct val="50000"/>
                    </a:spcBef>
                  </a:pPr>
                  <a:r>
                    <a:rPr lang="en-US" sz="900" baseline="0">
                      <a:latin typeface="Script MT Bold" pitchFamily="66" charset="0"/>
                    </a:rPr>
                    <a:t>4</a:t>
                  </a:r>
                  <a:endParaRPr lang="th-TH" sz="900" baseline="0">
                    <a:latin typeface="Script MT Bold" pitchFamily="66" charset="0"/>
                  </a:endParaRPr>
                </a:p>
              </p:txBody>
            </p:sp>
            <p:sp>
              <p:nvSpPr>
                <p:cNvPr id="274478" name="Oval 46"/>
                <p:cNvSpPr>
                  <a:spLocks noChangeArrowheads="1"/>
                </p:cNvSpPr>
                <p:nvPr/>
              </p:nvSpPr>
              <p:spPr bwMode="auto">
                <a:xfrm>
                  <a:off x="1779" y="1014"/>
                  <a:ext cx="106" cy="109"/>
                </a:xfrm>
                <a:prstGeom prst="ellipse">
                  <a:avLst/>
                </a:prstGeom>
                <a:noFill/>
                <a:ln w="9525">
                  <a:solidFill>
                    <a:srgbClr val="000080"/>
                  </a:solidFill>
                  <a:round/>
                  <a:headEnd/>
                  <a:tailEnd/>
                </a:ln>
                <a:effectLst/>
              </p:spPr>
              <p:txBody>
                <a:bodyPr wrap="none" anchor="ctr"/>
                <a:lstStyle/>
                <a:p>
                  <a:endParaRPr lang="th-TH"/>
                </a:p>
              </p:txBody>
            </p:sp>
          </p:grpSp>
          <p:sp>
            <p:nvSpPr>
              <p:cNvPr id="274479" name="Line 47"/>
              <p:cNvSpPr>
                <a:spLocks noChangeShapeType="1"/>
              </p:cNvSpPr>
              <p:nvPr/>
            </p:nvSpPr>
            <p:spPr bwMode="auto">
              <a:xfrm flipV="1">
                <a:off x="1314" y="2496"/>
                <a:ext cx="0" cy="78"/>
              </a:xfrm>
              <a:prstGeom prst="line">
                <a:avLst/>
              </a:prstGeom>
              <a:noFill/>
              <a:ln w="9525">
                <a:solidFill>
                  <a:schemeClr val="tx1"/>
                </a:solidFill>
                <a:round/>
                <a:headEnd/>
                <a:tailEnd/>
              </a:ln>
              <a:effectLst/>
            </p:spPr>
            <p:txBody>
              <a:bodyPr/>
              <a:lstStyle/>
              <a:p>
                <a:endParaRPr lang="th-TH"/>
              </a:p>
            </p:txBody>
          </p:sp>
        </p:grpSp>
        <p:grpSp>
          <p:nvGrpSpPr>
            <p:cNvPr id="274480" name="Group 48"/>
            <p:cNvGrpSpPr>
              <a:grpSpLocks/>
            </p:cNvGrpSpPr>
            <p:nvPr/>
          </p:nvGrpSpPr>
          <p:grpSpPr bwMode="auto">
            <a:xfrm>
              <a:off x="1880" y="2655"/>
              <a:ext cx="129" cy="211"/>
              <a:chOff x="1901" y="2655"/>
              <a:chExt cx="129" cy="211"/>
            </a:xfrm>
          </p:grpSpPr>
          <p:grpSp>
            <p:nvGrpSpPr>
              <p:cNvPr id="274481" name="Group 49"/>
              <p:cNvGrpSpPr>
                <a:grpSpLocks/>
              </p:cNvGrpSpPr>
              <p:nvPr/>
            </p:nvGrpSpPr>
            <p:grpSpPr bwMode="auto">
              <a:xfrm>
                <a:off x="1901" y="2722"/>
                <a:ext cx="129" cy="144"/>
                <a:chOff x="1756" y="996"/>
                <a:chExt cx="129" cy="144"/>
              </a:xfrm>
            </p:grpSpPr>
            <p:sp>
              <p:nvSpPr>
                <p:cNvPr id="274482" name="Text Box 50"/>
                <p:cNvSpPr txBox="1">
                  <a:spLocks noChangeArrowheads="1"/>
                </p:cNvSpPr>
                <p:nvPr/>
              </p:nvSpPr>
              <p:spPr bwMode="auto">
                <a:xfrm>
                  <a:off x="1756" y="996"/>
                  <a:ext cx="125" cy="144"/>
                </a:xfrm>
                <a:prstGeom prst="rect">
                  <a:avLst/>
                </a:prstGeom>
                <a:noFill/>
                <a:ln w="9525">
                  <a:noFill/>
                  <a:miter lim="800000"/>
                  <a:headEnd/>
                  <a:tailEnd/>
                </a:ln>
                <a:effectLst/>
              </p:spPr>
              <p:txBody>
                <a:bodyPr>
                  <a:spAutoFit/>
                </a:bodyPr>
                <a:lstStyle/>
                <a:p>
                  <a:pPr algn="ctr">
                    <a:spcBef>
                      <a:spcPct val="50000"/>
                    </a:spcBef>
                  </a:pPr>
                  <a:r>
                    <a:rPr lang="en-US" sz="900" baseline="0">
                      <a:latin typeface="Script MT Bold" pitchFamily="66" charset="0"/>
                    </a:rPr>
                    <a:t>3</a:t>
                  </a:r>
                  <a:endParaRPr lang="th-TH" sz="900" baseline="0">
                    <a:latin typeface="Script MT Bold" pitchFamily="66" charset="0"/>
                  </a:endParaRPr>
                </a:p>
              </p:txBody>
            </p:sp>
            <p:sp>
              <p:nvSpPr>
                <p:cNvPr id="274483" name="Oval 51"/>
                <p:cNvSpPr>
                  <a:spLocks noChangeArrowheads="1"/>
                </p:cNvSpPr>
                <p:nvPr/>
              </p:nvSpPr>
              <p:spPr bwMode="auto">
                <a:xfrm>
                  <a:off x="1779" y="1014"/>
                  <a:ext cx="106" cy="109"/>
                </a:xfrm>
                <a:prstGeom prst="ellipse">
                  <a:avLst/>
                </a:prstGeom>
                <a:noFill/>
                <a:ln w="9525">
                  <a:solidFill>
                    <a:srgbClr val="000080"/>
                  </a:solidFill>
                  <a:round/>
                  <a:headEnd/>
                  <a:tailEnd/>
                </a:ln>
                <a:effectLst/>
              </p:spPr>
              <p:txBody>
                <a:bodyPr wrap="none" anchor="ctr"/>
                <a:lstStyle/>
                <a:p>
                  <a:endParaRPr lang="th-TH"/>
                </a:p>
              </p:txBody>
            </p:sp>
          </p:grpSp>
          <p:sp>
            <p:nvSpPr>
              <p:cNvPr id="274484" name="Line 52"/>
              <p:cNvSpPr>
                <a:spLocks noChangeShapeType="1"/>
              </p:cNvSpPr>
              <p:nvPr/>
            </p:nvSpPr>
            <p:spPr bwMode="auto">
              <a:xfrm flipV="1">
                <a:off x="1971" y="2655"/>
                <a:ext cx="0" cy="87"/>
              </a:xfrm>
              <a:prstGeom prst="line">
                <a:avLst/>
              </a:prstGeom>
              <a:noFill/>
              <a:ln w="9525">
                <a:solidFill>
                  <a:schemeClr val="tx1"/>
                </a:solidFill>
                <a:round/>
                <a:headEnd/>
                <a:tailEnd/>
              </a:ln>
              <a:effectLst/>
            </p:spPr>
            <p:txBody>
              <a:bodyPr/>
              <a:lstStyle/>
              <a:p>
                <a:endParaRPr lang="th-TH"/>
              </a:p>
            </p:txBody>
          </p:sp>
        </p:grpSp>
        <p:grpSp>
          <p:nvGrpSpPr>
            <p:cNvPr id="274485" name="Group 53"/>
            <p:cNvGrpSpPr>
              <a:grpSpLocks/>
            </p:cNvGrpSpPr>
            <p:nvPr/>
          </p:nvGrpSpPr>
          <p:grpSpPr bwMode="auto">
            <a:xfrm>
              <a:off x="2145" y="2033"/>
              <a:ext cx="208" cy="220"/>
              <a:chOff x="2145" y="2033"/>
              <a:chExt cx="208" cy="220"/>
            </a:xfrm>
          </p:grpSpPr>
          <p:sp>
            <p:nvSpPr>
              <p:cNvPr id="274486" name="Line 54"/>
              <p:cNvSpPr>
                <a:spLocks noChangeShapeType="1"/>
              </p:cNvSpPr>
              <p:nvPr/>
            </p:nvSpPr>
            <p:spPr bwMode="auto">
              <a:xfrm>
                <a:off x="2168" y="2033"/>
                <a:ext cx="0" cy="220"/>
              </a:xfrm>
              <a:prstGeom prst="line">
                <a:avLst/>
              </a:prstGeom>
              <a:noFill/>
              <a:ln w="9525">
                <a:solidFill>
                  <a:schemeClr val="tx1"/>
                </a:solidFill>
                <a:round/>
                <a:headEnd/>
                <a:tailEnd type="triangle" w="med" len="med"/>
              </a:ln>
              <a:effectLst/>
            </p:spPr>
            <p:txBody>
              <a:bodyPr/>
              <a:lstStyle/>
              <a:p>
                <a:endParaRPr lang="th-TH"/>
              </a:p>
            </p:txBody>
          </p:sp>
          <p:grpSp>
            <p:nvGrpSpPr>
              <p:cNvPr id="274487" name="Group 55"/>
              <p:cNvGrpSpPr>
                <a:grpSpLocks/>
              </p:cNvGrpSpPr>
              <p:nvPr/>
            </p:nvGrpSpPr>
            <p:grpSpPr bwMode="auto">
              <a:xfrm>
                <a:off x="2224" y="2058"/>
                <a:ext cx="129" cy="144"/>
                <a:chOff x="1756" y="996"/>
                <a:chExt cx="129" cy="144"/>
              </a:xfrm>
            </p:grpSpPr>
            <p:sp>
              <p:nvSpPr>
                <p:cNvPr id="274488" name="Text Box 56"/>
                <p:cNvSpPr txBox="1">
                  <a:spLocks noChangeArrowheads="1"/>
                </p:cNvSpPr>
                <p:nvPr/>
              </p:nvSpPr>
              <p:spPr bwMode="auto">
                <a:xfrm>
                  <a:off x="1756" y="996"/>
                  <a:ext cx="125" cy="144"/>
                </a:xfrm>
                <a:prstGeom prst="rect">
                  <a:avLst/>
                </a:prstGeom>
                <a:noFill/>
                <a:ln w="9525">
                  <a:noFill/>
                  <a:miter lim="800000"/>
                  <a:headEnd/>
                  <a:tailEnd/>
                </a:ln>
                <a:effectLst/>
              </p:spPr>
              <p:txBody>
                <a:bodyPr>
                  <a:spAutoFit/>
                </a:bodyPr>
                <a:lstStyle/>
                <a:p>
                  <a:pPr algn="ctr">
                    <a:spcBef>
                      <a:spcPct val="50000"/>
                    </a:spcBef>
                  </a:pPr>
                  <a:r>
                    <a:rPr lang="en-US" sz="900" baseline="0">
                      <a:latin typeface="Script MT Bold" pitchFamily="66" charset="0"/>
                    </a:rPr>
                    <a:t>2</a:t>
                  </a:r>
                  <a:endParaRPr lang="th-TH" sz="900" baseline="0">
                    <a:latin typeface="Script MT Bold" pitchFamily="66" charset="0"/>
                  </a:endParaRPr>
                </a:p>
              </p:txBody>
            </p:sp>
            <p:sp>
              <p:nvSpPr>
                <p:cNvPr id="274489" name="Oval 57"/>
                <p:cNvSpPr>
                  <a:spLocks noChangeArrowheads="1"/>
                </p:cNvSpPr>
                <p:nvPr/>
              </p:nvSpPr>
              <p:spPr bwMode="auto">
                <a:xfrm>
                  <a:off x="1779" y="1014"/>
                  <a:ext cx="106" cy="109"/>
                </a:xfrm>
                <a:prstGeom prst="ellipse">
                  <a:avLst/>
                </a:prstGeom>
                <a:noFill/>
                <a:ln w="9525">
                  <a:solidFill>
                    <a:srgbClr val="000080"/>
                  </a:solidFill>
                  <a:round/>
                  <a:headEnd/>
                  <a:tailEnd/>
                </a:ln>
                <a:effectLst/>
              </p:spPr>
              <p:txBody>
                <a:bodyPr wrap="none" anchor="ctr"/>
                <a:lstStyle/>
                <a:p>
                  <a:endParaRPr lang="th-TH"/>
                </a:p>
              </p:txBody>
            </p:sp>
          </p:grpSp>
          <p:sp>
            <p:nvSpPr>
              <p:cNvPr id="274490" name="Line 58"/>
              <p:cNvSpPr>
                <a:spLocks noChangeShapeType="1"/>
              </p:cNvSpPr>
              <p:nvPr/>
            </p:nvSpPr>
            <p:spPr bwMode="auto">
              <a:xfrm flipH="1">
                <a:off x="2145" y="2136"/>
                <a:ext cx="102" cy="0"/>
              </a:xfrm>
              <a:prstGeom prst="line">
                <a:avLst/>
              </a:prstGeom>
              <a:noFill/>
              <a:ln w="9525">
                <a:solidFill>
                  <a:schemeClr val="tx1"/>
                </a:solidFill>
                <a:round/>
                <a:headEnd/>
                <a:tailEnd/>
              </a:ln>
              <a:effectLst/>
            </p:spPr>
            <p:txBody>
              <a:bodyPr/>
              <a:lstStyle/>
              <a:p>
                <a:endParaRPr lang="th-TH"/>
              </a:p>
            </p:txBody>
          </p:sp>
        </p:grpSp>
      </p:grpSp>
      <p:sp>
        <p:nvSpPr>
          <p:cNvPr id="274492" name="Rectangle 60"/>
          <p:cNvSpPr>
            <a:spLocks noChangeArrowheads="1"/>
          </p:cNvSpPr>
          <p:nvPr/>
        </p:nvSpPr>
        <p:spPr bwMode="auto">
          <a:xfrm>
            <a:off x="306388" y="4575175"/>
            <a:ext cx="4800600" cy="1552575"/>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SzPct val="80000"/>
              <a:buFont typeface="Wingdings" pitchFamily="2" charset="2"/>
              <a:buNone/>
            </a:pPr>
            <a:r>
              <a:rPr lang="en-US" sz="2800" u="sng" baseline="0">
                <a:effectLst>
                  <a:outerShdw blurRad="38100" dist="38100" dir="2700000" algn="tl">
                    <a:srgbClr val="000000"/>
                  </a:outerShdw>
                </a:effectLst>
                <a:latin typeface="Times New Roman" pitchFamily="18" charset="0"/>
              </a:rPr>
              <a:t>Solution</a:t>
            </a:r>
            <a:r>
              <a:rPr lang="en-US" sz="2800" baseline="0">
                <a:effectLst>
                  <a:outerShdw blurRad="38100" dist="38100" dir="2700000" algn="tl">
                    <a:srgbClr val="000000"/>
                  </a:outerShdw>
                </a:effectLst>
                <a:latin typeface="Times New Roman" pitchFamily="18" charset="0"/>
              </a:rPr>
              <a:t>       </a:t>
            </a:r>
            <a:r>
              <a:rPr lang="en-US" sz="2800" i="1" baseline="0">
                <a:solidFill>
                  <a:srgbClr val="FFFF00"/>
                </a:solidFill>
                <a:latin typeface="Times New Roman" pitchFamily="18" charset="0"/>
                <a:sym typeface="Symbol" pitchFamily="18" charset="2"/>
              </a:rPr>
              <a:t></a:t>
            </a:r>
            <a:r>
              <a:rPr lang="en-US" sz="2800" i="1">
                <a:solidFill>
                  <a:srgbClr val="FFFF00"/>
                </a:solidFill>
                <a:latin typeface="Times New Roman" pitchFamily="18" charset="0"/>
                <a:sym typeface="Symbol" pitchFamily="18" charset="2"/>
              </a:rPr>
              <a:t>th</a:t>
            </a:r>
            <a:r>
              <a:rPr lang="en-US" sz="2800" i="1" baseline="0">
                <a:solidFill>
                  <a:srgbClr val="FFFF00"/>
                </a:solidFill>
                <a:latin typeface="Times New Roman" pitchFamily="18" charset="0"/>
                <a:sym typeface="Symbol" pitchFamily="18" charset="2"/>
              </a:rPr>
              <a:t>   =  w</a:t>
            </a:r>
            <a:r>
              <a:rPr lang="en-US" sz="2800" i="1">
                <a:solidFill>
                  <a:srgbClr val="FFFF00"/>
                </a:solidFill>
                <a:latin typeface="Times New Roman" pitchFamily="18" charset="0"/>
                <a:sym typeface="Symbol" pitchFamily="18" charset="2"/>
              </a:rPr>
              <a:t>net</a:t>
            </a:r>
            <a:r>
              <a:rPr lang="en-US" sz="2800" i="1" baseline="0">
                <a:solidFill>
                  <a:srgbClr val="FFFF00"/>
                </a:solidFill>
                <a:latin typeface="Times New Roman" pitchFamily="18" charset="0"/>
                <a:sym typeface="Symbol" pitchFamily="18" charset="2"/>
              </a:rPr>
              <a:t>/q</a:t>
            </a:r>
            <a:r>
              <a:rPr lang="en-US" sz="2800" i="1">
                <a:solidFill>
                  <a:srgbClr val="FFFF00"/>
                </a:solidFill>
                <a:latin typeface="Times New Roman" pitchFamily="18" charset="0"/>
                <a:sym typeface="Symbol" pitchFamily="18" charset="2"/>
              </a:rPr>
              <a:t>in</a:t>
            </a:r>
            <a:r>
              <a:rPr lang="en-US" sz="2800" i="1" baseline="0">
                <a:solidFill>
                  <a:srgbClr val="FFFF00"/>
                </a:solidFill>
                <a:latin typeface="Times New Roman" pitchFamily="18" charset="0"/>
              </a:rPr>
              <a:t> </a:t>
            </a:r>
          </a:p>
          <a:p>
            <a:pPr marL="342900" indent="-342900">
              <a:lnSpc>
                <a:spcPct val="90000"/>
              </a:lnSpc>
              <a:spcBef>
                <a:spcPct val="20000"/>
              </a:spcBef>
              <a:buClr>
                <a:schemeClr val="hlink"/>
              </a:buClr>
              <a:buSzPct val="80000"/>
              <a:buFont typeface="Wingdings" pitchFamily="2" charset="2"/>
              <a:buNone/>
            </a:pPr>
            <a:r>
              <a:rPr lang="en-US" sz="2800" i="1" baseline="0">
                <a:solidFill>
                  <a:srgbClr val="FFFF00"/>
                </a:solidFill>
                <a:latin typeface="Times New Roman" pitchFamily="18" charset="0"/>
              </a:rPr>
              <a:t>			 </a:t>
            </a:r>
            <a:r>
              <a:rPr lang="en-US" sz="2800" i="1" baseline="0">
                <a:solidFill>
                  <a:srgbClr val="FFFF00"/>
                </a:solidFill>
                <a:latin typeface="Times New Roman" pitchFamily="18" charset="0"/>
                <a:sym typeface="Symbol" pitchFamily="18" charset="2"/>
              </a:rPr>
              <a:t>w</a:t>
            </a:r>
            <a:r>
              <a:rPr lang="en-US" sz="2800" i="1">
                <a:solidFill>
                  <a:srgbClr val="FFFF00"/>
                </a:solidFill>
                <a:latin typeface="Times New Roman" pitchFamily="18" charset="0"/>
                <a:sym typeface="Symbol" pitchFamily="18" charset="2"/>
              </a:rPr>
              <a:t>net </a:t>
            </a:r>
            <a:r>
              <a:rPr lang="en-US" sz="2800" i="1" baseline="0">
                <a:solidFill>
                  <a:srgbClr val="FFFF00"/>
                </a:solidFill>
                <a:latin typeface="Times New Roman" pitchFamily="18" charset="0"/>
                <a:sym typeface="Symbol" pitchFamily="18" charset="2"/>
              </a:rPr>
              <a:t>= </a:t>
            </a:r>
            <a:r>
              <a:rPr lang="en-US" sz="2800" i="1" baseline="0">
                <a:solidFill>
                  <a:srgbClr val="FFFF00"/>
                </a:solidFill>
                <a:latin typeface="Times New Roman" pitchFamily="18" charset="0"/>
              </a:rPr>
              <a:t> w</a:t>
            </a:r>
            <a:r>
              <a:rPr lang="en-US" sz="2800" i="1">
                <a:solidFill>
                  <a:srgbClr val="FFFF00"/>
                </a:solidFill>
                <a:latin typeface="Times New Roman" pitchFamily="18" charset="0"/>
              </a:rPr>
              <a:t>out </a:t>
            </a:r>
            <a:r>
              <a:rPr lang="en-US" sz="2800" i="1" baseline="0">
                <a:solidFill>
                  <a:srgbClr val="FFFF00"/>
                </a:solidFill>
                <a:latin typeface="Times New Roman" pitchFamily="18" charset="0"/>
              </a:rPr>
              <a:t>- </a:t>
            </a:r>
            <a:r>
              <a:rPr lang="en-US" sz="2800" i="1" baseline="0">
                <a:solidFill>
                  <a:srgbClr val="FFFF00"/>
                </a:solidFill>
                <a:latin typeface="Times New Roman" pitchFamily="18" charset="0"/>
                <a:sym typeface="Symbol" pitchFamily="18" charset="2"/>
              </a:rPr>
              <a:t>w</a:t>
            </a:r>
            <a:r>
              <a:rPr lang="en-US" sz="2800" i="1">
                <a:solidFill>
                  <a:srgbClr val="FFFF00"/>
                </a:solidFill>
                <a:latin typeface="Times New Roman" pitchFamily="18" charset="0"/>
                <a:sym typeface="Symbol" pitchFamily="18" charset="2"/>
              </a:rPr>
              <a:t>in</a:t>
            </a:r>
            <a:endParaRPr lang="en-US" sz="2800" i="1" baseline="0">
              <a:solidFill>
                <a:srgbClr val="FFFF00"/>
              </a:solidFill>
              <a:latin typeface="Times New Roman" pitchFamily="18" charset="0"/>
            </a:endParaRPr>
          </a:p>
          <a:p>
            <a:pPr marL="342900" indent="-342900">
              <a:lnSpc>
                <a:spcPct val="90000"/>
              </a:lnSpc>
              <a:spcBef>
                <a:spcPct val="20000"/>
              </a:spcBef>
              <a:buClr>
                <a:schemeClr val="hlink"/>
              </a:buClr>
              <a:buSzPct val="80000"/>
              <a:buFont typeface="Wingdings" pitchFamily="2" charset="2"/>
              <a:buNone/>
            </a:pPr>
            <a:r>
              <a:rPr lang="en-US" sz="2800" i="1" baseline="0">
                <a:solidFill>
                  <a:srgbClr val="FFFF00"/>
                </a:solidFill>
                <a:latin typeface="Times New Roman" pitchFamily="18" charset="0"/>
                <a:cs typeface="BrowalliaUPC" pitchFamily="34" charset="-34"/>
              </a:rPr>
              <a:t>		or	 </a:t>
            </a:r>
            <a:r>
              <a:rPr lang="en-US" sz="2800" i="1" baseline="0">
                <a:solidFill>
                  <a:srgbClr val="FFFF00"/>
                </a:solidFill>
                <a:latin typeface="Times New Roman" pitchFamily="18" charset="0"/>
                <a:sym typeface="Symbol" pitchFamily="18" charset="2"/>
              </a:rPr>
              <a:t>w</a:t>
            </a:r>
            <a:r>
              <a:rPr lang="en-US" sz="2800" i="1">
                <a:solidFill>
                  <a:srgbClr val="FFFF00"/>
                </a:solidFill>
                <a:latin typeface="Times New Roman" pitchFamily="18" charset="0"/>
                <a:sym typeface="Symbol" pitchFamily="18" charset="2"/>
              </a:rPr>
              <a:t>net </a:t>
            </a:r>
            <a:r>
              <a:rPr lang="en-US" sz="2800" i="1" baseline="0">
                <a:solidFill>
                  <a:srgbClr val="FFFF00"/>
                </a:solidFill>
                <a:latin typeface="Times New Roman" pitchFamily="18" charset="0"/>
                <a:sym typeface="Symbol" pitchFamily="18" charset="2"/>
              </a:rPr>
              <a:t>=  q</a:t>
            </a:r>
            <a:r>
              <a:rPr lang="en-US" sz="2800" i="1">
                <a:solidFill>
                  <a:srgbClr val="FFFF00"/>
                </a:solidFill>
                <a:latin typeface="Times New Roman" pitchFamily="18" charset="0"/>
                <a:sym typeface="Symbol" pitchFamily="18" charset="2"/>
              </a:rPr>
              <a:t>in</a:t>
            </a:r>
            <a:r>
              <a:rPr lang="en-US" sz="2800" i="1" baseline="0">
                <a:solidFill>
                  <a:srgbClr val="FFFF00"/>
                </a:solidFill>
                <a:latin typeface="Times New Roman" pitchFamily="18" charset="0"/>
              </a:rPr>
              <a:t> - q</a:t>
            </a:r>
            <a:r>
              <a:rPr lang="en-US" sz="2800" i="1">
                <a:solidFill>
                  <a:srgbClr val="FFFF00"/>
                </a:solidFill>
                <a:latin typeface="Times New Roman" pitchFamily="18" charset="0"/>
              </a:rPr>
              <a:t>out</a:t>
            </a:r>
            <a:endParaRPr lang="en-US" sz="2800" i="1" baseline="0">
              <a:solidFill>
                <a:srgbClr val="FFFF00"/>
              </a:solidFill>
              <a:latin typeface="Times New Roman" pitchFamily="18" charset="0"/>
            </a:endParaRPr>
          </a:p>
          <a:p>
            <a:pPr marL="342900" indent="-342900">
              <a:lnSpc>
                <a:spcPct val="90000"/>
              </a:lnSpc>
              <a:spcBef>
                <a:spcPct val="20000"/>
              </a:spcBef>
              <a:buClr>
                <a:schemeClr val="hlink"/>
              </a:buClr>
              <a:buSzPct val="80000"/>
              <a:buFont typeface="Wingdings" pitchFamily="2" charset="2"/>
              <a:buNone/>
            </a:pPr>
            <a:endParaRPr lang="en-US" sz="2800" i="1" baseline="0">
              <a:solidFill>
                <a:srgbClr val="FFFF00"/>
              </a:solidFill>
              <a:latin typeface="Times New Roman" pitchFamily="18" charset="0"/>
              <a:cs typeface="BrowalliaUPC" pitchFamily="34" charset="-34"/>
            </a:endParaRPr>
          </a:p>
        </p:txBody>
      </p:sp>
      <p:grpSp>
        <p:nvGrpSpPr>
          <p:cNvPr id="274559" name="Group 127"/>
          <p:cNvGrpSpPr>
            <a:grpSpLocks/>
          </p:cNvGrpSpPr>
          <p:nvPr/>
        </p:nvGrpSpPr>
        <p:grpSpPr bwMode="auto">
          <a:xfrm>
            <a:off x="4103688" y="1566863"/>
            <a:ext cx="4492625" cy="2976562"/>
            <a:chOff x="2441" y="1665"/>
            <a:chExt cx="2830" cy="1875"/>
          </a:xfrm>
        </p:grpSpPr>
        <p:sp>
          <p:nvSpPr>
            <p:cNvPr id="274510" name="Line 78"/>
            <p:cNvSpPr>
              <a:spLocks noChangeShapeType="1"/>
            </p:cNvSpPr>
            <p:nvPr/>
          </p:nvSpPr>
          <p:spPr bwMode="auto">
            <a:xfrm>
              <a:off x="3463" y="2598"/>
              <a:ext cx="0" cy="0"/>
            </a:xfrm>
            <a:prstGeom prst="line">
              <a:avLst/>
            </a:prstGeom>
            <a:noFill/>
            <a:ln w="9525">
              <a:solidFill>
                <a:srgbClr val="000000"/>
              </a:solidFill>
              <a:round/>
              <a:headEnd/>
              <a:tailEnd/>
            </a:ln>
          </p:spPr>
          <p:txBody>
            <a:bodyPr/>
            <a:lstStyle/>
            <a:p>
              <a:endParaRPr lang="th-TH"/>
            </a:p>
          </p:txBody>
        </p:sp>
        <p:sp>
          <p:nvSpPr>
            <p:cNvPr id="274511" name="Line 79"/>
            <p:cNvSpPr>
              <a:spLocks noChangeShapeType="1"/>
            </p:cNvSpPr>
            <p:nvPr/>
          </p:nvSpPr>
          <p:spPr bwMode="auto">
            <a:xfrm>
              <a:off x="3442" y="2441"/>
              <a:ext cx="0" cy="0"/>
            </a:xfrm>
            <a:prstGeom prst="line">
              <a:avLst/>
            </a:prstGeom>
            <a:noFill/>
            <a:ln w="9525">
              <a:solidFill>
                <a:srgbClr val="000000"/>
              </a:solidFill>
              <a:round/>
              <a:headEnd/>
              <a:tailEnd/>
            </a:ln>
          </p:spPr>
          <p:txBody>
            <a:bodyPr/>
            <a:lstStyle/>
            <a:p>
              <a:endParaRPr lang="th-TH"/>
            </a:p>
          </p:txBody>
        </p:sp>
        <p:grpSp>
          <p:nvGrpSpPr>
            <p:cNvPr id="274512" name="Group 80"/>
            <p:cNvGrpSpPr>
              <a:grpSpLocks/>
            </p:cNvGrpSpPr>
            <p:nvPr/>
          </p:nvGrpSpPr>
          <p:grpSpPr bwMode="auto">
            <a:xfrm>
              <a:off x="2812" y="1665"/>
              <a:ext cx="2126" cy="1875"/>
              <a:chOff x="843" y="590"/>
              <a:chExt cx="2126" cy="1875"/>
            </a:xfrm>
          </p:grpSpPr>
          <p:grpSp>
            <p:nvGrpSpPr>
              <p:cNvPr id="274513" name="Group 81"/>
              <p:cNvGrpSpPr>
                <a:grpSpLocks/>
              </p:cNvGrpSpPr>
              <p:nvPr/>
            </p:nvGrpSpPr>
            <p:grpSpPr bwMode="auto">
              <a:xfrm>
                <a:off x="843" y="590"/>
                <a:ext cx="2126" cy="1875"/>
                <a:chOff x="843" y="590"/>
                <a:chExt cx="2126" cy="1875"/>
              </a:xfrm>
            </p:grpSpPr>
            <p:sp>
              <p:nvSpPr>
                <p:cNvPr id="274514" name="Text Box 82"/>
                <p:cNvSpPr txBox="1">
                  <a:spLocks noChangeArrowheads="1"/>
                </p:cNvSpPr>
                <p:nvPr/>
              </p:nvSpPr>
              <p:spPr bwMode="auto">
                <a:xfrm>
                  <a:off x="843" y="590"/>
                  <a:ext cx="252" cy="211"/>
                </a:xfrm>
                <a:prstGeom prst="rect">
                  <a:avLst/>
                </a:prstGeom>
                <a:noFill/>
                <a:ln w="9525">
                  <a:noFill/>
                  <a:miter lim="800000"/>
                  <a:headEnd/>
                  <a:tailEnd/>
                </a:ln>
              </p:spPr>
              <p:txBody>
                <a:bodyPr/>
                <a:lstStyle/>
                <a:p>
                  <a:pPr algn="ctr"/>
                  <a:r>
                    <a:rPr lang="en-US" sz="1200" i="1" baseline="0">
                      <a:latin typeface="Times New Roman" pitchFamily="18" charset="0"/>
                    </a:rPr>
                    <a:t>T</a:t>
                  </a:r>
                  <a:endParaRPr lang="en-US" sz="1200" i="1" baseline="0">
                    <a:latin typeface="Times New Roman" pitchFamily="18" charset="0"/>
                    <a:cs typeface="Arial" pitchFamily="34" charset="0"/>
                  </a:endParaRPr>
                </a:p>
              </p:txBody>
            </p:sp>
            <p:sp>
              <p:nvSpPr>
                <p:cNvPr id="274515" name="Line 83"/>
                <p:cNvSpPr>
                  <a:spLocks noChangeShapeType="1"/>
                </p:cNvSpPr>
                <p:nvPr/>
              </p:nvSpPr>
              <p:spPr bwMode="auto">
                <a:xfrm flipV="1">
                  <a:off x="1112" y="646"/>
                  <a:ext cx="6" cy="1604"/>
                </a:xfrm>
                <a:prstGeom prst="line">
                  <a:avLst/>
                </a:prstGeom>
                <a:noFill/>
                <a:ln w="38100">
                  <a:solidFill>
                    <a:srgbClr val="808080"/>
                  </a:solidFill>
                  <a:round/>
                  <a:headEnd/>
                  <a:tailEnd type="stealth" w="med" len="med"/>
                </a:ln>
              </p:spPr>
              <p:txBody>
                <a:bodyPr/>
                <a:lstStyle/>
                <a:p>
                  <a:endParaRPr lang="th-TH"/>
                </a:p>
              </p:txBody>
            </p:sp>
            <p:sp>
              <p:nvSpPr>
                <p:cNvPr id="274516" name="Line 84"/>
                <p:cNvSpPr>
                  <a:spLocks noChangeShapeType="1"/>
                </p:cNvSpPr>
                <p:nvPr/>
              </p:nvSpPr>
              <p:spPr bwMode="auto">
                <a:xfrm flipV="1">
                  <a:off x="1099" y="2235"/>
                  <a:ext cx="1751" cy="15"/>
                </a:xfrm>
                <a:prstGeom prst="line">
                  <a:avLst/>
                </a:prstGeom>
                <a:noFill/>
                <a:ln w="38100">
                  <a:solidFill>
                    <a:srgbClr val="808080"/>
                  </a:solidFill>
                  <a:round/>
                  <a:headEnd/>
                  <a:tailEnd type="stealth" w="med" len="med"/>
                </a:ln>
              </p:spPr>
              <p:txBody>
                <a:bodyPr/>
                <a:lstStyle/>
                <a:p>
                  <a:endParaRPr lang="th-TH"/>
                </a:p>
              </p:txBody>
            </p:sp>
            <p:sp>
              <p:nvSpPr>
                <p:cNvPr id="274517" name="Text Box 85"/>
                <p:cNvSpPr txBox="1">
                  <a:spLocks noChangeArrowheads="1"/>
                </p:cNvSpPr>
                <p:nvPr/>
              </p:nvSpPr>
              <p:spPr bwMode="auto">
                <a:xfrm>
                  <a:off x="2659" y="2254"/>
                  <a:ext cx="310" cy="211"/>
                </a:xfrm>
                <a:prstGeom prst="rect">
                  <a:avLst/>
                </a:prstGeom>
                <a:noFill/>
                <a:ln w="9525">
                  <a:noFill/>
                  <a:miter lim="800000"/>
                  <a:headEnd/>
                  <a:tailEnd/>
                </a:ln>
              </p:spPr>
              <p:txBody>
                <a:bodyPr/>
                <a:lstStyle/>
                <a:p>
                  <a:pPr algn="ctr"/>
                  <a:r>
                    <a:rPr lang="en-US" sz="1200" i="1" baseline="0">
                      <a:latin typeface="Times New Roman" pitchFamily="18" charset="0"/>
                    </a:rPr>
                    <a:t>s</a:t>
                  </a:r>
                  <a:endParaRPr lang="en-US" sz="1200" i="1" baseline="0">
                    <a:latin typeface="Times New Roman" pitchFamily="18" charset="0"/>
                    <a:cs typeface="Arial" pitchFamily="34" charset="0"/>
                  </a:endParaRPr>
                </a:p>
              </p:txBody>
            </p:sp>
          </p:grpSp>
          <p:grpSp>
            <p:nvGrpSpPr>
              <p:cNvPr id="274518" name="Group 86"/>
              <p:cNvGrpSpPr>
                <a:grpSpLocks/>
              </p:cNvGrpSpPr>
              <p:nvPr/>
            </p:nvGrpSpPr>
            <p:grpSpPr bwMode="auto">
              <a:xfrm>
                <a:off x="1215" y="1038"/>
                <a:ext cx="1465" cy="1015"/>
                <a:chOff x="1215" y="1038"/>
                <a:chExt cx="1465" cy="1015"/>
              </a:xfrm>
            </p:grpSpPr>
            <p:sp>
              <p:nvSpPr>
                <p:cNvPr id="274519" name="Freeform 87"/>
                <p:cNvSpPr>
                  <a:spLocks/>
                </p:cNvSpPr>
                <p:nvPr/>
              </p:nvSpPr>
              <p:spPr bwMode="auto">
                <a:xfrm>
                  <a:off x="1215" y="1065"/>
                  <a:ext cx="1465" cy="988"/>
                </a:xfrm>
                <a:custGeom>
                  <a:avLst/>
                  <a:gdLst/>
                  <a:ahLst/>
                  <a:cxnLst>
                    <a:cxn ang="0">
                      <a:pos x="0" y="988"/>
                    </a:cxn>
                    <a:cxn ang="0">
                      <a:pos x="63" y="793"/>
                    </a:cxn>
                    <a:cxn ang="0">
                      <a:pos x="117" y="635"/>
                    </a:cxn>
                    <a:cxn ang="0">
                      <a:pos x="188" y="428"/>
                    </a:cxn>
                    <a:cxn ang="0">
                      <a:pos x="277" y="231"/>
                    </a:cxn>
                    <a:cxn ang="0">
                      <a:pos x="412" y="36"/>
                    </a:cxn>
                    <a:cxn ang="0">
                      <a:pos x="595" y="13"/>
                    </a:cxn>
                    <a:cxn ang="0">
                      <a:pos x="738" y="112"/>
                    </a:cxn>
                    <a:cxn ang="0">
                      <a:pos x="841" y="211"/>
                    </a:cxn>
                    <a:cxn ang="0">
                      <a:pos x="922" y="304"/>
                    </a:cxn>
                    <a:cxn ang="0">
                      <a:pos x="1054" y="457"/>
                    </a:cxn>
                    <a:cxn ang="0">
                      <a:pos x="1193" y="623"/>
                    </a:cxn>
                    <a:cxn ang="0">
                      <a:pos x="1311" y="770"/>
                    </a:cxn>
                    <a:cxn ang="0">
                      <a:pos x="1465" y="942"/>
                    </a:cxn>
                  </a:cxnLst>
                  <a:rect l="0" t="0" r="r" b="b"/>
                  <a:pathLst>
                    <a:path w="1465" h="988">
                      <a:moveTo>
                        <a:pt x="0" y="988"/>
                      </a:moveTo>
                      <a:cubicBezTo>
                        <a:pt x="10" y="956"/>
                        <a:pt x="43" y="852"/>
                        <a:pt x="63" y="793"/>
                      </a:cubicBezTo>
                      <a:cubicBezTo>
                        <a:pt x="83" y="734"/>
                        <a:pt x="96" y="696"/>
                        <a:pt x="117" y="635"/>
                      </a:cubicBezTo>
                      <a:cubicBezTo>
                        <a:pt x="138" y="574"/>
                        <a:pt x="161" y="495"/>
                        <a:pt x="188" y="428"/>
                      </a:cubicBezTo>
                      <a:cubicBezTo>
                        <a:pt x="215" y="361"/>
                        <a:pt x="240" y="296"/>
                        <a:pt x="277" y="231"/>
                      </a:cubicBezTo>
                      <a:cubicBezTo>
                        <a:pt x="314" y="166"/>
                        <a:pt x="359" y="72"/>
                        <a:pt x="412" y="36"/>
                      </a:cubicBezTo>
                      <a:cubicBezTo>
                        <a:pt x="465" y="0"/>
                        <a:pt x="541" y="1"/>
                        <a:pt x="595" y="13"/>
                      </a:cubicBezTo>
                      <a:cubicBezTo>
                        <a:pt x="649" y="26"/>
                        <a:pt x="697" y="79"/>
                        <a:pt x="738" y="112"/>
                      </a:cubicBezTo>
                      <a:cubicBezTo>
                        <a:pt x="780" y="145"/>
                        <a:pt x="811" y="179"/>
                        <a:pt x="841" y="211"/>
                      </a:cubicBezTo>
                      <a:cubicBezTo>
                        <a:pt x="871" y="243"/>
                        <a:pt x="886" y="263"/>
                        <a:pt x="922" y="304"/>
                      </a:cubicBezTo>
                      <a:cubicBezTo>
                        <a:pt x="958" y="345"/>
                        <a:pt x="1009" y="404"/>
                        <a:pt x="1054" y="457"/>
                      </a:cubicBezTo>
                      <a:cubicBezTo>
                        <a:pt x="1099" y="510"/>
                        <a:pt x="1150" y="571"/>
                        <a:pt x="1193" y="623"/>
                      </a:cubicBezTo>
                      <a:cubicBezTo>
                        <a:pt x="1237" y="675"/>
                        <a:pt x="1266" y="717"/>
                        <a:pt x="1311" y="770"/>
                      </a:cubicBezTo>
                      <a:cubicBezTo>
                        <a:pt x="1356" y="823"/>
                        <a:pt x="1433" y="906"/>
                        <a:pt x="1465" y="942"/>
                      </a:cubicBezTo>
                    </a:path>
                  </a:pathLst>
                </a:custGeom>
                <a:noFill/>
                <a:ln w="50800">
                  <a:solidFill>
                    <a:srgbClr val="0000FF"/>
                  </a:solidFill>
                  <a:round/>
                  <a:headEnd/>
                  <a:tailEnd/>
                </a:ln>
                <a:effectLst/>
              </p:spPr>
              <p:txBody>
                <a:bodyPr/>
                <a:lstStyle/>
                <a:p>
                  <a:endParaRPr lang="th-TH"/>
                </a:p>
              </p:txBody>
            </p:sp>
            <p:sp>
              <p:nvSpPr>
                <p:cNvPr id="274520" name="Oval 88"/>
                <p:cNvSpPr>
                  <a:spLocks noChangeArrowheads="1"/>
                </p:cNvSpPr>
                <p:nvPr/>
              </p:nvSpPr>
              <p:spPr bwMode="auto">
                <a:xfrm>
                  <a:off x="1709" y="1038"/>
                  <a:ext cx="67" cy="57"/>
                </a:xfrm>
                <a:prstGeom prst="ellipse">
                  <a:avLst/>
                </a:prstGeom>
                <a:solidFill>
                  <a:srgbClr val="FF0000"/>
                </a:solidFill>
                <a:ln w="9525">
                  <a:noFill/>
                  <a:round/>
                  <a:headEnd/>
                  <a:tailEnd/>
                </a:ln>
                <a:effectLst/>
              </p:spPr>
              <p:txBody>
                <a:bodyPr wrap="none" anchor="ctr"/>
                <a:lstStyle/>
                <a:p>
                  <a:endParaRPr lang="th-TH"/>
                </a:p>
              </p:txBody>
            </p:sp>
          </p:grpSp>
        </p:grpSp>
        <p:sp>
          <p:nvSpPr>
            <p:cNvPr id="274521" name="Freeform 89"/>
            <p:cNvSpPr>
              <a:spLocks/>
            </p:cNvSpPr>
            <p:nvPr/>
          </p:nvSpPr>
          <p:spPr bwMode="auto">
            <a:xfrm>
              <a:off x="3121" y="1935"/>
              <a:ext cx="1212" cy="1004"/>
            </a:xfrm>
            <a:custGeom>
              <a:avLst/>
              <a:gdLst/>
              <a:ahLst/>
              <a:cxnLst>
                <a:cxn ang="0">
                  <a:pos x="0" y="1004"/>
                </a:cxn>
                <a:cxn ang="0">
                  <a:pos x="304" y="508"/>
                </a:cxn>
                <a:cxn ang="0">
                  <a:pos x="974" y="502"/>
                </a:cxn>
                <a:cxn ang="0">
                  <a:pos x="1060" y="356"/>
                </a:cxn>
                <a:cxn ang="0">
                  <a:pos x="1144" y="180"/>
                </a:cxn>
                <a:cxn ang="0">
                  <a:pos x="1212" y="0"/>
                </a:cxn>
              </a:cxnLst>
              <a:rect l="0" t="0" r="r" b="b"/>
              <a:pathLst>
                <a:path w="1212" h="1004">
                  <a:moveTo>
                    <a:pt x="0" y="1004"/>
                  </a:moveTo>
                  <a:lnTo>
                    <a:pt x="304" y="508"/>
                  </a:lnTo>
                  <a:lnTo>
                    <a:pt x="974" y="502"/>
                  </a:lnTo>
                  <a:lnTo>
                    <a:pt x="1060" y="356"/>
                  </a:lnTo>
                  <a:lnTo>
                    <a:pt x="1144" y="180"/>
                  </a:lnTo>
                  <a:lnTo>
                    <a:pt x="1212" y="0"/>
                  </a:lnTo>
                </a:path>
              </a:pathLst>
            </a:custGeom>
            <a:noFill/>
            <a:ln w="12700">
              <a:solidFill>
                <a:srgbClr val="CCFFFF"/>
              </a:solidFill>
              <a:round/>
              <a:headEnd/>
              <a:tailEnd/>
            </a:ln>
          </p:spPr>
          <p:txBody>
            <a:bodyPr/>
            <a:lstStyle/>
            <a:p>
              <a:endParaRPr lang="th-TH"/>
            </a:p>
          </p:txBody>
        </p:sp>
        <p:sp>
          <p:nvSpPr>
            <p:cNvPr id="274522" name="Text Box 90"/>
            <p:cNvSpPr txBox="1">
              <a:spLocks noChangeArrowheads="1"/>
            </p:cNvSpPr>
            <p:nvPr/>
          </p:nvSpPr>
          <p:spPr bwMode="auto">
            <a:xfrm>
              <a:off x="4258" y="1983"/>
              <a:ext cx="590" cy="139"/>
            </a:xfrm>
            <a:prstGeom prst="rect">
              <a:avLst/>
            </a:prstGeom>
            <a:noFill/>
            <a:ln w="9525">
              <a:noFill/>
              <a:miter lim="800000"/>
              <a:headEnd/>
              <a:tailEnd/>
            </a:ln>
          </p:spPr>
          <p:txBody>
            <a:bodyPr/>
            <a:lstStyle/>
            <a:p>
              <a:pPr algn="ctr"/>
              <a:r>
                <a:rPr lang="en-US" sz="1000" i="1" baseline="0">
                  <a:latin typeface="Times New Roman" pitchFamily="18" charset="0"/>
                </a:rPr>
                <a:t>P</a:t>
              </a:r>
              <a:r>
                <a:rPr lang="en-US" sz="1000" i="1">
                  <a:latin typeface="Times New Roman" pitchFamily="18" charset="0"/>
                </a:rPr>
                <a:t>1</a:t>
              </a:r>
              <a:r>
                <a:rPr lang="en-US" sz="1000" i="1" baseline="0">
                  <a:latin typeface="Times New Roman" pitchFamily="18" charset="0"/>
                </a:rPr>
                <a:t> = 3MPa</a:t>
              </a:r>
              <a:endParaRPr lang="en-US" sz="1000" i="1">
                <a:latin typeface="Times New Roman" pitchFamily="18" charset="0"/>
                <a:cs typeface="Arial" pitchFamily="34" charset="0"/>
              </a:endParaRPr>
            </a:p>
          </p:txBody>
        </p:sp>
        <p:sp>
          <p:nvSpPr>
            <p:cNvPr id="274523" name="Freeform 91"/>
            <p:cNvSpPr>
              <a:spLocks/>
            </p:cNvSpPr>
            <p:nvPr/>
          </p:nvSpPr>
          <p:spPr bwMode="auto">
            <a:xfrm>
              <a:off x="3121" y="2251"/>
              <a:ext cx="1696" cy="888"/>
            </a:xfrm>
            <a:custGeom>
              <a:avLst/>
              <a:gdLst/>
              <a:ahLst/>
              <a:cxnLst>
                <a:cxn ang="0">
                  <a:pos x="0" y="888"/>
                </a:cxn>
                <a:cxn ang="0">
                  <a:pos x="140" y="652"/>
                </a:cxn>
                <a:cxn ang="0">
                  <a:pos x="1346" y="641"/>
                </a:cxn>
                <a:cxn ang="0">
                  <a:pos x="1452" y="492"/>
                </a:cxn>
                <a:cxn ang="0">
                  <a:pos x="1536" y="364"/>
                </a:cxn>
                <a:cxn ang="0">
                  <a:pos x="1616" y="208"/>
                </a:cxn>
                <a:cxn ang="0">
                  <a:pos x="1696" y="0"/>
                </a:cxn>
              </a:cxnLst>
              <a:rect l="0" t="0" r="r" b="b"/>
              <a:pathLst>
                <a:path w="1696" h="888">
                  <a:moveTo>
                    <a:pt x="0" y="888"/>
                  </a:moveTo>
                  <a:lnTo>
                    <a:pt x="140" y="652"/>
                  </a:lnTo>
                  <a:lnTo>
                    <a:pt x="1346" y="641"/>
                  </a:lnTo>
                  <a:lnTo>
                    <a:pt x="1452" y="492"/>
                  </a:lnTo>
                  <a:lnTo>
                    <a:pt x="1536" y="364"/>
                  </a:lnTo>
                  <a:lnTo>
                    <a:pt x="1616" y="208"/>
                  </a:lnTo>
                  <a:lnTo>
                    <a:pt x="1696" y="0"/>
                  </a:lnTo>
                </a:path>
              </a:pathLst>
            </a:custGeom>
            <a:noFill/>
            <a:ln w="12700">
              <a:solidFill>
                <a:srgbClr val="CCFFFF"/>
              </a:solidFill>
              <a:round/>
              <a:headEnd/>
              <a:tailEnd/>
            </a:ln>
          </p:spPr>
          <p:txBody>
            <a:bodyPr/>
            <a:lstStyle/>
            <a:p>
              <a:endParaRPr lang="th-TH"/>
            </a:p>
          </p:txBody>
        </p:sp>
        <p:sp>
          <p:nvSpPr>
            <p:cNvPr id="274524" name="Text Box 92"/>
            <p:cNvSpPr txBox="1">
              <a:spLocks noChangeArrowheads="1"/>
            </p:cNvSpPr>
            <p:nvPr/>
          </p:nvSpPr>
          <p:spPr bwMode="auto">
            <a:xfrm>
              <a:off x="4723" y="2406"/>
              <a:ext cx="548" cy="139"/>
            </a:xfrm>
            <a:prstGeom prst="rect">
              <a:avLst/>
            </a:prstGeom>
            <a:noFill/>
            <a:ln w="9525">
              <a:noFill/>
              <a:miter lim="800000"/>
              <a:headEnd/>
              <a:tailEnd/>
            </a:ln>
          </p:spPr>
          <p:txBody>
            <a:bodyPr/>
            <a:lstStyle/>
            <a:p>
              <a:pPr algn="ctr"/>
              <a:r>
                <a:rPr lang="en-US" sz="1000" i="1" baseline="0">
                  <a:latin typeface="Times New Roman" pitchFamily="18" charset="0"/>
                </a:rPr>
                <a:t>P</a:t>
              </a:r>
              <a:r>
                <a:rPr lang="en-US" sz="1000" i="1">
                  <a:latin typeface="Times New Roman" pitchFamily="18" charset="0"/>
                </a:rPr>
                <a:t>2 </a:t>
              </a:r>
              <a:r>
                <a:rPr lang="en-US" sz="1000" i="1" baseline="0">
                  <a:latin typeface="Times New Roman" pitchFamily="18" charset="0"/>
                </a:rPr>
                <a:t> = 75 kPa</a:t>
              </a:r>
              <a:endParaRPr lang="en-US" sz="1000" i="1">
                <a:latin typeface="Times New Roman" pitchFamily="18" charset="0"/>
                <a:cs typeface="Arial" pitchFamily="34" charset="0"/>
              </a:endParaRPr>
            </a:p>
          </p:txBody>
        </p:sp>
        <p:grpSp>
          <p:nvGrpSpPr>
            <p:cNvPr id="274525" name="Group 93"/>
            <p:cNvGrpSpPr>
              <a:grpSpLocks/>
            </p:cNvGrpSpPr>
            <p:nvPr/>
          </p:nvGrpSpPr>
          <p:grpSpPr bwMode="auto">
            <a:xfrm>
              <a:off x="4039" y="1911"/>
              <a:ext cx="357" cy="1211"/>
              <a:chOff x="1738" y="609"/>
              <a:chExt cx="357" cy="1088"/>
            </a:xfrm>
          </p:grpSpPr>
          <p:sp>
            <p:nvSpPr>
              <p:cNvPr id="274526" name="Line 94"/>
              <p:cNvSpPr>
                <a:spLocks noChangeShapeType="1"/>
              </p:cNvSpPr>
              <p:nvPr/>
            </p:nvSpPr>
            <p:spPr bwMode="auto">
              <a:xfrm flipV="1">
                <a:off x="1949" y="849"/>
                <a:ext cx="0" cy="648"/>
              </a:xfrm>
              <a:prstGeom prst="line">
                <a:avLst/>
              </a:prstGeom>
              <a:noFill/>
              <a:ln w="38100">
                <a:solidFill>
                  <a:srgbClr val="FF0000"/>
                </a:solidFill>
                <a:round/>
                <a:headEnd/>
                <a:tailEnd/>
              </a:ln>
              <a:effectLst/>
            </p:spPr>
            <p:txBody>
              <a:bodyPr/>
              <a:lstStyle/>
              <a:p>
                <a:endParaRPr lang="th-TH"/>
              </a:p>
            </p:txBody>
          </p:sp>
          <p:sp>
            <p:nvSpPr>
              <p:cNvPr id="274527" name="Text Box 95"/>
              <p:cNvSpPr txBox="1">
                <a:spLocks noChangeArrowheads="1"/>
              </p:cNvSpPr>
              <p:nvPr/>
            </p:nvSpPr>
            <p:spPr bwMode="auto">
              <a:xfrm>
                <a:off x="1738" y="1493"/>
                <a:ext cx="285" cy="204"/>
              </a:xfrm>
              <a:prstGeom prst="rect">
                <a:avLst/>
              </a:prstGeom>
              <a:noFill/>
              <a:ln w="9525">
                <a:noFill/>
                <a:miter lim="800000"/>
                <a:headEnd/>
                <a:tailEnd/>
              </a:ln>
            </p:spPr>
            <p:txBody>
              <a:bodyPr/>
              <a:lstStyle/>
              <a:p>
                <a:pPr algn="ctr"/>
                <a:r>
                  <a:rPr lang="en-US" sz="1600">
                    <a:latin typeface="Comic Sans MS" pitchFamily="66" charset="0"/>
                    <a:cs typeface="Arial" pitchFamily="34" charset="0"/>
                  </a:rPr>
                  <a:t>2</a:t>
                </a:r>
              </a:p>
            </p:txBody>
          </p:sp>
          <p:sp>
            <p:nvSpPr>
              <p:cNvPr id="274528" name="Oval 96"/>
              <p:cNvSpPr>
                <a:spLocks noChangeArrowheads="1"/>
              </p:cNvSpPr>
              <p:nvPr/>
            </p:nvSpPr>
            <p:spPr bwMode="auto">
              <a:xfrm>
                <a:off x="1913" y="1455"/>
                <a:ext cx="79" cy="75"/>
              </a:xfrm>
              <a:prstGeom prst="ellipse">
                <a:avLst/>
              </a:prstGeom>
              <a:solidFill>
                <a:srgbClr val="FF00FF"/>
              </a:solidFill>
              <a:ln w="9525">
                <a:solidFill>
                  <a:schemeClr val="tx1"/>
                </a:solidFill>
                <a:round/>
                <a:headEnd/>
                <a:tailEnd/>
              </a:ln>
              <a:effectLst/>
            </p:spPr>
            <p:txBody>
              <a:bodyPr wrap="none" anchor="ctr"/>
              <a:lstStyle/>
              <a:p>
                <a:endParaRPr lang="th-TH"/>
              </a:p>
            </p:txBody>
          </p:sp>
          <p:sp>
            <p:nvSpPr>
              <p:cNvPr id="274529" name="Oval 97"/>
              <p:cNvSpPr>
                <a:spLocks noChangeArrowheads="1"/>
              </p:cNvSpPr>
              <p:nvPr/>
            </p:nvSpPr>
            <p:spPr bwMode="auto">
              <a:xfrm>
                <a:off x="1907" y="820"/>
                <a:ext cx="79" cy="75"/>
              </a:xfrm>
              <a:prstGeom prst="ellipse">
                <a:avLst/>
              </a:prstGeom>
              <a:solidFill>
                <a:srgbClr val="FF00FF"/>
              </a:solidFill>
              <a:ln w="9525">
                <a:solidFill>
                  <a:schemeClr val="tx1"/>
                </a:solidFill>
                <a:round/>
                <a:headEnd/>
                <a:tailEnd/>
              </a:ln>
              <a:effectLst/>
            </p:spPr>
            <p:txBody>
              <a:bodyPr wrap="none" anchor="ctr"/>
              <a:lstStyle/>
              <a:p>
                <a:endParaRPr lang="th-TH"/>
              </a:p>
            </p:txBody>
          </p:sp>
          <p:sp>
            <p:nvSpPr>
              <p:cNvPr id="274530" name="Line 98"/>
              <p:cNvSpPr>
                <a:spLocks noChangeShapeType="1"/>
              </p:cNvSpPr>
              <p:nvPr/>
            </p:nvSpPr>
            <p:spPr bwMode="auto">
              <a:xfrm>
                <a:off x="1949" y="1169"/>
                <a:ext cx="6" cy="88"/>
              </a:xfrm>
              <a:prstGeom prst="line">
                <a:avLst/>
              </a:prstGeom>
              <a:noFill/>
              <a:ln w="38100">
                <a:solidFill>
                  <a:srgbClr val="FF0000"/>
                </a:solidFill>
                <a:round/>
                <a:headEnd/>
                <a:tailEnd type="triangle" w="med" len="med"/>
              </a:ln>
              <a:effectLst/>
            </p:spPr>
            <p:txBody>
              <a:bodyPr/>
              <a:lstStyle/>
              <a:p>
                <a:endParaRPr lang="th-TH"/>
              </a:p>
            </p:txBody>
          </p:sp>
          <p:sp>
            <p:nvSpPr>
              <p:cNvPr id="274531" name="Text Box 99"/>
              <p:cNvSpPr txBox="1">
                <a:spLocks noChangeArrowheads="1"/>
              </p:cNvSpPr>
              <p:nvPr/>
            </p:nvSpPr>
            <p:spPr bwMode="auto">
              <a:xfrm>
                <a:off x="1810" y="609"/>
                <a:ext cx="285" cy="204"/>
              </a:xfrm>
              <a:prstGeom prst="rect">
                <a:avLst/>
              </a:prstGeom>
              <a:noFill/>
              <a:ln w="9525">
                <a:noFill/>
                <a:miter lim="800000"/>
                <a:headEnd/>
                <a:tailEnd/>
              </a:ln>
            </p:spPr>
            <p:txBody>
              <a:bodyPr/>
              <a:lstStyle/>
              <a:p>
                <a:pPr algn="ctr"/>
                <a:r>
                  <a:rPr lang="en-US" sz="1400" baseline="0">
                    <a:latin typeface="Comic Sans MS" pitchFamily="66" charset="0"/>
                  </a:rPr>
                  <a:t>1</a:t>
                </a:r>
                <a:endParaRPr lang="en-US" sz="1400">
                  <a:latin typeface="Comic Sans MS" pitchFamily="66" charset="0"/>
                  <a:cs typeface="Arial" pitchFamily="34" charset="0"/>
                </a:endParaRPr>
              </a:p>
            </p:txBody>
          </p:sp>
        </p:grpSp>
        <p:grpSp>
          <p:nvGrpSpPr>
            <p:cNvPr id="274532" name="Group 100"/>
            <p:cNvGrpSpPr>
              <a:grpSpLocks/>
            </p:cNvGrpSpPr>
            <p:nvPr/>
          </p:nvGrpSpPr>
          <p:grpSpPr bwMode="auto">
            <a:xfrm>
              <a:off x="3187" y="2861"/>
              <a:ext cx="1203" cy="256"/>
              <a:chOff x="3640" y="3359"/>
              <a:chExt cx="1275" cy="256"/>
            </a:xfrm>
          </p:grpSpPr>
          <p:sp>
            <p:nvSpPr>
              <p:cNvPr id="274533" name="Line 101"/>
              <p:cNvSpPr>
                <a:spLocks noChangeShapeType="1"/>
              </p:cNvSpPr>
              <p:nvPr/>
            </p:nvSpPr>
            <p:spPr bwMode="auto">
              <a:xfrm flipV="1">
                <a:off x="3717" y="3393"/>
                <a:ext cx="1052" cy="14"/>
              </a:xfrm>
              <a:prstGeom prst="line">
                <a:avLst/>
              </a:prstGeom>
              <a:noFill/>
              <a:ln w="38100">
                <a:solidFill>
                  <a:srgbClr val="FF0000"/>
                </a:solidFill>
                <a:round/>
                <a:headEnd/>
                <a:tailEnd/>
              </a:ln>
              <a:effectLst/>
            </p:spPr>
            <p:txBody>
              <a:bodyPr/>
              <a:lstStyle/>
              <a:p>
                <a:endParaRPr lang="th-TH"/>
              </a:p>
            </p:txBody>
          </p:sp>
          <p:sp>
            <p:nvSpPr>
              <p:cNvPr id="274534" name="Text Box 102"/>
              <p:cNvSpPr txBox="1">
                <a:spLocks noChangeArrowheads="1"/>
              </p:cNvSpPr>
              <p:nvPr/>
            </p:nvSpPr>
            <p:spPr bwMode="auto">
              <a:xfrm>
                <a:off x="4630" y="3411"/>
                <a:ext cx="285" cy="204"/>
              </a:xfrm>
              <a:prstGeom prst="rect">
                <a:avLst/>
              </a:prstGeom>
              <a:noFill/>
              <a:ln w="9525">
                <a:noFill/>
                <a:miter lim="800000"/>
                <a:headEnd/>
                <a:tailEnd/>
              </a:ln>
            </p:spPr>
            <p:txBody>
              <a:bodyPr/>
              <a:lstStyle/>
              <a:p>
                <a:pPr algn="ctr"/>
                <a:endParaRPr lang="en-US" sz="1400">
                  <a:latin typeface="Comic Sans MS" pitchFamily="66" charset="0"/>
                  <a:cs typeface="Arial" pitchFamily="34" charset="0"/>
                </a:endParaRPr>
              </a:p>
            </p:txBody>
          </p:sp>
          <p:sp>
            <p:nvSpPr>
              <p:cNvPr id="274535" name="Oval 103"/>
              <p:cNvSpPr>
                <a:spLocks noChangeArrowheads="1"/>
              </p:cNvSpPr>
              <p:nvPr/>
            </p:nvSpPr>
            <p:spPr bwMode="auto">
              <a:xfrm>
                <a:off x="4719" y="3359"/>
                <a:ext cx="79" cy="75"/>
              </a:xfrm>
              <a:prstGeom prst="ellipse">
                <a:avLst/>
              </a:prstGeom>
              <a:solidFill>
                <a:srgbClr val="FF00FF"/>
              </a:solidFill>
              <a:ln w="9525">
                <a:solidFill>
                  <a:schemeClr val="tx1"/>
                </a:solidFill>
                <a:round/>
                <a:headEnd/>
                <a:tailEnd/>
              </a:ln>
              <a:effectLst/>
            </p:spPr>
            <p:txBody>
              <a:bodyPr wrap="none" anchor="ctr"/>
              <a:lstStyle/>
              <a:p>
                <a:endParaRPr lang="th-TH"/>
              </a:p>
            </p:txBody>
          </p:sp>
          <p:sp>
            <p:nvSpPr>
              <p:cNvPr id="274536" name="Oval 104"/>
              <p:cNvSpPr>
                <a:spLocks noChangeArrowheads="1"/>
              </p:cNvSpPr>
              <p:nvPr/>
            </p:nvSpPr>
            <p:spPr bwMode="auto">
              <a:xfrm>
                <a:off x="3677" y="3368"/>
                <a:ext cx="79" cy="75"/>
              </a:xfrm>
              <a:prstGeom prst="ellipse">
                <a:avLst/>
              </a:prstGeom>
              <a:solidFill>
                <a:srgbClr val="FF00FF"/>
              </a:solidFill>
              <a:ln w="9525">
                <a:solidFill>
                  <a:schemeClr val="tx1"/>
                </a:solidFill>
                <a:round/>
                <a:headEnd/>
                <a:tailEnd/>
              </a:ln>
              <a:effectLst/>
            </p:spPr>
            <p:txBody>
              <a:bodyPr wrap="none" anchor="ctr"/>
              <a:lstStyle/>
              <a:p>
                <a:endParaRPr lang="th-TH"/>
              </a:p>
            </p:txBody>
          </p:sp>
          <p:sp>
            <p:nvSpPr>
              <p:cNvPr id="274537" name="Line 105"/>
              <p:cNvSpPr>
                <a:spLocks noChangeShapeType="1"/>
              </p:cNvSpPr>
              <p:nvPr/>
            </p:nvSpPr>
            <p:spPr bwMode="auto">
              <a:xfrm flipH="1">
                <a:off x="4285" y="3397"/>
                <a:ext cx="186" cy="4"/>
              </a:xfrm>
              <a:prstGeom prst="line">
                <a:avLst/>
              </a:prstGeom>
              <a:noFill/>
              <a:ln w="38100">
                <a:solidFill>
                  <a:srgbClr val="FF0000"/>
                </a:solidFill>
                <a:round/>
                <a:headEnd/>
                <a:tailEnd type="triangle" w="med" len="med"/>
              </a:ln>
              <a:effectLst/>
            </p:spPr>
            <p:txBody>
              <a:bodyPr/>
              <a:lstStyle/>
              <a:p>
                <a:endParaRPr lang="th-TH"/>
              </a:p>
            </p:txBody>
          </p:sp>
          <p:sp>
            <p:nvSpPr>
              <p:cNvPr id="274538" name="Text Box 106"/>
              <p:cNvSpPr txBox="1">
                <a:spLocks noChangeArrowheads="1"/>
              </p:cNvSpPr>
              <p:nvPr/>
            </p:nvSpPr>
            <p:spPr bwMode="auto">
              <a:xfrm>
                <a:off x="3640" y="3405"/>
                <a:ext cx="285" cy="204"/>
              </a:xfrm>
              <a:prstGeom prst="rect">
                <a:avLst/>
              </a:prstGeom>
              <a:noFill/>
              <a:ln w="9525">
                <a:noFill/>
                <a:miter lim="800000"/>
                <a:headEnd/>
                <a:tailEnd/>
              </a:ln>
            </p:spPr>
            <p:txBody>
              <a:bodyPr/>
              <a:lstStyle/>
              <a:p>
                <a:pPr algn="ctr"/>
                <a:r>
                  <a:rPr lang="en-US" sz="1400" baseline="0">
                    <a:latin typeface="Comic Sans MS" pitchFamily="66" charset="0"/>
                  </a:rPr>
                  <a:t>3</a:t>
                </a:r>
                <a:endParaRPr lang="en-US" sz="1400">
                  <a:latin typeface="Comic Sans MS" pitchFamily="66" charset="0"/>
                  <a:cs typeface="Arial" pitchFamily="34" charset="0"/>
                </a:endParaRPr>
              </a:p>
            </p:txBody>
          </p:sp>
        </p:grpSp>
        <p:grpSp>
          <p:nvGrpSpPr>
            <p:cNvPr id="274539" name="Group 107"/>
            <p:cNvGrpSpPr>
              <a:grpSpLocks/>
            </p:cNvGrpSpPr>
            <p:nvPr/>
          </p:nvGrpSpPr>
          <p:grpSpPr bwMode="auto">
            <a:xfrm>
              <a:off x="3145" y="2459"/>
              <a:ext cx="189" cy="435"/>
              <a:chOff x="3141" y="2483"/>
              <a:chExt cx="189" cy="435"/>
            </a:xfrm>
          </p:grpSpPr>
          <p:sp>
            <p:nvSpPr>
              <p:cNvPr id="274540" name="Line 108"/>
              <p:cNvSpPr>
                <a:spLocks noChangeShapeType="1"/>
              </p:cNvSpPr>
              <p:nvPr/>
            </p:nvSpPr>
            <p:spPr bwMode="auto">
              <a:xfrm flipH="1">
                <a:off x="3254" y="2690"/>
                <a:ext cx="1" cy="228"/>
              </a:xfrm>
              <a:prstGeom prst="line">
                <a:avLst/>
              </a:prstGeom>
              <a:noFill/>
              <a:ln w="38100">
                <a:solidFill>
                  <a:srgbClr val="FF0000"/>
                </a:solidFill>
                <a:round/>
                <a:headEnd/>
                <a:tailEnd/>
              </a:ln>
              <a:effectLst/>
            </p:spPr>
            <p:txBody>
              <a:bodyPr/>
              <a:lstStyle/>
              <a:p>
                <a:endParaRPr lang="th-TH"/>
              </a:p>
            </p:txBody>
          </p:sp>
          <p:sp>
            <p:nvSpPr>
              <p:cNvPr id="274541" name="Oval 109"/>
              <p:cNvSpPr>
                <a:spLocks noChangeArrowheads="1"/>
              </p:cNvSpPr>
              <p:nvPr/>
            </p:nvSpPr>
            <p:spPr bwMode="auto">
              <a:xfrm>
                <a:off x="3216" y="2657"/>
                <a:ext cx="79" cy="75"/>
              </a:xfrm>
              <a:prstGeom prst="ellipse">
                <a:avLst/>
              </a:prstGeom>
              <a:solidFill>
                <a:srgbClr val="FF00FF"/>
              </a:solidFill>
              <a:ln w="9525">
                <a:solidFill>
                  <a:schemeClr val="tx1"/>
                </a:solidFill>
                <a:round/>
                <a:headEnd/>
                <a:tailEnd/>
              </a:ln>
              <a:effectLst/>
            </p:spPr>
            <p:txBody>
              <a:bodyPr wrap="none" anchor="ctr"/>
              <a:lstStyle/>
              <a:p>
                <a:endParaRPr lang="th-TH"/>
              </a:p>
            </p:txBody>
          </p:sp>
          <p:sp>
            <p:nvSpPr>
              <p:cNvPr id="274542" name="Line 110"/>
              <p:cNvSpPr>
                <a:spLocks noChangeShapeType="1"/>
              </p:cNvSpPr>
              <p:nvPr/>
            </p:nvSpPr>
            <p:spPr bwMode="auto">
              <a:xfrm flipH="1" flipV="1">
                <a:off x="3254" y="2736"/>
                <a:ext cx="2" cy="104"/>
              </a:xfrm>
              <a:prstGeom prst="line">
                <a:avLst/>
              </a:prstGeom>
              <a:noFill/>
              <a:ln w="38100">
                <a:solidFill>
                  <a:srgbClr val="FF0000"/>
                </a:solidFill>
                <a:round/>
                <a:headEnd/>
                <a:tailEnd type="triangle" w="med" len="med"/>
              </a:ln>
              <a:effectLst/>
            </p:spPr>
            <p:txBody>
              <a:bodyPr/>
              <a:lstStyle/>
              <a:p>
                <a:endParaRPr lang="th-TH"/>
              </a:p>
            </p:txBody>
          </p:sp>
          <p:sp>
            <p:nvSpPr>
              <p:cNvPr id="274543" name="Text Box 111"/>
              <p:cNvSpPr txBox="1">
                <a:spLocks noChangeArrowheads="1"/>
              </p:cNvSpPr>
              <p:nvPr/>
            </p:nvSpPr>
            <p:spPr bwMode="auto">
              <a:xfrm>
                <a:off x="3141" y="2483"/>
                <a:ext cx="189" cy="161"/>
              </a:xfrm>
              <a:prstGeom prst="rect">
                <a:avLst/>
              </a:prstGeom>
              <a:noFill/>
              <a:ln w="9525">
                <a:noFill/>
                <a:miter lim="800000"/>
                <a:headEnd/>
                <a:tailEnd/>
              </a:ln>
            </p:spPr>
            <p:txBody>
              <a:bodyPr/>
              <a:lstStyle/>
              <a:p>
                <a:pPr algn="ctr"/>
                <a:r>
                  <a:rPr lang="en-US" sz="1400" b="1" baseline="0">
                    <a:latin typeface="Comic Sans MS" pitchFamily="66" charset="0"/>
                    <a:cs typeface="Arial" pitchFamily="34" charset="0"/>
                  </a:rPr>
                  <a:t>4</a:t>
                </a:r>
              </a:p>
            </p:txBody>
          </p:sp>
        </p:grpSp>
        <p:grpSp>
          <p:nvGrpSpPr>
            <p:cNvPr id="274544" name="Group 112"/>
            <p:cNvGrpSpPr>
              <a:grpSpLocks/>
            </p:cNvGrpSpPr>
            <p:nvPr/>
          </p:nvGrpSpPr>
          <p:grpSpPr bwMode="auto">
            <a:xfrm>
              <a:off x="3268" y="2172"/>
              <a:ext cx="976" cy="504"/>
              <a:chOff x="3640" y="1596"/>
              <a:chExt cx="976" cy="504"/>
            </a:xfrm>
          </p:grpSpPr>
          <p:sp>
            <p:nvSpPr>
              <p:cNvPr id="274545" name="Freeform 113"/>
              <p:cNvSpPr>
                <a:spLocks/>
              </p:cNvSpPr>
              <p:nvPr/>
            </p:nvSpPr>
            <p:spPr bwMode="auto">
              <a:xfrm>
                <a:off x="3640" y="1596"/>
                <a:ext cx="976" cy="504"/>
              </a:xfrm>
              <a:custGeom>
                <a:avLst/>
                <a:gdLst/>
                <a:ahLst/>
                <a:cxnLst>
                  <a:cxn ang="0">
                    <a:pos x="0" y="504"/>
                  </a:cxn>
                  <a:cxn ang="0">
                    <a:pos x="149" y="266"/>
                  </a:cxn>
                  <a:cxn ang="0">
                    <a:pos x="825" y="258"/>
                  </a:cxn>
                  <a:cxn ang="0">
                    <a:pos x="904" y="144"/>
                  </a:cxn>
                  <a:cxn ang="0">
                    <a:pos x="976" y="0"/>
                  </a:cxn>
                </a:cxnLst>
                <a:rect l="0" t="0" r="r" b="b"/>
                <a:pathLst>
                  <a:path w="976" h="504">
                    <a:moveTo>
                      <a:pt x="0" y="504"/>
                    </a:moveTo>
                    <a:lnTo>
                      <a:pt x="149" y="266"/>
                    </a:lnTo>
                    <a:lnTo>
                      <a:pt x="825" y="258"/>
                    </a:lnTo>
                    <a:lnTo>
                      <a:pt x="904" y="144"/>
                    </a:lnTo>
                    <a:lnTo>
                      <a:pt x="976" y="0"/>
                    </a:lnTo>
                  </a:path>
                </a:pathLst>
              </a:custGeom>
              <a:noFill/>
              <a:ln w="50800">
                <a:solidFill>
                  <a:srgbClr val="FF0000"/>
                </a:solidFill>
                <a:round/>
                <a:headEnd/>
                <a:tailEnd/>
              </a:ln>
              <a:effectLst/>
            </p:spPr>
            <p:txBody>
              <a:bodyPr/>
              <a:lstStyle/>
              <a:p>
                <a:endParaRPr lang="th-TH"/>
              </a:p>
            </p:txBody>
          </p:sp>
          <p:sp>
            <p:nvSpPr>
              <p:cNvPr id="274546" name="Line 114"/>
              <p:cNvSpPr>
                <a:spLocks noChangeShapeType="1"/>
              </p:cNvSpPr>
              <p:nvPr/>
            </p:nvSpPr>
            <p:spPr bwMode="auto">
              <a:xfrm>
                <a:off x="3977" y="1862"/>
                <a:ext cx="204" cy="0"/>
              </a:xfrm>
              <a:prstGeom prst="line">
                <a:avLst/>
              </a:prstGeom>
              <a:noFill/>
              <a:ln w="9525">
                <a:solidFill>
                  <a:schemeClr val="tx1"/>
                </a:solidFill>
                <a:round/>
                <a:headEnd/>
                <a:tailEnd type="triangle" w="med" len="med"/>
              </a:ln>
              <a:effectLst/>
            </p:spPr>
            <p:txBody>
              <a:bodyPr/>
              <a:lstStyle/>
              <a:p>
                <a:endParaRPr lang="th-TH"/>
              </a:p>
            </p:txBody>
          </p:sp>
        </p:grpSp>
        <p:grpSp>
          <p:nvGrpSpPr>
            <p:cNvPr id="274547" name="Group 115"/>
            <p:cNvGrpSpPr>
              <a:grpSpLocks/>
            </p:cNvGrpSpPr>
            <p:nvPr/>
          </p:nvGrpSpPr>
          <p:grpSpPr bwMode="auto">
            <a:xfrm>
              <a:off x="3192" y="2236"/>
              <a:ext cx="290" cy="259"/>
              <a:chOff x="1488" y="1674"/>
              <a:chExt cx="375" cy="451"/>
            </a:xfrm>
          </p:grpSpPr>
          <p:sp>
            <p:nvSpPr>
              <p:cNvPr id="274548" name="Rectangle 116"/>
              <p:cNvSpPr>
                <a:spLocks noChangeArrowheads="1"/>
              </p:cNvSpPr>
              <p:nvPr/>
            </p:nvSpPr>
            <p:spPr bwMode="auto">
              <a:xfrm>
                <a:off x="1580" y="1723"/>
                <a:ext cx="283" cy="301"/>
              </a:xfrm>
              <a:prstGeom prst="rect">
                <a:avLst/>
              </a:prstGeom>
              <a:noFill/>
              <a:ln w="9525" algn="ctr">
                <a:noFill/>
                <a:miter lim="800000"/>
                <a:headEnd/>
                <a:tailEnd/>
              </a:ln>
              <a:effectLst/>
            </p:spPr>
            <p:txBody>
              <a:bodyPr wrap="none">
                <a:spAutoFit/>
              </a:bodyPr>
              <a:lstStyle/>
              <a:p>
                <a:pPr algn="ctr"/>
                <a:r>
                  <a:rPr lang="en-US" sz="1200" i="1" baseline="0"/>
                  <a:t>q</a:t>
                </a:r>
                <a:r>
                  <a:rPr lang="en-US" sz="1200" i="1"/>
                  <a:t>in</a:t>
                </a:r>
                <a:endParaRPr lang="th-TH" sz="1200" i="1" baseline="0"/>
              </a:p>
            </p:txBody>
          </p:sp>
          <p:sp>
            <p:nvSpPr>
              <p:cNvPr id="274549" name="Freeform 117"/>
              <p:cNvSpPr>
                <a:spLocks/>
              </p:cNvSpPr>
              <p:nvPr/>
            </p:nvSpPr>
            <p:spPr bwMode="auto">
              <a:xfrm rot="9971544" flipH="1">
                <a:off x="1488" y="1674"/>
                <a:ext cx="212" cy="451"/>
              </a:xfrm>
              <a:custGeom>
                <a:avLst/>
                <a:gdLst/>
                <a:ahLst/>
                <a:cxnLst>
                  <a:cxn ang="0">
                    <a:pos x="0" y="792"/>
                  </a:cxn>
                  <a:cxn ang="0">
                    <a:pos x="24" y="640"/>
                  </a:cxn>
                  <a:cxn ang="0">
                    <a:pos x="88" y="432"/>
                  </a:cxn>
                  <a:cxn ang="0">
                    <a:pos x="184" y="248"/>
                  </a:cxn>
                  <a:cxn ang="0">
                    <a:pos x="288" y="104"/>
                  </a:cxn>
                  <a:cxn ang="0">
                    <a:pos x="206" y="64"/>
                  </a:cxn>
                  <a:cxn ang="0">
                    <a:pos x="456" y="0"/>
                  </a:cxn>
                  <a:cxn ang="0">
                    <a:pos x="503" y="202"/>
                  </a:cxn>
                  <a:cxn ang="0">
                    <a:pos x="437" y="166"/>
                  </a:cxn>
                  <a:cxn ang="0">
                    <a:pos x="404" y="229"/>
                  </a:cxn>
                  <a:cxn ang="0">
                    <a:pos x="392" y="336"/>
                  </a:cxn>
                  <a:cxn ang="0">
                    <a:pos x="392" y="472"/>
                  </a:cxn>
                  <a:cxn ang="0">
                    <a:pos x="408" y="608"/>
                  </a:cxn>
                  <a:cxn ang="0">
                    <a:pos x="432" y="672"/>
                  </a:cxn>
                  <a:cxn ang="0">
                    <a:pos x="472" y="768"/>
                  </a:cxn>
                  <a:cxn ang="0">
                    <a:pos x="504" y="808"/>
                  </a:cxn>
                  <a:cxn ang="0">
                    <a:pos x="209" y="649"/>
                  </a:cxn>
                  <a:cxn ang="0">
                    <a:pos x="0" y="792"/>
                  </a:cxn>
                </a:cxnLst>
                <a:rect l="0" t="0" r="r" b="b"/>
                <a:pathLst>
                  <a:path w="504" h="808">
                    <a:moveTo>
                      <a:pt x="0" y="792"/>
                    </a:moveTo>
                    <a:lnTo>
                      <a:pt x="24" y="640"/>
                    </a:lnTo>
                    <a:lnTo>
                      <a:pt x="88" y="432"/>
                    </a:lnTo>
                    <a:lnTo>
                      <a:pt x="184" y="248"/>
                    </a:lnTo>
                    <a:lnTo>
                      <a:pt x="288" y="104"/>
                    </a:lnTo>
                    <a:lnTo>
                      <a:pt x="206" y="64"/>
                    </a:lnTo>
                    <a:lnTo>
                      <a:pt x="456" y="0"/>
                    </a:lnTo>
                    <a:lnTo>
                      <a:pt x="503" y="202"/>
                    </a:lnTo>
                    <a:lnTo>
                      <a:pt x="437" y="166"/>
                    </a:lnTo>
                    <a:lnTo>
                      <a:pt x="404" y="229"/>
                    </a:lnTo>
                    <a:lnTo>
                      <a:pt x="392" y="336"/>
                    </a:lnTo>
                    <a:lnTo>
                      <a:pt x="392" y="472"/>
                    </a:lnTo>
                    <a:lnTo>
                      <a:pt x="408" y="608"/>
                    </a:lnTo>
                    <a:lnTo>
                      <a:pt x="432" y="672"/>
                    </a:lnTo>
                    <a:lnTo>
                      <a:pt x="472" y="768"/>
                    </a:lnTo>
                    <a:lnTo>
                      <a:pt x="504" y="808"/>
                    </a:lnTo>
                    <a:lnTo>
                      <a:pt x="209" y="649"/>
                    </a:lnTo>
                    <a:lnTo>
                      <a:pt x="0" y="792"/>
                    </a:lnTo>
                    <a:close/>
                  </a:path>
                </a:pathLst>
              </a:custGeom>
              <a:solidFill>
                <a:srgbClr val="FF0000"/>
              </a:solidFill>
              <a:ln w="9525" cap="flat" cmpd="sng">
                <a:noFill/>
                <a:prstDash val="solid"/>
                <a:round/>
                <a:headEnd type="none" w="med" len="med"/>
                <a:tailEnd type="none" w="med" len="med"/>
              </a:ln>
              <a:effectLst/>
            </p:spPr>
            <p:txBody>
              <a:bodyPr/>
              <a:lstStyle/>
              <a:p>
                <a:endParaRPr lang="th-TH"/>
              </a:p>
            </p:txBody>
          </p:sp>
        </p:grpSp>
        <p:grpSp>
          <p:nvGrpSpPr>
            <p:cNvPr id="274550" name="Group 118"/>
            <p:cNvGrpSpPr>
              <a:grpSpLocks/>
            </p:cNvGrpSpPr>
            <p:nvPr/>
          </p:nvGrpSpPr>
          <p:grpSpPr bwMode="auto">
            <a:xfrm>
              <a:off x="4188" y="2276"/>
              <a:ext cx="483" cy="209"/>
              <a:chOff x="2224" y="1297"/>
              <a:chExt cx="465" cy="209"/>
            </a:xfrm>
          </p:grpSpPr>
          <p:sp>
            <p:nvSpPr>
              <p:cNvPr id="274551" name="Rectangle 119"/>
              <p:cNvSpPr>
                <a:spLocks noChangeArrowheads="1"/>
              </p:cNvSpPr>
              <p:nvPr/>
            </p:nvSpPr>
            <p:spPr bwMode="auto">
              <a:xfrm>
                <a:off x="2424" y="1333"/>
                <a:ext cx="265" cy="173"/>
              </a:xfrm>
              <a:prstGeom prst="rect">
                <a:avLst/>
              </a:prstGeom>
              <a:noFill/>
              <a:ln w="9525" algn="ctr">
                <a:noFill/>
                <a:miter lim="800000"/>
                <a:headEnd/>
                <a:tailEnd/>
              </a:ln>
              <a:effectLst/>
            </p:spPr>
            <p:txBody>
              <a:bodyPr wrap="none">
                <a:spAutoFit/>
              </a:bodyPr>
              <a:lstStyle/>
              <a:p>
                <a:pPr algn="ctr"/>
                <a:r>
                  <a:rPr lang="en-US" sz="1200" i="1" baseline="0"/>
                  <a:t>w</a:t>
                </a:r>
                <a:r>
                  <a:rPr lang="en-US" sz="1200" i="1"/>
                  <a:t>out</a:t>
                </a:r>
                <a:endParaRPr lang="th-TH" sz="1200" i="1" baseline="0"/>
              </a:p>
            </p:txBody>
          </p:sp>
          <p:sp>
            <p:nvSpPr>
              <p:cNvPr id="274552" name="Freeform 120"/>
              <p:cNvSpPr>
                <a:spLocks/>
              </p:cNvSpPr>
              <p:nvPr/>
            </p:nvSpPr>
            <p:spPr bwMode="auto">
              <a:xfrm rot="-18710920">
                <a:off x="2351" y="1170"/>
                <a:ext cx="153" cy="408"/>
              </a:xfrm>
              <a:custGeom>
                <a:avLst/>
                <a:gdLst/>
                <a:ahLst/>
                <a:cxnLst>
                  <a:cxn ang="0">
                    <a:pos x="0" y="792"/>
                  </a:cxn>
                  <a:cxn ang="0">
                    <a:pos x="24" y="640"/>
                  </a:cxn>
                  <a:cxn ang="0">
                    <a:pos x="88" y="432"/>
                  </a:cxn>
                  <a:cxn ang="0">
                    <a:pos x="184" y="248"/>
                  </a:cxn>
                  <a:cxn ang="0">
                    <a:pos x="288" y="104"/>
                  </a:cxn>
                  <a:cxn ang="0">
                    <a:pos x="206" y="64"/>
                  </a:cxn>
                  <a:cxn ang="0">
                    <a:pos x="456" y="0"/>
                  </a:cxn>
                  <a:cxn ang="0">
                    <a:pos x="503" y="202"/>
                  </a:cxn>
                  <a:cxn ang="0">
                    <a:pos x="437" y="166"/>
                  </a:cxn>
                  <a:cxn ang="0">
                    <a:pos x="404" y="229"/>
                  </a:cxn>
                  <a:cxn ang="0">
                    <a:pos x="392" y="336"/>
                  </a:cxn>
                  <a:cxn ang="0">
                    <a:pos x="392" y="472"/>
                  </a:cxn>
                  <a:cxn ang="0">
                    <a:pos x="408" y="608"/>
                  </a:cxn>
                  <a:cxn ang="0">
                    <a:pos x="432" y="672"/>
                  </a:cxn>
                  <a:cxn ang="0">
                    <a:pos x="472" y="768"/>
                  </a:cxn>
                  <a:cxn ang="0">
                    <a:pos x="504" y="808"/>
                  </a:cxn>
                  <a:cxn ang="0">
                    <a:pos x="209" y="649"/>
                  </a:cxn>
                  <a:cxn ang="0">
                    <a:pos x="0" y="792"/>
                  </a:cxn>
                </a:cxnLst>
                <a:rect l="0" t="0" r="r" b="b"/>
                <a:pathLst>
                  <a:path w="504" h="808">
                    <a:moveTo>
                      <a:pt x="0" y="792"/>
                    </a:moveTo>
                    <a:lnTo>
                      <a:pt x="24" y="640"/>
                    </a:lnTo>
                    <a:lnTo>
                      <a:pt x="88" y="432"/>
                    </a:lnTo>
                    <a:lnTo>
                      <a:pt x="184" y="248"/>
                    </a:lnTo>
                    <a:lnTo>
                      <a:pt x="288" y="104"/>
                    </a:lnTo>
                    <a:lnTo>
                      <a:pt x="206" y="64"/>
                    </a:lnTo>
                    <a:lnTo>
                      <a:pt x="456" y="0"/>
                    </a:lnTo>
                    <a:lnTo>
                      <a:pt x="503" y="202"/>
                    </a:lnTo>
                    <a:lnTo>
                      <a:pt x="437" y="166"/>
                    </a:lnTo>
                    <a:lnTo>
                      <a:pt x="404" y="229"/>
                    </a:lnTo>
                    <a:lnTo>
                      <a:pt x="392" y="336"/>
                    </a:lnTo>
                    <a:lnTo>
                      <a:pt x="392" y="472"/>
                    </a:lnTo>
                    <a:lnTo>
                      <a:pt x="408" y="608"/>
                    </a:lnTo>
                    <a:lnTo>
                      <a:pt x="432" y="672"/>
                    </a:lnTo>
                    <a:lnTo>
                      <a:pt x="472" y="768"/>
                    </a:lnTo>
                    <a:lnTo>
                      <a:pt x="504" y="808"/>
                    </a:lnTo>
                    <a:lnTo>
                      <a:pt x="209" y="649"/>
                    </a:lnTo>
                    <a:lnTo>
                      <a:pt x="0" y="792"/>
                    </a:lnTo>
                    <a:close/>
                  </a:path>
                </a:pathLst>
              </a:custGeom>
              <a:gradFill rotWithShape="1">
                <a:gsLst>
                  <a:gs pos="0">
                    <a:srgbClr val="800080">
                      <a:gamma/>
                      <a:shade val="46275"/>
                      <a:invGamma/>
                    </a:srgbClr>
                  </a:gs>
                  <a:gs pos="50000">
                    <a:srgbClr val="800080">
                      <a:alpha val="84000"/>
                    </a:srgbClr>
                  </a:gs>
                  <a:gs pos="100000">
                    <a:srgbClr val="800080">
                      <a:gamma/>
                      <a:shade val="46275"/>
                      <a:invGamma/>
                    </a:srgbClr>
                  </a:gs>
                </a:gsLst>
                <a:lin ang="2700000" scaled="1"/>
              </a:gradFill>
              <a:ln w="9525" cap="flat" cmpd="sng">
                <a:noFill/>
                <a:prstDash val="solid"/>
                <a:round/>
                <a:headEnd type="none" w="med" len="med"/>
                <a:tailEnd type="none" w="med" len="med"/>
              </a:ln>
              <a:effectLst/>
            </p:spPr>
            <p:txBody>
              <a:bodyPr/>
              <a:lstStyle/>
              <a:p>
                <a:endParaRPr lang="th-TH"/>
              </a:p>
            </p:txBody>
          </p:sp>
        </p:grpSp>
        <p:grpSp>
          <p:nvGrpSpPr>
            <p:cNvPr id="274553" name="Group 121"/>
            <p:cNvGrpSpPr>
              <a:grpSpLocks/>
            </p:cNvGrpSpPr>
            <p:nvPr/>
          </p:nvGrpSpPr>
          <p:grpSpPr bwMode="auto">
            <a:xfrm>
              <a:off x="3648" y="2922"/>
              <a:ext cx="342" cy="173"/>
              <a:chOff x="4896" y="1863"/>
              <a:chExt cx="342" cy="173"/>
            </a:xfrm>
          </p:grpSpPr>
          <p:sp>
            <p:nvSpPr>
              <p:cNvPr id="274554" name="Freeform 122"/>
              <p:cNvSpPr>
                <a:spLocks/>
              </p:cNvSpPr>
              <p:nvPr/>
            </p:nvSpPr>
            <p:spPr bwMode="auto">
              <a:xfrm rot="10137567" flipH="1">
                <a:off x="4896" y="1867"/>
                <a:ext cx="81" cy="163"/>
              </a:xfrm>
              <a:custGeom>
                <a:avLst/>
                <a:gdLst/>
                <a:ahLst/>
                <a:cxnLst>
                  <a:cxn ang="0">
                    <a:pos x="0" y="792"/>
                  </a:cxn>
                  <a:cxn ang="0">
                    <a:pos x="24" y="640"/>
                  </a:cxn>
                  <a:cxn ang="0">
                    <a:pos x="88" y="432"/>
                  </a:cxn>
                  <a:cxn ang="0">
                    <a:pos x="184" y="248"/>
                  </a:cxn>
                  <a:cxn ang="0">
                    <a:pos x="288" y="104"/>
                  </a:cxn>
                  <a:cxn ang="0">
                    <a:pos x="206" y="64"/>
                  </a:cxn>
                  <a:cxn ang="0">
                    <a:pos x="456" y="0"/>
                  </a:cxn>
                  <a:cxn ang="0">
                    <a:pos x="503" y="202"/>
                  </a:cxn>
                  <a:cxn ang="0">
                    <a:pos x="437" y="166"/>
                  </a:cxn>
                  <a:cxn ang="0">
                    <a:pos x="404" y="229"/>
                  </a:cxn>
                  <a:cxn ang="0">
                    <a:pos x="392" y="336"/>
                  </a:cxn>
                  <a:cxn ang="0">
                    <a:pos x="392" y="472"/>
                  </a:cxn>
                  <a:cxn ang="0">
                    <a:pos x="408" y="608"/>
                  </a:cxn>
                  <a:cxn ang="0">
                    <a:pos x="432" y="672"/>
                  </a:cxn>
                  <a:cxn ang="0">
                    <a:pos x="472" y="768"/>
                  </a:cxn>
                  <a:cxn ang="0">
                    <a:pos x="504" y="808"/>
                  </a:cxn>
                  <a:cxn ang="0">
                    <a:pos x="209" y="649"/>
                  </a:cxn>
                  <a:cxn ang="0">
                    <a:pos x="0" y="792"/>
                  </a:cxn>
                </a:cxnLst>
                <a:rect l="0" t="0" r="r" b="b"/>
                <a:pathLst>
                  <a:path w="504" h="808">
                    <a:moveTo>
                      <a:pt x="0" y="792"/>
                    </a:moveTo>
                    <a:lnTo>
                      <a:pt x="24" y="640"/>
                    </a:lnTo>
                    <a:lnTo>
                      <a:pt x="88" y="432"/>
                    </a:lnTo>
                    <a:lnTo>
                      <a:pt x="184" y="248"/>
                    </a:lnTo>
                    <a:lnTo>
                      <a:pt x="288" y="104"/>
                    </a:lnTo>
                    <a:lnTo>
                      <a:pt x="206" y="64"/>
                    </a:lnTo>
                    <a:lnTo>
                      <a:pt x="456" y="0"/>
                    </a:lnTo>
                    <a:lnTo>
                      <a:pt x="503" y="202"/>
                    </a:lnTo>
                    <a:lnTo>
                      <a:pt x="437" y="166"/>
                    </a:lnTo>
                    <a:lnTo>
                      <a:pt x="404" y="229"/>
                    </a:lnTo>
                    <a:lnTo>
                      <a:pt x="392" y="336"/>
                    </a:lnTo>
                    <a:lnTo>
                      <a:pt x="392" y="472"/>
                    </a:lnTo>
                    <a:lnTo>
                      <a:pt x="408" y="608"/>
                    </a:lnTo>
                    <a:lnTo>
                      <a:pt x="432" y="672"/>
                    </a:lnTo>
                    <a:lnTo>
                      <a:pt x="472" y="768"/>
                    </a:lnTo>
                    <a:lnTo>
                      <a:pt x="504" y="808"/>
                    </a:lnTo>
                    <a:lnTo>
                      <a:pt x="209" y="649"/>
                    </a:lnTo>
                    <a:lnTo>
                      <a:pt x="0" y="792"/>
                    </a:lnTo>
                    <a:close/>
                  </a:path>
                </a:pathLst>
              </a:custGeom>
              <a:solidFill>
                <a:srgbClr val="FF0000"/>
              </a:solidFill>
              <a:ln w="9525" cap="flat" cmpd="sng">
                <a:noFill/>
                <a:prstDash val="solid"/>
                <a:round/>
                <a:headEnd type="none" w="med" len="med"/>
                <a:tailEnd type="none" w="med" len="med"/>
              </a:ln>
              <a:effectLst/>
            </p:spPr>
            <p:txBody>
              <a:bodyPr/>
              <a:lstStyle/>
              <a:p>
                <a:endParaRPr lang="th-TH"/>
              </a:p>
            </p:txBody>
          </p:sp>
          <p:sp>
            <p:nvSpPr>
              <p:cNvPr id="274555" name="Rectangle 123"/>
              <p:cNvSpPr>
                <a:spLocks noChangeArrowheads="1"/>
              </p:cNvSpPr>
              <p:nvPr/>
            </p:nvSpPr>
            <p:spPr bwMode="auto">
              <a:xfrm>
                <a:off x="4959" y="1863"/>
                <a:ext cx="279" cy="173"/>
              </a:xfrm>
              <a:prstGeom prst="rect">
                <a:avLst/>
              </a:prstGeom>
              <a:noFill/>
              <a:ln w="9525">
                <a:noFill/>
                <a:miter lim="800000"/>
                <a:headEnd/>
                <a:tailEnd/>
              </a:ln>
              <a:effectLst/>
            </p:spPr>
            <p:txBody>
              <a:bodyPr>
                <a:spAutoFit/>
              </a:bodyPr>
              <a:lstStyle/>
              <a:p>
                <a:r>
                  <a:rPr lang="en-US" sz="1200" i="1" baseline="0"/>
                  <a:t>q</a:t>
                </a:r>
                <a:r>
                  <a:rPr lang="en-US" sz="1200" i="1"/>
                  <a:t>out</a:t>
                </a:r>
                <a:endParaRPr lang="th-TH" sz="1200" i="1" baseline="0"/>
              </a:p>
            </p:txBody>
          </p:sp>
        </p:grpSp>
        <p:sp>
          <p:nvSpPr>
            <p:cNvPr id="274557" name="Line 125"/>
            <p:cNvSpPr>
              <a:spLocks noChangeShapeType="1"/>
            </p:cNvSpPr>
            <p:nvPr/>
          </p:nvSpPr>
          <p:spPr bwMode="auto">
            <a:xfrm flipH="1">
              <a:off x="2934" y="2172"/>
              <a:ext cx="1302" cy="0"/>
            </a:xfrm>
            <a:prstGeom prst="line">
              <a:avLst/>
            </a:prstGeom>
            <a:noFill/>
            <a:ln w="9525">
              <a:solidFill>
                <a:srgbClr val="FF0000"/>
              </a:solidFill>
              <a:prstDash val="dash"/>
              <a:round/>
              <a:headEnd/>
              <a:tailEnd/>
            </a:ln>
            <a:effectLst/>
          </p:spPr>
          <p:txBody>
            <a:bodyPr/>
            <a:lstStyle/>
            <a:p>
              <a:endParaRPr lang="th-TH"/>
            </a:p>
          </p:txBody>
        </p:sp>
        <p:sp>
          <p:nvSpPr>
            <p:cNvPr id="274558" name="Text Box 126"/>
            <p:cNvSpPr txBox="1">
              <a:spLocks noChangeArrowheads="1"/>
            </p:cNvSpPr>
            <p:nvPr/>
          </p:nvSpPr>
          <p:spPr bwMode="auto">
            <a:xfrm>
              <a:off x="2441" y="2080"/>
              <a:ext cx="590" cy="139"/>
            </a:xfrm>
            <a:prstGeom prst="rect">
              <a:avLst/>
            </a:prstGeom>
            <a:noFill/>
            <a:ln w="9525">
              <a:noFill/>
              <a:miter lim="800000"/>
              <a:headEnd/>
              <a:tailEnd/>
            </a:ln>
          </p:spPr>
          <p:txBody>
            <a:bodyPr/>
            <a:lstStyle/>
            <a:p>
              <a:pPr algn="ctr"/>
              <a:r>
                <a:rPr lang="en-US" sz="1000" i="1" baseline="0">
                  <a:latin typeface="Times New Roman" pitchFamily="18" charset="0"/>
                </a:rPr>
                <a:t>T</a:t>
              </a:r>
              <a:r>
                <a:rPr lang="en-US" sz="1000" i="1">
                  <a:latin typeface="Times New Roman" pitchFamily="18" charset="0"/>
                </a:rPr>
                <a:t>1</a:t>
              </a:r>
              <a:r>
                <a:rPr lang="en-US" sz="1000" i="1" baseline="0">
                  <a:latin typeface="Times New Roman" pitchFamily="18" charset="0"/>
                </a:rPr>
                <a:t>= 350 C</a:t>
              </a:r>
              <a:endParaRPr lang="en-US" sz="1000" i="1">
                <a:latin typeface="Times New Roman" pitchFamily="18" charset="0"/>
                <a:cs typeface="Arial" pitchFamily="34" charset="0"/>
              </a:endParaRPr>
            </a:p>
          </p:txBody>
        </p:sp>
      </p:grpSp>
      <p:sp>
        <p:nvSpPr>
          <p:cNvPr id="274560" name="Rectangle 128"/>
          <p:cNvSpPr>
            <a:spLocks noChangeArrowheads="1"/>
          </p:cNvSpPr>
          <p:nvPr/>
        </p:nvSpPr>
        <p:spPr bwMode="auto">
          <a:xfrm>
            <a:off x="5337175" y="4572000"/>
            <a:ext cx="3438525" cy="1685925"/>
          </a:xfrm>
          <a:prstGeom prst="rect">
            <a:avLst/>
          </a:prstGeom>
          <a:solidFill>
            <a:srgbClr val="CCFFCC"/>
          </a:solidFill>
          <a:ln w="9525">
            <a:solidFill>
              <a:srgbClr val="FFFF00"/>
            </a:solidFill>
            <a:miter lim="800000"/>
            <a:headEnd/>
            <a:tailEnd/>
          </a:ln>
          <a:effectLst/>
        </p:spPr>
        <p:txBody>
          <a:bodyPr/>
          <a:lstStyle/>
          <a:p>
            <a:pPr marL="342900" indent="-342900">
              <a:lnSpc>
                <a:spcPct val="90000"/>
              </a:lnSpc>
              <a:spcBef>
                <a:spcPct val="20000"/>
              </a:spcBef>
              <a:buClr>
                <a:schemeClr val="hlink"/>
              </a:buClr>
              <a:buSzPct val="80000"/>
              <a:buFont typeface="Wingdings" pitchFamily="2" charset="2"/>
              <a:buNone/>
            </a:pPr>
            <a:r>
              <a:rPr lang="en-US" sz="2400" i="1" baseline="0">
                <a:solidFill>
                  <a:srgbClr val="0000CC"/>
                </a:solidFill>
                <a:latin typeface="Times New Roman" pitchFamily="18" charset="0"/>
              </a:rPr>
              <a:t>cv. turbine</a:t>
            </a:r>
            <a:r>
              <a:rPr lang="en-US" sz="2400" i="1" baseline="0">
                <a:solidFill>
                  <a:srgbClr val="0000CC"/>
                </a:solidFill>
                <a:effectLst>
                  <a:outerShdw blurRad="38100" dist="38100" dir="2700000" algn="tl">
                    <a:srgbClr val="000000"/>
                  </a:outerShdw>
                </a:effectLst>
                <a:latin typeface="Times New Roman" pitchFamily="18" charset="0"/>
              </a:rPr>
              <a:t>    </a:t>
            </a:r>
            <a:r>
              <a:rPr lang="en-US" sz="2400" i="1" baseline="0">
                <a:solidFill>
                  <a:srgbClr val="0000CC"/>
                </a:solidFill>
                <a:effectLst>
                  <a:outerShdw blurRad="38100" dist="38100" dir="2700000" algn="tl">
                    <a:srgbClr val="000000"/>
                  </a:outerShdw>
                </a:effectLst>
                <a:latin typeface="Times New Roman" pitchFamily="18" charset="0"/>
                <a:sym typeface="Wingdings" pitchFamily="2" charset="2"/>
              </a:rPr>
              <a:t>  </a:t>
            </a:r>
            <a:r>
              <a:rPr lang="en-US" sz="2400" i="1" baseline="0">
                <a:solidFill>
                  <a:srgbClr val="0000CC"/>
                </a:solidFill>
                <a:latin typeface="Times New Roman" pitchFamily="18" charset="0"/>
                <a:sym typeface="Symbol" pitchFamily="18" charset="2"/>
              </a:rPr>
              <a:t>w</a:t>
            </a:r>
            <a:r>
              <a:rPr lang="en-US" sz="2400" i="1">
                <a:solidFill>
                  <a:srgbClr val="0000CC"/>
                </a:solidFill>
                <a:latin typeface="Times New Roman" pitchFamily="18" charset="0"/>
                <a:sym typeface="Symbol" pitchFamily="18" charset="2"/>
              </a:rPr>
              <a:t>in</a:t>
            </a:r>
            <a:endParaRPr lang="en-US" sz="2400" i="1" baseline="0">
              <a:solidFill>
                <a:srgbClr val="0000CC"/>
              </a:solidFill>
              <a:latin typeface="Times New Roman" pitchFamily="18" charset="0"/>
            </a:endParaRPr>
          </a:p>
          <a:p>
            <a:pPr marL="342900" indent="-342900">
              <a:lnSpc>
                <a:spcPct val="90000"/>
              </a:lnSpc>
              <a:spcBef>
                <a:spcPct val="20000"/>
              </a:spcBef>
              <a:buClr>
                <a:schemeClr val="hlink"/>
              </a:buClr>
              <a:buSzPct val="80000"/>
              <a:buFont typeface="Wingdings" pitchFamily="2" charset="2"/>
              <a:buNone/>
            </a:pPr>
            <a:r>
              <a:rPr lang="en-US" sz="2400" i="1" baseline="0">
                <a:solidFill>
                  <a:srgbClr val="0000CC"/>
                </a:solidFill>
                <a:latin typeface="Times New Roman" pitchFamily="18" charset="0"/>
              </a:rPr>
              <a:t>cv. pump</a:t>
            </a:r>
            <a:r>
              <a:rPr lang="en-US" sz="2400" i="1" baseline="0">
                <a:solidFill>
                  <a:srgbClr val="0000CC"/>
                </a:solidFill>
                <a:effectLst>
                  <a:outerShdw blurRad="38100" dist="38100" dir="2700000" algn="tl">
                    <a:srgbClr val="000000"/>
                  </a:outerShdw>
                </a:effectLst>
                <a:latin typeface="Times New Roman" pitchFamily="18" charset="0"/>
              </a:rPr>
              <a:t>       </a:t>
            </a:r>
            <a:r>
              <a:rPr lang="en-US" sz="2400" i="1" baseline="0">
                <a:solidFill>
                  <a:srgbClr val="0000CC"/>
                </a:solidFill>
                <a:effectLst>
                  <a:outerShdw blurRad="38100" dist="38100" dir="2700000" algn="tl">
                    <a:srgbClr val="000000"/>
                  </a:outerShdw>
                </a:effectLst>
                <a:latin typeface="Times New Roman" pitchFamily="18" charset="0"/>
                <a:sym typeface="Wingdings" pitchFamily="2" charset="2"/>
              </a:rPr>
              <a:t>  </a:t>
            </a:r>
            <a:r>
              <a:rPr lang="en-US" sz="2400" i="1" baseline="0">
                <a:solidFill>
                  <a:srgbClr val="0000CC"/>
                </a:solidFill>
                <a:latin typeface="Times New Roman" pitchFamily="18" charset="0"/>
                <a:sym typeface="Symbol" pitchFamily="18" charset="2"/>
              </a:rPr>
              <a:t>w</a:t>
            </a:r>
            <a:r>
              <a:rPr lang="en-US" sz="2400" i="1">
                <a:solidFill>
                  <a:srgbClr val="0000CC"/>
                </a:solidFill>
                <a:latin typeface="Times New Roman" pitchFamily="18" charset="0"/>
                <a:sym typeface="Symbol" pitchFamily="18" charset="2"/>
              </a:rPr>
              <a:t>out</a:t>
            </a:r>
          </a:p>
          <a:p>
            <a:pPr marL="342900" indent="-342900">
              <a:lnSpc>
                <a:spcPct val="90000"/>
              </a:lnSpc>
              <a:spcBef>
                <a:spcPct val="20000"/>
              </a:spcBef>
              <a:buClr>
                <a:schemeClr val="hlink"/>
              </a:buClr>
              <a:buSzPct val="80000"/>
              <a:buFont typeface="Wingdings" pitchFamily="2" charset="2"/>
              <a:buNone/>
            </a:pPr>
            <a:r>
              <a:rPr lang="en-US" sz="2400" i="1" baseline="0">
                <a:solidFill>
                  <a:srgbClr val="0000CC"/>
                </a:solidFill>
                <a:latin typeface="Times New Roman" pitchFamily="18" charset="0"/>
                <a:sym typeface="Symbol" pitchFamily="18" charset="2"/>
              </a:rPr>
              <a:t>cv.condenser </a:t>
            </a:r>
            <a:r>
              <a:rPr lang="en-US" sz="2400" i="1" baseline="0">
                <a:solidFill>
                  <a:srgbClr val="0000CC"/>
                </a:solidFill>
                <a:latin typeface="Times New Roman" pitchFamily="18" charset="0"/>
                <a:sym typeface="Wingdings" pitchFamily="2" charset="2"/>
              </a:rPr>
              <a:t></a:t>
            </a:r>
            <a:r>
              <a:rPr lang="en-US" sz="2400" i="1">
                <a:solidFill>
                  <a:srgbClr val="0000CC"/>
                </a:solidFill>
                <a:latin typeface="Times New Roman" pitchFamily="18" charset="0"/>
                <a:sym typeface="Wingdings" pitchFamily="2" charset="2"/>
              </a:rPr>
              <a:t>  </a:t>
            </a:r>
            <a:r>
              <a:rPr lang="en-US" sz="2400" i="1" baseline="0">
                <a:solidFill>
                  <a:srgbClr val="0000CC"/>
                </a:solidFill>
                <a:latin typeface="Times New Roman" pitchFamily="18" charset="0"/>
              </a:rPr>
              <a:t>q</a:t>
            </a:r>
            <a:r>
              <a:rPr lang="en-US" sz="2400" i="1">
                <a:solidFill>
                  <a:srgbClr val="0000CC"/>
                </a:solidFill>
                <a:latin typeface="Times New Roman" pitchFamily="18" charset="0"/>
              </a:rPr>
              <a:t>out</a:t>
            </a:r>
          </a:p>
          <a:p>
            <a:pPr marL="342900" indent="-342900">
              <a:lnSpc>
                <a:spcPct val="90000"/>
              </a:lnSpc>
              <a:spcBef>
                <a:spcPct val="20000"/>
              </a:spcBef>
              <a:buClr>
                <a:schemeClr val="hlink"/>
              </a:buClr>
              <a:buSzPct val="80000"/>
              <a:buFont typeface="Wingdings" pitchFamily="2" charset="2"/>
              <a:buNone/>
            </a:pPr>
            <a:r>
              <a:rPr lang="en-US" sz="2400" i="1" baseline="0">
                <a:solidFill>
                  <a:srgbClr val="0000CC"/>
                </a:solidFill>
                <a:latin typeface="Times New Roman" pitchFamily="18" charset="0"/>
              </a:rPr>
              <a:t>cv. Boiler      </a:t>
            </a:r>
            <a:r>
              <a:rPr lang="en-US" sz="2400" i="1" baseline="0">
                <a:solidFill>
                  <a:srgbClr val="0000CC"/>
                </a:solidFill>
                <a:latin typeface="Times New Roman" pitchFamily="18" charset="0"/>
                <a:sym typeface="Wingdings" pitchFamily="2" charset="2"/>
              </a:rPr>
              <a:t>  </a:t>
            </a:r>
            <a:r>
              <a:rPr lang="en-US" sz="2400" i="1" baseline="0">
                <a:solidFill>
                  <a:srgbClr val="0000CC"/>
                </a:solidFill>
                <a:latin typeface="Times New Roman" pitchFamily="18" charset="0"/>
                <a:sym typeface="Symbol" pitchFamily="18" charset="2"/>
              </a:rPr>
              <a:t>q</a:t>
            </a:r>
            <a:r>
              <a:rPr lang="en-US" sz="2400" i="1">
                <a:solidFill>
                  <a:srgbClr val="0000CC"/>
                </a:solidFill>
                <a:latin typeface="Times New Roman" pitchFamily="18" charset="0"/>
                <a:sym typeface="Symbol" pitchFamily="18" charset="2"/>
              </a:rPr>
              <a:t>in</a:t>
            </a:r>
            <a:r>
              <a:rPr lang="en-US" sz="2400" i="1" baseline="0">
                <a:solidFill>
                  <a:srgbClr val="0000CC"/>
                </a:solidFill>
                <a:latin typeface="Times New Roman" pitchFamily="18" charset="0"/>
              </a:rPr>
              <a:t>		  </a:t>
            </a:r>
            <a:endParaRPr lang="en-US" sz="2400" i="1" baseline="0">
              <a:solidFill>
                <a:srgbClr val="0000CC"/>
              </a:solidFill>
              <a:latin typeface="Times New Roman" pitchFamily="18" charset="0"/>
              <a:cs typeface="BrowalliaUPC" pitchFamily="34"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74435"/>
                                        </p:tgtEl>
                                        <p:attrNameLst>
                                          <p:attrName>style.visibility</p:attrName>
                                        </p:attrNameLst>
                                      </p:cBhvr>
                                      <p:to>
                                        <p:strVal val="visible"/>
                                      </p:to>
                                    </p:set>
                                    <p:animEffect transition="in" filter="wedge">
                                      <p:cBhvr>
                                        <p:cTn id="7" dur="2000"/>
                                        <p:tgtEl>
                                          <p:spTgt spid="274435"/>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274559"/>
                                        </p:tgtEl>
                                        <p:attrNameLst>
                                          <p:attrName>style.visibility</p:attrName>
                                        </p:attrNameLst>
                                      </p:cBhvr>
                                      <p:to>
                                        <p:strVal val="visible"/>
                                      </p:to>
                                    </p:set>
                                    <p:animEffect transition="in" filter="wheel(4)">
                                      <p:cBhvr>
                                        <p:cTn id="11" dur="2000"/>
                                        <p:tgtEl>
                                          <p:spTgt spid="274559"/>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274492"/>
                                        </p:tgtEl>
                                        <p:attrNameLst>
                                          <p:attrName>style.visibility</p:attrName>
                                        </p:attrNameLst>
                                      </p:cBhvr>
                                      <p:to>
                                        <p:strVal val="visible"/>
                                      </p:to>
                                    </p:set>
                                    <p:animEffect transition="in" filter="wipe(up)">
                                      <p:cBhvr>
                                        <p:cTn id="15" dur="1000"/>
                                        <p:tgtEl>
                                          <p:spTgt spid="274492"/>
                                        </p:tgtEl>
                                      </p:cBhvr>
                                    </p:animEffect>
                                  </p:childTnLst>
                                </p:cTn>
                              </p:par>
                            </p:childTnLst>
                          </p:cTn>
                        </p:par>
                        <p:par>
                          <p:cTn id="16" fill="hold">
                            <p:stCondLst>
                              <p:cond delay="5000"/>
                            </p:stCondLst>
                            <p:childTnLst>
                              <p:par>
                                <p:cTn id="17" presetID="51" presetClass="entr" presetSubtype="0" fill="hold" grpId="0" nodeType="afterEffect">
                                  <p:stCondLst>
                                    <p:cond delay="0"/>
                                  </p:stCondLst>
                                  <p:childTnLst>
                                    <p:set>
                                      <p:cBhvr>
                                        <p:cTn id="18" dur="1" fill="hold">
                                          <p:stCondLst>
                                            <p:cond delay="0"/>
                                          </p:stCondLst>
                                        </p:cTn>
                                        <p:tgtEl>
                                          <p:spTgt spid="274560"/>
                                        </p:tgtEl>
                                        <p:attrNameLst>
                                          <p:attrName>style.visibility</p:attrName>
                                        </p:attrNameLst>
                                      </p:cBhvr>
                                      <p:to>
                                        <p:strVal val="visible"/>
                                      </p:to>
                                    </p:set>
                                    <p:animEffect transition="in" filter="fade">
                                      <p:cBhvr>
                                        <p:cTn id="19" dur="770" decel="100000"/>
                                        <p:tgtEl>
                                          <p:spTgt spid="274560"/>
                                        </p:tgtEl>
                                      </p:cBhvr>
                                    </p:animEffect>
                                    <p:animScale>
                                      <p:cBhvr>
                                        <p:cTn id="20" dur="770" decel="100000"/>
                                        <p:tgtEl>
                                          <p:spTgt spid="274560"/>
                                        </p:tgtEl>
                                      </p:cBhvr>
                                      <p:from x="10000" y="10000"/>
                                      <p:to x="200000" y="450000"/>
                                    </p:animScale>
                                    <p:animScale>
                                      <p:cBhvr>
                                        <p:cTn id="21" dur="1230" accel="100000" fill="hold">
                                          <p:stCondLst>
                                            <p:cond delay="770"/>
                                          </p:stCondLst>
                                        </p:cTn>
                                        <p:tgtEl>
                                          <p:spTgt spid="274560"/>
                                        </p:tgtEl>
                                      </p:cBhvr>
                                      <p:from x="200000" y="450000"/>
                                      <p:to x="100000" y="100000"/>
                                    </p:animScale>
                                    <p:set>
                                      <p:cBhvr>
                                        <p:cTn id="22" dur="770" fill="hold"/>
                                        <p:tgtEl>
                                          <p:spTgt spid="274560"/>
                                        </p:tgtEl>
                                        <p:attrNameLst>
                                          <p:attrName>ppt_x</p:attrName>
                                        </p:attrNameLst>
                                      </p:cBhvr>
                                      <p:to>
                                        <p:strVal val="(0.5)"/>
                                      </p:to>
                                    </p:set>
                                    <p:anim from="(0.5)" to="(#ppt_x)" calcmode="lin" valueType="num">
                                      <p:cBhvr>
                                        <p:cTn id="23" dur="1230" accel="100000" fill="hold">
                                          <p:stCondLst>
                                            <p:cond delay="770"/>
                                          </p:stCondLst>
                                        </p:cTn>
                                        <p:tgtEl>
                                          <p:spTgt spid="274560"/>
                                        </p:tgtEl>
                                        <p:attrNameLst>
                                          <p:attrName>ppt_x</p:attrName>
                                        </p:attrNameLst>
                                      </p:cBhvr>
                                    </p:anim>
                                    <p:set>
                                      <p:cBhvr>
                                        <p:cTn id="24" dur="770" fill="hold"/>
                                        <p:tgtEl>
                                          <p:spTgt spid="274560"/>
                                        </p:tgtEl>
                                        <p:attrNameLst>
                                          <p:attrName>ppt_y</p:attrName>
                                        </p:attrNameLst>
                                      </p:cBhvr>
                                      <p:to>
                                        <p:strVal val="(#ppt_y+0.4)"/>
                                      </p:to>
                                    </p:set>
                                    <p:anim from="(#ppt_y+0.4)" to="(#ppt_y)" calcmode="lin" valueType="num">
                                      <p:cBhvr>
                                        <p:cTn id="25" dur="1230" accel="100000" fill="hold">
                                          <p:stCondLst>
                                            <p:cond delay="770"/>
                                          </p:stCondLst>
                                        </p:cTn>
                                        <p:tgtEl>
                                          <p:spTgt spid="27456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92" grpId="0"/>
      <p:bldP spid="2745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รศ.ดร.สมหมาย ปรีเปรม</a:t>
            </a:r>
            <a:endParaRPr lang="th-TH"/>
          </a:p>
        </p:txBody>
      </p:sp>
      <p:sp>
        <p:nvSpPr>
          <p:cNvPr id="275458" name="Text Box 2"/>
          <p:cNvSpPr txBox="1">
            <a:spLocks noChangeArrowheads="1"/>
          </p:cNvSpPr>
          <p:nvPr/>
        </p:nvSpPr>
        <p:spPr bwMode="auto">
          <a:xfrm>
            <a:off x="779463" y="206375"/>
            <a:ext cx="7883525" cy="6080125"/>
          </a:xfrm>
          <a:prstGeom prst="rect">
            <a:avLst/>
          </a:prstGeom>
          <a:noFill/>
          <a:ln w="9525">
            <a:solidFill>
              <a:srgbClr val="FF0000"/>
            </a:solidFill>
            <a:miter lim="800000"/>
            <a:headEnd/>
            <a:tailEnd/>
          </a:ln>
          <a:effectLst/>
        </p:spPr>
        <p:txBody>
          <a:bodyPr>
            <a:spAutoFit/>
          </a:bodyPr>
          <a:lstStyle/>
          <a:p>
            <a:pPr marL="533400" indent="-533400"/>
            <a:r>
              <a:rPr lang="en-US" sz="2800" b="1" i="1" u="sng" baseline="0">
                <a:solidFill>
                  <a:srgbClr val="FFFF00"/>
                </a:solidFill>
                <a:effectLst>
                  <a:outerShdw blurRad="38100" dist="38100" dir="2700000" algn="tl">
                    <a:srgbClr val="000000"/>
                  </a:outerShdw>
                </a:effectLst>
                <a:latin typeface="Times New Roman" pitchFamily="18" charset="0"/>
              </a:rPr>
              <a:t>Solution concept</a:t>
            </a:r>
          </a:p>
          <a:p>
            <a:pPr marL="533400" indent="-533400"/>
            <a:r>
              <a:rPr lang="en-US" sz="2800" b="1" i="1" baseline="0">
                <a:solidFill>
                  <a:srgbClr val="FFFF00"/>
                </a:solidFill>
                <a:effectLst>
                  <a:outerShdw blurRad="38100" dist="38100" dir="2700000" algn="tl">
                    <a:srgbClr val="000000"/>
                  </a:outerShdw>
                </a:effectLst>
                <a:latin typeface="Times New Roman" pitchFamily="18" charset="0"/>
              </a:rPr>
              <a:t>Control Volume</a:t>
            </a:r>
            <a:r>
              <a:rPr lang="en-US" sz="2800" i="1" baseline="0">
                <a:solidFill>
                  <a:srgbClr val="FFFF00"/>
                </a:solidFill>
                <a:latin typeface="Times New Roman" pitchFamily="18" charset="0"/>
              </a:rPr>
              <a:t>:  </a:t>
            </a:r>
            <a:r>
              <a:rPr lang="en-US" sz="2800" i="1" baseline="0">
                <a:solidFill>
                  <a:srgbClr val="FFFF00"/>
                </a:solidFill>
                <a:latin typeface="Times New Roman" pitchFamily="18" charset="0"/>
                <a:cs typeface="Arial" pitchFamily="34" charset="0"/>
                <a:sym typeface="Wingdings" pitchFamily="2" charset="2"/>
              </a:rPr>
              <a:t>each equipment : Turbine, Condenser, Pump and Boiler, one at a time.</a:t>
            </a:r>
            <a:endParaRPr lang="en-US" sz="2800" i="1" baseline="0">
              <a:solidFill>
                <a:srgbClr val="FFFF00"/>
              </a:solidFill>
              <a:latin typeface="Times New Roman" pitchFamily="18" charset="0"/>
            </a:endParaRPr>
          </a:p>
          <a:p>
            <a:pPr marL="533400" indent="-533400"/>
            <a:r>
              <a:rPr lang="en-US" sz="2800" b="1" i="1" baseline="0">
                <a:solidFill>
                  <a:srgbClr val="FFFF00"/>
                </a:solidFill>
                <a:effectLst>
                  <a:outerShdw blurRad="38100" dist="38100" dir="2700000" algn="tl">
                    <a:srgbClr val="000000"/>
                  </a:outerShdw>
                </a:effectLst>
                <a:latin typeface="Times New Roman" pitchFamily="18" charset="0"/>
              </a:rPr>
              <a:t>Assumptions</a:t>
            </a:r>
            <a:r>
              <a:rPr lang="en-US" sz="2800" i="1" baseline="0">
                <a:solidFill>
                  <a:srgbClr val="FFFF00"/>
                </a:solidFill>
                <a:latin typeface="Times New Roman" pitchFamily="18" charset="0"/>
              </a:rPr>
              <a:t>:</a:t>
            </a:r>
          </a:p>
          <a:p>
            <a:pPr marL="990600" lvl="1" indent="-533400"/>
            <a:r>
              <a:rPr lang="en-US" sz="2800" i="1" baseline="0">
                <a:solidFill>
                  <a:srgbClr val="FFFF00"/>
                </a:solidFill>
                <a:latin typeface="Times New Roman" pitchFamily="18" charset="0"/>
                <a:sym typeface="Wingdings" pitchFamily="2" charset="2"/>
              </a:rPr>
              <a:t>1. </a:t>
            </a:r>
            <a:r>
              <a:rPr lang="en-US" sz="2800" b="1" i="1" baseline="0">
                <a:solidFill>
                  <a:srgbClr val="FFFF00"/>
                </a:solidFill>
                <a:latin typeface="Times New Roman" pitchFamily="18" charset="0"/>
                <a:sym typeface="Wingdings" pitchFamily="2" charset="2"/>
              </a:rPr>
              <a:t>SSSF</a:t>
            </a:r>
            <a:r>
              <a:rPr lang="en-US" sz="2800" i="1" baseline="0">
                <a:solidFill>
                  <a:srgbClr val="FFFF00"/>
                </a:solidFill>
                <a:latin typeface="Times New Roman" pitchFamily="18" charset="0"/>
                <a:sym typeface="Wingdings" pitchFamily="2" charset="2"/>
              </a:rPr>
              <a:t> Process  and </a:t>
            </a:r>
            <a:r>
              <a:rPr lang="el-GR" sz="2800" i="1" baseline="0">
                <a:solidFill>
                  <a:srgbClr val="FFFF00"/>
                </a:solidFill>
                <a:latin typeface="Times New Roman" pitchFamily="18" charset="0"/>
                <a:cs typeface="Arial" pitchFamily="34" charset="0"/>
                <a:sym typeface="Wingdings" pitchFamily="2" charset="2"/>
              </a:rPr>
              <a:t>Δ</a:t>
            </a:r>
            <a:r>
              <a:rPr lang="en-US" sz="2800" i="1" baseline="0">
                <a:solidFill>
                  <a:srgbClr val="FFFF00"/>
                </a:solidFill>
                <a:latin typeface="Times New Roman" pitchFamily="18" charset="0"/>
                <a:cs typeface="Arial" pitchFamily="34" charset="0"/>
                <a:sym typeface="Wingdings" pitchFamily="2" charset="2"/>
              </a:rPr>
              <a:t>KE =0, </a:t>
            </a:r>
            <a:r>
              <a:rPr lang="el-GR" sz="2800" i="1" baseline="0">
                <a:solidFill>
                  <a:srgbClr val="FFFF00"/>
                </a:solidFill>
                <a:latin typeface="Times New Roman" pitchFamily="18" charset="0"/>
                <a:cs typeface="Arial" pitchFamily="34" charset="0"/>
                <a:sym typeface="Wingdings" pitchFamily="2" charset="2"/>
              </a:rPr>
              <a:t>Δ</a:t>
            </a:r>
            <a:r>
              <a:rPr lang="en-US" sz="2800" i="1" baseline="0">
                <a:solidFill>
                  <a:srgbClr val="FFFF00"/>
                </a:solidFill>
                <a:latin typeface="Times New Roman" pitchFamily="18" charset="0"/>
                <a:cs typeface="Arial" pitchFamily="34" charset="0"/>
                <a:sym typeface="Wingdings" pitchFamily="2" charset="2"/>
              </a:rPr>
              <a:t>PE = 0  </a:t>
            </a:r>
          </a:p>
          <a:p>
            <a:pPr marL="990600" lvl="1" indent="-533400"/>
            <a:r>
              <a:rPr lang="en-US" sz="2800" i="1" baseline="0">
                <a:solidFill>
                  <a:srgbClr val="FFFF00"/>
                </a:solidFill>
                <a:latin typeface="Times New Roman" pitchFamily="18" charset="0"/>
                <a:cs typeface="Arial" pitchFamily="34" charset="0"/>
                <a:sym typeface="Wingdings" pitchFamily="2" charset="2"/>
              </a:rPr>
              <a:t>    for all equipments and:</a:t>
            </a:r>
          </a:p>
          <a:p>
            <a:pPr marL="990600" lvl="1" indent="-533400"/>
            <a:r>
              <a:rPr lang="en-US" sz="2800" i="1" baseline="0">
                <a:solidFill>
                  <a:srgbClr val="FFFF00"/>
                </a:solidFill>
                <a:latin typeface="Times New Roman" pitchFamily="18" charset="0"/>
                <a:cs typeface="Arial" pitchFamily="34" charset="0"/>
                <a:sym typeface="Wingdings" pitchFamily="2" charset="2"/>
              </a:rPr>
              <a:t>2. </a:t>
            </a:r>
            <a:r>
              <a:rPr lang="en-US" sz="2800" b="1" i="1" baseline="0">
                <a:solidFill>
                  <a:srgbClr val="FFFF00"/>
                </a:solidFill>
                <a:latin typeface="Times New Roman" pitchFamily="18" charset="0"/>
                <a:cs typeface="Arial" pitchFamily="34" charset="0"/>
                <a:sym typeface="Wingdings" pitchFamily="2" charset="2"/>
              </a:rPr>
              <a:t>Turbine</a:t>
            </a:r>
            <a:r>
              <a:rPr lang="en-US" sz="2800" i="1" baseline="0">
                <a:solidFill>
                  <a:srgbClr val="FFFF00"/>
                </a:solidFill>
                <a:latin typeface="Times New Roman" pitchFamily="18" charset="0"/>
                <a:cs typeface="Arial" pitchFamily="34" charset="0"/>
                <a:sym typeface="Wingdings" pitchFamily="2" charset="2"/>
              </a:rPr>
              <a:t> : 	q = 0,    Isentropic  s</a:t>
            </a:r>
            <a:r>
              <a:rPr lang="en-US" sz="2800" i="1">
                <a:solidFill>
                  <a:srgbClr val="FFFF00"/>
                </a:solidFill>
                <a:latin typeface="Times New Roman" pitchFamily="18" charset="0"/>
                <a:cs typeface="Arial" pitchFamily="34" charset="0"/>
                <a:sym typeface="Wingdings" pitchFamily="2" charset="2"/>
              </a:rPr>
              <a:t>2</a:t>
            </a:r>
            <a:r>
              <a:rPr lang="en-US" sz="2800" i="1" baseline="0">
                <a:solidFill>
                  <a:srgbClr val="FFFF00"/>
                </a:solidFill>
                <a:latin typeface="Times New Roman" pitchFamily="18" charset="0"/>
                <a:cs typeface="Arial" pitchFamily="34" charset="0"/>
                <a:sym typeface="Wingdings" pitchFamily="2" charset="2"/>
              </a:rPr>
              <a:t> = s</a:t>
            </a:r>
            <a:r>
              <a:rPr lang="en-US" sz="2800" i="1">
                <a:solidFill>
                  <a:srgbClr val="FFFF00"/>
                </a:solidFill>
                <a:latin typeface="Times New Roman" pitchFamily="18" charset="0"/>
                <a:cs typeface="Arial" pitchFamily="34" charset="0"/>
                <a:sym typeface="Wingdings" pitchFamily="2" charset="2"/>
              </a:rPr>
              <a:t>1</a:t>
            </a:r>
            <a:endParaRPr lang="en-US" sz="2800" i="1" baseline="0">
              <a:solidFill>
                <a:srgbClr val="FFFF00"/>
              </a:solidFill>
              <a:latin typeface="Times New Roman" pitchFamily="18" charset="0"/>
              <a:cs typeface="Arial" pitchFamily="34" charset="0"/>
              <a:sym typeface="Wingdings" pitchFamily="2" charset="2"/>
            </a:endParaRPr>
          </a:p>
          <a:p>
            <a:pPr marL="990600" lvl="1" indent="-533400"/>
            <a:r>
              <a:rPr lang="en-US" sz="2800" i="1" baseline="0">
                <a:solidFill>
                  <a:srgbClr val="FFFF00"/>
                </a:solidFill>
                <a:latin typeface="Times New Roman" pitchFamily="18" charset="0"/>
                <a:cs typeface="Arial" pitchFamily="34" charset="0"/>
                <a:sym typeface="Wingdings" pitchFamily="2" charset="2"/>
              </a:rPr>
              <a:t>3. </a:t>
            </a:r>
            <a:r>
              <a:rPr lang="en-US" sz="2800" b="1" i="1" baseline="0">
                <a:solidFill>
                  <a:srgbClr val="FFFF00"/>
                </a:solidFill>
                <a:latin typeface="Times New Roman" pitchFamily="18" charset="0"/>
                <a:cs typeface="Arial" pitchFamily="34" charset="0"/>
                <a:sym typeface="Wingdings" pitchFamily="2" charset="2"/>
              </a:rPr>
              <a:t>Condenser</a:t>
            </a:r>
            <a:r>
              <a:rPr lang="en-US" sz="2800" i="1" baseline="0">
                <a:solidFill>
                  <a:srgbClr val="FFFF00"/>
                </a:solidFill>
                <a:latin typeface="Times New Roman" pitchFamily="18" charset="0"/>
                <a:cs typeface="Arial" pitchFamily="34" charset="0"/>
                <a:sym typeface="Wingdings" pitchFamily="2" charset="2"/>
              </a:rPr>
              <a:t>: 	w = 0</a:t>
            </a:r>
          </a:p>
          <a:p>
            <a:pPr marL="990600" lvl="1" indent="-533400"/>
            <a:r>
              <a:rPr lang="en-US" sz="2800" i="1" baseline="0">
                <a:solidFill>
                  <a:srgbClr val="FFFF00"/>
                </a:solidFill>
                <a:latin typeface="Times New Roman" pitchFamily="18" charset="0"/>
                <a:cs typeface="Arial" pitchFamily="34" charset="0"/>
                <a:sym typeface="Wingdings" pitchFamily="2" charset="2"/>
              </a:rPr>
              <a:t>4. </a:t>
            </a:r>
            <a:r>
              <a:rPr lang="en-US" sz="2800" b="1" i="1" baseline="0">
                <a:solidFill>
                  <a:srgbClr val="FFFF00"/>
                </a:solidFill>
                <a:latin typeface="Times New Roman" pitchFamily="18" charset="0"/>
                <a:cs typeface="Arial" pitchFamily="34" charset="0"/>
                <a:sym typeface="Wingdings" pitchFamily="2" charset="2"/>
              </a:rPr>
              <a:t>Pump</a:t>
            </a:r>
            <a:r>
              <a:rPr lang="en-US" sz="2800" i="1" baseline="0">
                <a:solidFill>
                  <a:srgbClr val="FFFF00"/>
                </a:solidFill>
                <a:latin typeface="Times New Roman" pitchFamily="18" charset="0"/>
                <a:cs typeface="Arial" pitchFamily="34" charset="0"/>
                <a:sym typeface="Wingdings" pitchFamily="2" charset="2"/>
              </a:rPr>
              <a:t>: 	q=0, Isentropic  s</a:t>
            </a:r>
            <a:r>
              <a:rPr lang="en-US" sz="2800" i="1">
                <a:solidFill>
                  <a:srgbClr val="FFFF00"/>
                </a:solidFill>
                <a:latin typeface="Times New Roman" pitchFamily="18" charset="0"/>
                <a:cs typeface="Arial" pitchFamily="34" charset="0"/>
                <a:sym typeface="Wingdings" pitchFamily="2" charset="2"/>
              </a:rPr>
              <a:t>2</a:t>
            </a:r>
            <a:r>
              <a:rPr lang="en-US" sz="2800" i="1" baseline="0">
                <a:solidFill>
                  <a:srgbClr val="FFFF00"/>
                </a:solidFill>
                <a:latin typeface="Times New Roman" pitchFamily="18" charset="0"/>
                <a:cs typeface="Arial" pitchFamily="34" charset="0"/>
                <a:sym typeface="Wingdings" pitchFamily="2" charset="2"/>
              </a:rPr>
              <a:t> = s</a:t>
            </a:r>
            <a:r>
              <a:rPr lang="en-US" sz="2800" i="1">
                <a:solidFill>
                  <a:srgbClr val="FFFF00"/>
                </a:solidFill>
                <a:latin typeface="Times New Roman" pitchFamily="18" charset="0"/>
                <a:cs typeface="Arial" pitchFamily="34" charset="0"/>
                <a:sym typeface="Wingdings" pitchFamily="2" charset="2"/>
              </a:rPr>
              <a:t>1</a:t>
            </a:r>
            <a:r>
              <a:rPr lang="en-US" sz="2800" i="1" baseline="0">
                <a:solidFill>
                  <a:srgbClr val="FFFF00"/>
                </a:solidFill>
                <a:latin typeface="Times New Roman" pitchFamily="18" charset="0"/>
                <a:cs typeface="Arial" pitchFamily="34" charset="0"/>
                <a:sym typeface="Wingdings" pitchFamily="2" charset="2"/>
              </a:rPr>
              <a:t> ,</a:t>
            </a:r>
          </a:p>
          <a:p>
            <a:pPr marL="990600" lvl="1" indent="-533400"/>
            <a:r>
              <a:rPr lang="en-US" sz="2800" i="1" baseline="0">
                <a:solidFill>
                  <a:srgbClr val="FFFF00"/>
                </a:solidFill>
                <a:latin typeface="Times New Roman" pitchFamily="18" charset="0"/>
                <a:cs typeface="Arial" pitchFamily="34" charset="0"/>
                <a:sym typeface="Wingdings" pitchFamily="2" charset="2"/>
              </a:rPr>
              <a:t>         Liquid  v = constant </a:t>
            </a:r>
          </a:p>
          <a:p>
            <a:pPr marL="990600" lvl="1" indent="-533400"/>
            <a:r>
              <a:rPr lang="en-US" sz="2800" i="1" baseline="0">
                <a:solidFill>
                  <a:srgbClr val="FFFF00"/>
                </a:solidFill>
                <a:latin typeface="Times New Roman" pitchFamily="18" charset="0"/>
                <a:cs typeface="Arial" pitchFamily="34" charset="0"/>
                <a:sym typeface="Wingdings" pitchFamily="2" charset="2"/>
              </a:rPr>
              <a:t>5. </a:t>
            </a:r>
            <a:r>
              <a:rPr lang="en-US" sz="2800" b="1" i="1" baseline="0">
                <a:solidFill>
                  <a:srgbClr val="FFFF00"/>
                </a:solidFill>
                <a:latin typeface="Times New Roman" pitchFamily="18" charset="0"/>
                <a:cs typeface="Arial" pitchFamily="34" charset="0"/>
                <a:sym typeface="Wingdings" pitchFamily="2" charset="2"/>
              </a:rPr>
              <a:t>boiler</a:t>
            </a:r>
            <a:r>
              <a:rPr lang="en-US" sz="2800" i="1" baseline="0">
                <a:solidFill>
                  <a:srgbClr val="FFFF00"/>
                </a:solidFill>
                <a:latin typeface="Times New Roman" pitchFamily="18" charset="0"/>
                <a:cs typeface="Arial" pitchFamily="34" charset="0"/>
                <a:sym typeface="Wingdings" pitchFamily="2" charset="2"/>
              </a:rPr>
              <a:t>:          w = 0,  No pressure drop </a:t>
            </a:r>
          </a:p>
          <a:p>
            <a:pPr marL="533400" indent="-533400"/>
            <a:r>
              <a:rPr lang="en-US" sz="2800" b="1" i="1" baseline="0">
                <a:solidFill>
                  <a:srgbClr val="FFFF00"/>
                </a:solidFill>
                <a:effectLst>
                  <a:outerShdw blurRad="38100" dist="38100" dir="2700000" algn="tl">
                    <a:srgbClr val="000000"/>
                  </a:outerShdw>
                </a:effectLst>
                <a:latin typeface="Times New Roman" pitchFamily="18" charset="0"/>
                <a:cs typeface="Arial" pitchFamily="34" charset="0"/>
                <a:sym typeface="Wingdings" pitchFamily="2" charset="2"/>
              </a:rPr>
              <a:t>Solution</a:t>
            </a:r>
            <a:r>
              <a:rPr lang="en-US" sz="2800" i="1" baseline="0">
                <a:solidFill>
                  <a:srgbClr val="FFFF00"/>
                </a:solidFill>
                <a:latin typeface="Times New Roman" pitchFamily="18" charset="0"/>
                <a:cs typeface="Arial" pitchFamily="34" charset="0"/>
                <a:sym typeface="Wingdings" pitchFamily="2" charset="2"/>
              </a:rPr>
              <a:t>:   	apply 1</a:t>
            </a:r>
            <a:r>
              <a:rPr lang="en-US" sz="2800" i="1" baseline="30000">
                <a:solidFill>
                  <a:srgbClr val="FFFF00"/>
                </a:solidFill>
                <a:latin typeface="Times New Roman" pitchFamily="18" charset="0"/>
                <a:cs typeface="Arial" pitchFamily="34" charset="0"/>
                <a:sym typeface="Wingdings" pitchFamily="2" charset="2"/>
              </a:rPr>
              <a:t>st</a:t>
            </a:r>
            <a:r>
              <a:rPr lang="en-US" sz="2800" i="1" baseline="0">
                <a:solidFill>
                  <a:srgbClr val="FFFF00"/>
                </a:solidFill>
                <a:latin typeface="Times New Roman" pitchFamily="18" charset="0"/>
                <a:cs typeface="Arial" pitchFamily="34" charset="0"/>
                <a:sym typeface="Wingdings" pitchFamily="2" charset="2"/>
              </a:rPr>
              <a:t> law SSSF Proc. 	</a:t>
            </a:r>
          </a:p>
          <a:p>
            <a:pPr marL="533400" indent="-533400"/>
            <a:r>
              <a:rPr lang="en-US" sz="2800" i="1" baseline="0">
                <a:solidFill>
                  <a:srgbClr val="FFFF00"/>
                </a:solidFill>
                <a:latin typeface="Times New Roman" pitchFamily="18" charset="0"/>
                <a:cs typeface="Arial" pitchFamily="34" charset="0"/>
                <a:sym typeface="Wingdings" pitchFamily="2" charset="2"/>
              </a:rPr>
              <a:t>                      q + h</a:t>
            </a:r>
            <a:r>
              <a:rPr lang="en-US" sz="2800" i="1">
                <a:solidFill>
                  <a:srgbClr val="FFFF00"/>
                </a:solidFill>
                <a:latin typeface="Times New Roman" pitchFamily="18" charset="0"/>
                <a:cs typeface="Arial" pitchFamily="34" charset="0"/>
                <a:sym typeface="Wingdings" pitchFamily="2" charset="2"/>
              </a:rPr>
              <a:t>1</a:t>
            </a:r>
            <a:r>
              <a:rPr lang="en-US" sz="2800" i="1" baseline="0">
                <a:solidFill>
                  <a:srgbClr val="FFFF00"/>
                </a:solidFill>
                <a:latin typeface="Times New Roman" pitchFamily="18" charset="0"/>
                <a:cs typeface="Arial" pitchFamily="34" charset="0"/>
                <a:sym typeface="Wingdings" pitchFamily="2" charset="2"/>
              </a:rPr>
              <a:t> = w + h</a:t>
            </a:r>
            <a:r>
              <a:rPr lang="en-US" sz="2800" i="1">
                <a:solidFill>
                  <a:srgbClr val="FFFF00"/>
                </a:solidFill>
                <a:latin typeface="Times New Roman" pitchFamily="18" charset="0"/>
                <a:cs typeface="Arial" pitchFamily="34" charset="0"/>
                <a:sym typeface="Wingdings" pitchFamily="2" charset="2"/>
              </a:rPr>
              <a:t>2</a:t>
            </a:r>
            <a:endParaRPr lang="en-US" sz="2800" i="1" baseline="0">
              <a:solidFill>
                <a:srgbClr val="FFFF00"/>
              </a:solidFill>
              <a:latin typeface="Times New Roman" pitchFamily="18" charset="0"/>
              <a:cs typeface="Arial" pitchFamily="34" charset="0"/>
              <a:sym typeface="Wingdings" pitchFamily="2" charset="2"/>
            </a:endParaRPr>
          </a:p>
          <a:p>
            <a:pPr marL="533400" indent="-533400"/>
            <a:r>
              <a:rPr lang="en-US" sz="2800" i="1" baseline="0">
                <a:solidFill>
                  <a:srgbClr val="FFFF00"/>
                </a:solidFill>
                <a:latin typeface="Times New Roman" pitchFamily="18" charset="0"/>
                <a:cs typeface="Arial" pitchFamily="34" charset="0"/>
                <a:sym typeface="Wingdings" pitchFamily="2" charset="2"/>
              </a:rPr>
              <a:t>		and  get properties from steam table</a:t>
            </a:r>
            <a:endParaRPr lang="el-GR" sz="2800" i="1" baseline="0">
              <a:solidFill>
                <a:srgbClr val="FFFF00"/>
              </a:solidFill>
              <a:latin typeface="Times New Roman" pitchFamily="18" charset="0"/>
              <a:cs typeface="Arial"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5458"/>
                                        </p:tgtEl>
                                        <p:attrNameLst>
                                          <p:attrName>style.visibility</p:attrName>
                                        </p:attrNameLst>
                                      </p:cBhvr>
                                      <p:to>
                                        <p:strVal val="visible"/>
                                      </p:to>
                                    </p:set>
                                    <p:animEffect transition="in" filter="fade">
                                      <p:cBhvr>
                                        <p:cTn id="7" dur="1000"/>
                                        <p:tgtEl>
                                          <p:spTgt spid="275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2"/>
          <p:cNvSpPr>
            <a:spLocks noGrp="1"/>
          </p:cNvSpPr>
          <p:nvPr>
            <p:ph type="ftr" sz="quarter" idx="11"/>
          </p:nvPr>
        </p:nvSpPr>
        <p:spPr/>
        <p:txBody>
          <a:bodyPr/>
          <a:lstStyle/>
          <a:p>
            <a:r>
              <a:rPr lang="en-US"/>
              <a:t>รศ.ดร.สมหมาย ปรีเปรม</a:t>
            </a:r>
            <a:endParaRPr lang="th-TH"/>
          </a:p>
        </p:txBody>
      </p:sp>
      <p:sp>
        <p:nvSpPr>
          <p:cNvPr id="322563" name="Text Box 3"/>
          <p:cNvSpPr txBox="1">
            <a:spLocks noChangeArrowheads="1"/>
          </p:cNvSpPr>
          <p:nvPr/>
        </p:nvSpPr>
        <p:spPr bwMode="auto">
          <a:xfrm>
            <a:off x="485775" y="515938"/>
            <a:ext cx="7874000" cy="4968875"/>
          </a:xfrm>
          <a:prstGeom prst="rect">
            <a:avLst/>
          </a:prstGeom>
          <a:noFill/>
          <a:ln w="9525">
            <a:noFill/>
            <a:miter lim="800000"/>
            <a:headEnd/>
            <a:tailEnd/>
          </a:ln>
          <a:effectLst/>
        </p:spPr>
        <p:txBody>
          <a:bodyPr>
            <a:spAutoFit/>
          </a:bodyPr>
          <a:lstStyle/>
          <a:p>
            <a:pPr marL="533400" indent="-533400"/>
            <a:r>
              <a:rPr lang="en-US" sz="4000" b="1" i="1" baseline="0">
                <a:latin typeface="Times New Roman" pitchFamily="18" charset="0"/>
              </a:rPr>
              <a:t>1. Control Volume:  </a:t>
            </a:r>
            <a:r>
              <a:rPr lang="en-US" sz="4000" i="1" baseline="0">
                <a:solidFill>
                  <a:srgbClr val="FFFF00"/>
                </a:solidFill>
                <a:latin typeface="Times New Roman" pitchFamily="18" charset="0"/>
                <a:cs typeface="Arial" pitchFamily="34" charset="0"/>
                <a:sym typeface="Wingdings" pitchFamily="2" charset="2"/>
              </a:rPr>
              <a:t>Turbine</a:t>
            </a:r>
          </a:p>
          <a:p>
            <a:pPr marL="533400" indent="-533400"/>
            <a:r>
              <a:rPr lang="en-US" sz="4000" b="1" i="1" baseline="0">
                <a:latin typeface="Times New Roman" pitchFamily="18" charset="0"/>
              </a:rPr>
              <a:t>Assumptions:</a:t>
            </a:r>
          </a:p>
          <a:p>
            <a:pPr marL="990600" lvl="1" indent="-533400"/>
            <a:r>
              <a:rPr lang="en-US" sz="4000" i="1" baseline="0">
                <a:latin typeface="Times New Roman" pitchFamily="18" charset="0"/>
                <a:sym typeface="Wingdings" pitchFamily="2" charset="2"/>
              </a:rPr>
              <a:t>SSSF Process  </a:t>
            </a:r>
          </a:p>
          <a:p>
            <a:pPr marL="990600" lvl="1" indent="-533400"/>
            <a:r>
              <a:rPr lang="en-US" sz="4000" i="1" baseline="0">
                <a:latin typeface="Times New Roman" pitchFamily="18" charset="0"/>
                <a:sym typeface="Wingdings" pitchFamily="2" charset="2"/>
              </a:rPr>
              <a:t>and </a:t>
            </a:r>
            <a:r>
              <a:rPr lang="el-GR" sz="4000" i="1" baseline="0">
                <a:latin typeface="Times New Roman" pitchFamily="18" charset="0"/>
                <a:cs typeface="Arial" pitchFamily="34" charset="0"/>
                <a:sym typeface="Wingdings" pitchFamily="2" charset="2"/>
              </a:rPr>
              <a:t>Δ</a:t>
            </a:r>
            <a:r>
              <a:rPr lang="en-US" sz="4000" i="1" baseline="0">
                <a:latin typeface="Times New Roman" pitchFamily="18" charset="0"/>
                <a:cs typeface="Arial" pitchFamily="34" charset="0"/>
                <a:sym typeface="Wingdings" pitchFamily="2" charset="2"/>
              </a:rPr>
              <a:t>KE =0, </a:t>
            </a:r>
            <a:r>
              <a:rPr lang="el-GR" sz="4000" i="1" baseline="0">
                <a:latin typeface="Times New Roman" pitchFamily="18" charset="0"/>
                <a:cs typeface="Arial" pitchFamily="34" charset="0"/>
                <a:sym typeface="Wingdings" pitchFamily="2" charset="2"/>
              </a:rPr>
              <a:t>Δ</a:t>
            </a:r>
            <a:r>
              <a:rPr lang="en-US" sz="4000" i="1" baseline="0">
                <a:latin typeface="Times New Roman" pitchFamily="18" charset="0"/>
                <a:cs typeface="Arial" pitchFamily="34" charset="0"/>
                <a:sym typeface="Wingdings" pitchFamily="2" charset="2"/>
              </a:rPr>
              <a:t>PE = 0 ; </a:t>
            </a:r>
          </a:p>
          <a:p>
            <a:pPr marL="990600" lvl="1" indent="-533400"/>
            <a:r>
              <a:rPr lang="en-US" sz="4000" i="1" baseline="0">
                <a:latin typeface="Times New Roman" pitchFamily="18" charset="0"/>
                <a:cs typeface="Arial" pitchFamily="34" charset="0"/>
                <a:sym typeface="Wingdings" pitchFamily="2" charset="2"/>
              </a:rPr>
              <a:t>q = 0,   </a:t>
            </a:r>
            <a:r>
              <a:rPr lang="en-US" sz="4000" i="1" baseline="0">
                <a:solidFill>
                  <a:srgbClr val="FFFF00"/>
                </a:solidFill>
                <a:latin typeface="Times New Roman" pitchFamily="18" charset="0"/>
                <a:cs typeface="Arial" pitchFamily="34" charset="0"/>
                <a:sym typeface="Wingdings" pitchFamily="2" charset="2"/>
              </a:rPr>
              <a:t>s</a:t>
            </a:r>
            <a:r>
              <a:rPr lang="en-US" sz="4000" i="1">
                <a:solidFill>
                  <a:srgbClr val="FFFF00"/>
                </a:solidFill>
                <a:latin typeface="Times New Roman" pitchFamily="18" charset="0"/>
                <a:cs typeface="Arial" pitchFamily="34" charset="0"/>
                <a:sym typeface="Wingdings" pitchFamily="2" charset="2"/>
              </a:rPr>
              <a:t>2</a:t>
            </a:r>
            <a:r>
              <a:rPr lang="en-US" sz="4000" i="1" baseline="0">
                <a:solidFill>
                  <a:srgbClr val="FFFF00"/>
                </a:solidFill>
                <a:latin typeface="Times New Roman" pitchFamily="18" charset="0"/>
                <a:cs typeface="Arial" pitchFamily="34" charset="0"/>
                <a:sym typeface="Wingdings" pitchFamily="2" charset="2"/>
              </a:rPr>
              <a:t> = s</a:t>
            </a:r>
            <a:r>
              <a:rPr lang="en-US" sz="4000" i="1">
                <a:solidFill>
                  <a:srgbClr val="FFFF00"/>
                </a:solidFill>
                <a:latin typeface="Times New Roman" pitchFamily="18" charset="0"/>
                <a:cs typeface="Arial" pitchFamily="34" charset="0"/>
                <a:sym typeface="Wingdings" pitchFamily="2" charset="2"/>
              </a:rPr>
              <a:t>1</a:t>
            </a:r>
            <a:endParaRPr lang="en-US" sz="4000" i="1" baseline="0">
              <a:latin typeface="Times New Roman" pitchFamily="18" charset="0"/>
              <a:cs typeface="Arial" pitchFamily="34" charset="0"/>
              <a:sym typeface="Wingdings" pitchFamily="2" charset="2"/>
            </a:endParaRPr>
          </a:p>
          <a:p>
            <a:pPr marL="533400" indent="-533400"/>
            <a:r>
              <a:rPr lang="en-US" sz="4000" i="1" baseline="0">
                <a:latin typeface="Times New Roman" pitchFamily="18" charset="0"/>
                <a:cs typeface="Arial" pitchFamily="34" charset="0"/>
                <a:sym typeface="Wingdings" pitchFamily="2" charset="2"/>
              </a:rPr>
              <a:t>1</a:t>
            </a:r>
            <a:r>
              <a:rPr lang="en-US" sz="4000" i="1" baseline="30000">
                <a:latin typeface="Times New Roman" pitchFamily="18" charset="0"/>
                <a:cs typeface="Arial" pitchFamily="34" charset="0"/>
                <a:sym typeface="Wingdings" pitchFamily="2" charset="2"/>
              </a:rPr>
              <a:t>st</a:t>
            </a:r>
            <a:r>
              <a:rPr lang="en-US" sz="4000" i="1" baseline="0">
                <a:latin typeface="Times New Roman" pitchFamily="18" charset="0"/>
                <a:cs typeface="Arial" pitchFamily="34" charset="0"/>
                <a:sym typeface="Wingdings" pitchFamily="2" charset="2"/>
              </a:rPr>
              <a:t> law SSSF Proc. 	</a:t>
            </a:r>
          </a:p>
          <a:p>
            <a:pPr marL="533400" indent="-533400"/>
            <a:r>
              <a:rPr lang="en-US" sz="4000" i="1" baseline="0">
                <a:latin typeface="Times New Roman" pitchFamily="18" charset="0"/>
                <a:cs typeface="Arial" pitchFamily="34" charset="0"/>
                <a:sym typeface="Wingdings" pitchFamily="2" charset="2"/>
              </a:rPr>
              <a:t>             q + h</a:t>
            </a:r>
            <a:r>
              <a:rPr lang="en-US" sz="4000" i="1">
                <a:latin typeface="Times New Roman" pitchFamily="18" charset="0"/>
                <a:cs typeface="Arial" pitchFamily="34" charset="0"/>
                <a:sym typeface="Wingdings" pitchFamily="2" charset="2"/>
              </a:rPr>
              <a:t>1</a:t>
            </a:r>
            <a:r>
              <a:rPr lang="en-US" sz="4000" i="1" baseline="0">
                <a:latin typeface="Times New Roman" pitchFamily="18" charset="0"/>
                <a:cs typeface="Arial" pitchFamily="34" charset="0"/>
                <a:sym typeface="Wingdings" pitchFamily="2" charset="2"/>
              </a:rPr>
              <a:t> = w + h</a:t>
            </a:r>
            <a:r>
              <a:rPr lang="en-US" sz="4000" i="1">
                <a:latin typeface="Times New Roman" pitchFamily="18" charset="0"/>
                <a:cs typeface="Arial" pitchFamily="34" charset="0"/>
                <a:sym typeface="Wingdings" pitchFamily="2" charset="2"/>
              </a:rPr>
              <a:t>2</a:t>
            </a:r>
          </a:p>
          <a:p>
            <a:pPr marL="533400" indent="-533400"/>
            <a:r>
              <a:rPr lang="en-US" sz="4000" i="1">
                <a:latin typeface="Times New Roman" pitchFamily="18" charset="0"/>
                <a:cs typeface="Arial" pitchFamily="34" charset="0"/>
                <a:sym typeface="Wingdings" pitchFamily="2" charset="2"/>
              </a:rPr>
              <a:t>		</a:t>
            </a:r>
            <a:r>
              <a:rPr lang="en-US" sz="4000" b="1" i="1">
                <a:solidFill>
                  <a:srgbClr val="0000CC"/>
                </a:solidFill>
                <a:latin typeface="Times New Roman" pitchFamily="18" charset="0"/>
                <a:cs typeface="Arial" pitchFamily="34" charset="0"/>
                <a:sym typeface="Wingdings" pitchFamily="2" charset="2"/>
              </a:rPr>
              <a:t>	       </a:t>
            </a:r>
            <a:r>
              <a:rPr lang="en-US" sz="4000" b="1" i="1" baseline="0">
                <a:latin typeface="Times New Roman" pitchFamily="18" charset="0"/>
                <a:cs typeface="Arial" pitchFamily="34" charset="0"/>
                <a:sym typeface="Wingdings" pitchFamily="2" charset="2"/>
              </a:rPr>
              <a:t>w</a:t>
            </a:r>
            <a:r>
              <a:rPr lang="en-US" sz="4000" b="1" i="1">
                <a:latin typeface="Times New Roman" pitchFamily="18" charset="0"/>
                <a:cs typeface="Arial" pitchFamily="34" charset="0"/>
                <a:sym typeface="Wingdings" pitchFamily="2" charset="2"/>
              </a:rPr>
              <a:t>T</a:t>
            </a:r>
            <a:r>
              <a:rPr lang="en-US" sz="4000" b="1" i="1" baseline="0">
                <a:latin typeface="Times New Roman" pitchFamily="18" charset="0"/>
                <a:cs typeface="Arial" pitchFamily="34" charset="0"/>
                <a:sym typeface="Wingdings" pitchFamily="2" charset="2"/>
              </a:rPr>
              <a:t> =  h</a:t>
            </a:r>
            <a:r>
              <a:rPr lang="en-US" sz="4000" b="1" i="1">
                <a:latin typeface="Times New Roman" pitchFamily="18" charset="0"/>
                <a:cs typeface="Arial" pitchFamily="34" charset="0"/>
                <a:sym typeface="Wingdings" pitchFamily="2" charset="2"/>
              </a:rPr>
              <a:t>1</a:t>
            </a:r>
            <a:r>
              <a:rPr lang="en-US" sz="4000" b="1" i="1" baseline="0">
                <a:latin typeface="Times New Roman" pitchFamily="18" charset="0"/>
                <a:cs typeface="Arial" pitchFamily="34" charset="0"/>
                <a:sym typeface="Wingdings" pitchFamily="2" charset="2"/>
              </a:rPr>
              <a:t> – h</a:t>
            </a:r>
            <a:r>
              <a:rPr lang="en-US" sz="4000" b="1" i="1">
                <a:latin typeface="Times New Roman" pitchFamily="18" charset="0"/>
                <a:cs typeface="Arial" pitchFamily="34" charset="0"/>
                <a:sym typeface="Wingdings" pitchFamily="2" charset="2"/>
              </a:rPr>
              <a:t>2</a:t>
            </a:r>
          </a:p>
        </p:txBody>
      </p:sp>
      <p:grpSp>
        <p:nvGrpSpPr>
          <p:cNvPr id="322564" name="Group 4"/>
          <p:cNvGrpSpPr>
            <a:grpSpLocks/>
          </p:cNvGrpSpPr>
          <p:nvPr/>
        </p:nvGrpSpPr>
        <p:grpSpPr bwMode="auto">
          <a:xfrm>
            <a:off x="6589713" y="1284288"/>
            <a:ext cx="1792287" cy="2524125"/>
            <a:chOff x="4025" y="2003"/>
            <a:chExt cx="1129" cy="1590"/>
          </a:xfrm>
        </p:grpSpPr>
        <p:sp>
          <p:nvSpPr>
            <p:cNvPr id="322565" name="Text Box 5"/>
            <p:cNvSpPr txBox="1">
              <a:spLocks noChangeArrowheads="1"/>
            </p:cNvSpPr>
            <p:nvPr/>
          </p:nvSpPr>
          <p:spPr bwMode="auto">
            <a:xfrm>
              <a:off x="4309" y="2003"/>
              <a:ext cx="658" cy="403"/>
            </a:xfrm>
            <a:prstGeom prst="rect">
              <a:avLst/>
            </a:prstGeom>
            <a:noFill/>
            <a:ln w="9525">
              <a:noFill/>
              <a:miter lim="800000"/>
              <a:headEnd/>
              <a:tailEnd/>
            </a:ln>
            <a:effectLst/>
          </p:spPr>
          <p:txBody>
            <a:bodyPr>
              <a:spAutoFit/>
            </a:bodyPr>
            <a:lstStyle/>
            <a:p>
              <a:r>
                <a:rPr lang="en-US" sz="1200" i="1" baseline="0"/>
                <a:t>Steam</a:t>
              </a:r>
            </a:p>
            <a:p>
              <a:r>
                <a:rPr lang="en-US" sz="1200" i="1" baseline="0"/>
                <a:t>P</a:t>
              </a:r>
              <a:r>
                <a:rPr lang="en-US" sz="1200" i="1"/>
                <a:t>1</a:t>
              </a:r>
              <a:r>
                <a:rPr lang="en-US" sz="1200" i="1" baseline="0"/>
                <a:t>= 3 MPa</a:t>
              </a:r>
            </a:p>
            <a:p>
              <a:r>
                <a:rPr lang="en-US" sz="1200" i="1" baseline="0"/>
                <a:t>T</a:t>
              </a:r>
              <a:r>
                <a:rPr lang="en-US" sz="1200" i="1"/>
                <a:t>1</a:t>
              </a:r>
              <a:r>
                <a:rPr lang="en-US" sz="1200" i="1" baseline="0"/>
                <a:t>= 350</a:t>
              </a:r>
              <a:r>
                <a:rPr lang="en-US" sz="1200" i="1" baseline="30000"/>
                <a:t>o</a:t>
              </a:r>
              <a:endParaRPr lang="en-US" sz="1200" i="1" baseline="0"/>
            </a:p>
          </p:txBody>
        </p:sp>
        <p:grpSp>
          <p:nvGrpSpPr>
            <p:cNvPr id="322566" name="Group 6"/>
            <p:cNvGrpSpPr>
              <a:grpSpLocks/>
            </p:cNvGrpSpPr>
            <p:nvPr/>
          </p:nvGrpSpPr>
          <p:grpSpPr bwMode="auto">
            <a:xfrm>
              <a:off x="4025" y="2330"/>
              <a:ext cx="1129" cy="1061"/>
              <a:chOff x="1013" y="2166"/>
              <a:chExt cx="1129" cy="1061"/>
            </a:xfrm>
          </p:grpSpPr>
          <p:sp>
            <p:nvSpPr>
              <p:cNvPr id="322567" name="AutoShape 7"/>
              <p:cNvSpPr>
                <a:spLocks noChangeArrowheads="1"/>
              </p:cNvSpPr>
              <p:nvPr/>
            </p:nvSpPr>
            <p:spPr bwMode="auto">
              <a:xfrm rot="5400000">
                <a:off x="1189" y="2287"/>
                <a:ext cx="749" cy="69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19050">
                <a:solidFill>
                  <a:srgbClr val="808080"/>
                </a:solidFill>
                <a:miter lim="800000"/>
                <a:headEnd/>
                <a:tailEnd/>
              </a:ln>
              <a:effectLst/>
            </p:spPr>
            <p:txBody>
              <a:bodyPr wrap="none" anchor="ctr"/>
              <a:lstStyle/>
              <a:p>
                <a:endParaRPr lang="th-TH"/>
              </a:p>
            </p:txBody>
          </p:sp>
          <p:sp>
            <p:nvSpPr>
              <p:cNvPr id="322568" name="Text Box 8"/>
              <p:cNvSpPr txBox="1">
                <a:spLocks noChangeArrowheads="1"/>
              </p:cNvSpPr>
              <p:nvPr/>
            </p:nvSpPr>
            <p:spPr bwMode="auto">
              <a:xfrm>
                <a:off x="1289" y="2550"/>
                <a:ext cx="555" cy="192"/>
              </a:xfrm>
              <a:prstGeom prst="rect">
                <a:avLst/>
              </a:prstGeom>
              <a:noFill/>
              <a:ln w="9525">
                <a:noFill/>
                <a:miter lim="800000"/>
                <a:headEnd/>
                <a:tailEnd/>
              </a:ln>
              <a:effectLst/>
            </p:spPr>
            <p:txBody>
              <a:bodyPr>
                <a:spAutoFit/>
              </a:bodyPr>
              <a:lstStyle/>
              <a:p>
                <a:pPr>
                  <a:spcBef>
                    <a:spcPct val="50000"/>
                  </a:spcBef>
                </a:pPr>
                <a:r>
                  <a:rPr lang="en-US" sz="1400" i="1" baseline="0">
                    <a:latin typeface="Comic Sans MS" pitchFamily="66" charset="0"/>
                  </a:rPr>
                  <a:t>Turbine</a:t>
                </a:r>
                <a:endParaRPr lang="th-TH" sz="1400" i="1" baseline="0">
                  <a:latin typeface="Comic Sans MS" pitchFamily="66" charset="0"/>
                </a:endParaRPr>
              </a:p>
            </p:txBody>
          </p:sp>
          <p:sp>
            <p:nvSpPr>
              <p:cNvPr id="322569" name="Line 9"/>
              <p:cNvSpPr>
                <a:spLocks noChangeShapeType="1"/>
              </p:cNvSpPr>
              <p:nvPr/>
            </p:nvSpPr>
            <p:spPr bwMode="auto">
              <a:xfrm flipH="1">
                <a:off x="1848" y="2959"/>
                <a:ext cx="7" cy="268"/>
              </a:xfrm>
              <a:prstGeom prst="line">
                <a:avLst/>
              </a:prstGeom>
              <a:noFill/>
              <a:ln w="38100">
                <a:solidFill>
                  <a:srgbClr val="FF0000"/>
                </a:solidFill>
                <a:round/>
                <a:headEnd/>
                <a:tailEnd type="arrow" w="med" len="lg"/>
              </a:ln>
              <a:effectLst/>
            </p:spPr>
            <p:txBody>
              <a:bodyPr/>
              <a:lstStyle/>
              <a:p>
                <a:endParaRPr lang="th-TH"/>
              </a:p>
            </p:txBody>
          </p:sp>
          <p:sp>
            <p:nvSpPr>
              <p:cNvPr id="322570" name="Line 10"/>
              <p:cNvSpPr>
                <a:spLocks noChangeShapeType="1"/>
              </p:cNvSpPr>
              <p:nvPr/>
            </p:nvSpPr>
            <p:spPr bwMode="auto">
              <a:xfrm>
                <a:off x="1276" y="2179"/>
                <a:ext cx="8" cy="270"/>
              </a:xfrm>
              <a:prstGeom prst="line">
                <a:avLst/>
              </a:prstGeom>
              <a:noFill/>
              <a:ln w="38100">
                <a:solidFill>
                  <a:srgbClr val="FF0000"/>
                </a:solidFill>
                <a:round/>
                <a:headEnd/>
                <a:tailEnd type="arrow" w="med" len="lg"/>
              </a:ln>
              <a:effectLst/>
            </p:spPr>
            <p:txBody>
              <a:bodyPr/>
              <a:lstStyle/>
              <a:p>
                <a:endParaRPr lang="th-TH"/>
              </a:p>
            </p:txBody>
          </p:sp>
          <p:grpSp>
            <p:nvGrpSpPr>
              <p:cNvPr id="322571" name="Group 11"/>
              <p:cNvGrpSpPr>
                <a:grpSpLocks/>
              </p:cNvGrpSpPr>
              <p:nvPr/>
            </p:nvGrpSpPr>
            <p:grpSpPr bwMode="auto">
              <a:xfrm>
                <a:off x="1013" y="2166"/>
                <a:ext cx="338" cy="192"/>
                <a:chOff x="917" y="3217"/>
                <a:chExt cx="338" cy="192"/>
              </a:xfrm>
            </p:grpSpPr>
            <p:sp>
              <p:nvSpPr>
                <p:cNvPr id="322572" name="Text Box 12"/>
                <p:cNvSpPr txBox="1">
                  <a:spLocks noChangeArrowheads="1"/>
                </p:cNvSpPr>
                <p:nvPr/>
              </p:nvSpPr>
              <p:spPr bwMode="auto">
                <a:xfrm>
                  <a:off x="917" y="3217"/>
                  <a:ext cx="144" cy="192"/>
                </a:xfrm>
                <a:prstGeom prst="rect">
                  <a:avLst/>
                </a:prstGeom>
                <a:noFill/>
                <a:ln w="9525">
                  <a:noFill/>
                  <a:miter lim="800000"/>
                  <a:headEnd/>
                  <a:tailEnd/>
                </a:ln>
                <a:effectLst/>
              </p:spPr>
              <p:txBody>
                <a:bodyPr>
                  <a:spAutoFit/>
                </a:bodyPr>
                <a:lstStyle/>
                <a:p>
                  <a:pPr>
                    <a:spcBef>
                      <a:spcPct val="50000"/>
                    </a:spcBef>
                  </a:pPr>
                  <a:r>
                    <a:rPr lang="en-US" sz="1400" i="1" baseline="0">
                      <a:latin typeface="Script MT Bold" pitchFamily="66" charset="0"/>
                    </a:rPr>
                    <a:t>1</a:t>
                  </a:r>
                  <a:endParaRPr lang="th-TH" sz="1400" i="1" baseline="0">
                    <a:latin typeface="Script MT Bold" pitchFamily="66" charset="0"/>
                  </a:endParaRPr>
                </a:p>
              </p:txBody>
            </p:sp>
            <p:sp>
              <p:nvSpPr>
                <p:cNvPr id="322573" name="Oval 13"/>
                <p:cNvSpPr>
                  <a:spLocks noChangeArrowheads="1"/>
                </p:cNvSpPr>
                <p:nvPr/>
              </p:nvSpPr>
              <p:spPr bwMode="auto">
                <a:xfrm>
                  <a:off x="925" y="3233"/>
                  <a:ext cx="164" cy="168"/>
                </a:xfrm>
                <a:prstGeom prst="ellipse">
                  <a:avLst/>
                </a:prstGeom>
                <a:noFill/>
                <a:ln w="9525">
                  <a:solidFill>
                    <a:srgbClr val="000080"/>
                  </a:solidFill>
                  <a:round/>
                  <a:headEnd/>
                  <a:tailEnd/>
                </a:ln>
                <a:effectLst/>
              </p:spPr>
              <p:txBody>
                <a:bodyPr wrap="none" anchor="ctr"/>
                <a:lstStyle/>
                <a:p>
                  <a:endParaRPr lang="th-TH"/>
                </a:p>
              </p:txBody>
            </p:sp>
            <p:sp>
              <p:nvSpPr>
                <p:cNvPr id="322574" name="Line 14"/>
                <p:cNvSpPr>
                  <a:spLocks noChangeShapeType="1"/>
                </p:cNvSpPr>
                <p:nvPr/>
              </p:nvSpPr>
              <p:spPr bwMode="auto">
                <a:xfrm flipV="1">
                  <a:off x="1094" y="3320"/>
                  <a:ext cx="161" cy="1"/>
                </a:xfrm>
                <a:prstGeom prst="line">
                  <a:avLst/>
                </a:prstGeom>
                <a:noFill/>
                <a:ln w="9525">
                  <a:solidFill>
                    <a:srgbClr val="000080"/>
                  </a:solidFill>
                  <a:round/>
                  <a:headEnd/>
                  <a:tailEnd/>
                </a:ln>
                <a:effectLst/>
              </p:spPr>
              <p:txBody>
                <a:bodyPr/>
                <a:lstStyle/>
                <a:p>
                  <a:endParaRPr lang="th-TH"/>
                </a:p>
              </p:txBody>
            </p:sp>
          </p:grpSp>
          <p:grpSp>
            <p:nvGrpSpPr>
              <p:cNvPr id="322575" name="Group 15"/>
              <p:cNvGrpSpPr>
                <a:grpSpLocks/>
              </p:cNvGrpSpPr>
              <p:nvPr/>
            </p:nvGrpSpPr>
            <p:grpSpPr bwMode="auto">
              <a:xfrm>
                <a:off x="1815" y="2946"/>
                <a:ext cx="313" cy="192"/>
                <a:chOff x="1991" y="2105"/>
                <a:chExt cx="313" cy="192"/>
              </a:xfrm>
            </p:grpSpPr>
            <p:sp>
              <p:nvSpPr>
                <p:cNvPr id="322576" name="Text Box 16"/>
                <p:cNvSpPr txBox="1">
                  <a:spLocks noChangeArrowheads="1"/>
                </p:cNvSpPr>
                <p:nvPr/>
              </p:nvSpPr>
              <p:spPr bwMode="auto">
                <a:xfrm>
                  <a:off x="2132" y="2105"/>
                  <a:ext cx="144" cy="192"/>
                </a:xfrm>
                <a:prstGeom prst="rect">
                  <a:avLst/>
                </a:prstGeom>
                <a:noFill/>
                <a:ln w="9525">
                  <a:noFill/>
                  <a:miter lim="800000"/>
                  <a:headEnd/>
                  <a:tailEnd/>
                </a:ln>
                <a:effectLst/>
              </p:spPr>
              <p:txBody>
                <a:bodyPr>
                  <a:spAutoFit/>
                </a:bodyPr>
                <a:lstStyle/>
                <a:p>
                  <a:pPr>
                    <a:spcBef>
                      <a:spcPct val="50000"/>
                    </a:spcBef>
                  </a:pPr>
                  <a:r>
                    <a:rPr lang="en-US" sz="1400" i="1" baseline="0">
                      <a:latin typeface="Script MT Bold" pitchFamily="66" charset="0"/>
                    </a:rPr>
                    <a:t>2</a:t>
                  </a:r>
                  <a:endParaRPr lang="th-TH" sz="1400" i="1" baseline="0">
                    <a:latin typeface="Script MT Bold" pitchFamily="66" charset="0"/>
                  </a:endParaRPr>
                </a:p>
              </p:txBody>
            </p:sp>
            <p:sp>
              <p:nvSpPr>
                <p:cNvPr id="322577" name="Oval 17"/>
                <p:cNvSpPr>
                  <a:spLocks noChangeArrowheads="1"/>
                </p:cNvSpPr>
                <p:nvPr/>
              </p:nvSpPr>
              <p:spPr bwMode="auto">
                <a:xfrm>
                  <a:off x="2140" y="2121"/>
                  <a:ext cx="164" cy="168"/>
                </a:xfrm>
                <a:prstGeom prst="ellipse">
                  <a:avLst/>
                </a:prstGeom>
                <a:noFill/>
                <a:ln w="9525">
                  <a:solidFill>
                    <a:srgbClr val="000080"/>
                  </a:solidFill>
                  <a:round/>
                  <a:headEnd/>
                  <a:tailEnd/>
                </a:ln>
                <a:effectLst/>
              </p:spPr>
              <p:txBody>
                <a:bodyPr wrap="none" anchor="ctr"/>
                <a:lstStyle/>
                <a:p>
                  <a:endParaRPr lang="th-TH"/>
                </a:p>
              </p:txBody>
            </p:sp>
            <p:sp>
              <p:nvSpPr>
                <p:cNvPr id="322578" name="Line 18"/>
                <p:cNvSpPr>
                  <a:spLocks noChangeShapeType="1"/>
                </p:cNvSpPr>
                <p:nvPr/>
              </p:nvSpPr>
              <p:spPr bwMode="auto">
                <a:xfrm flipV="1">
                  <a:off x="1991" y="2214"/>
                  <a:ext cx="161" cy="1"/>
                </a:xfrm>
                <a:prstGeom prst="line">
                  <a:avLst/>
                </a:prstGeom>
                <a:noFill/>
                <a:ln w="9525">
                  <a:solidFill>
                    <a:srgbClr val="000080"/>
                  </a:solidFill>
                  <a:round/>
                  <a:headEnd/>
                  <a:tailEnd/>
                </a:ln>
                <a:effectLst/>
              </p:spPr>
              <p:txBody>
                <a:bodyPr/>
                <a:lstStyle/>
                <a:p>
                  <a:endParaRPr lang="th-TH"/>
                </a:p>
              </p:txBody>
            </p:sp>
          </p:grpSp>
          <p:sp>
            <p:nvSpPr>
              <p:cNvPr id="322579" name="AutoShape 19"/>
              <p:cNvSpPr>
                <a:spLocks noChangeArrowheads="1"/>
              </p:cNvSpPr>
              <p:nvPr/>
            </p:nvSpPr>
            <p:spPr bwMode="auto">
              <a:xfrm rot="4855863">
                <a:off x="1406" y="2863"/>
                <a:ext cx="285" cy="154"/>
              </a:xfrm>
              <a:prstGeom prst="curvedDownArrow">
                <a:avLst>
                  <a:gd name="adj1" fmla="val 37013"/>
                  <a:gd name="adj2" fmla="val 74026"/>
                  <a:gd name="adj3" fmla="val 33333"/>
                </a:avLst>
              </a:prstGeom>
              <a:solidFill>
                <a:srgbClr val="FF0000"/>
              </a:solidFill>
              <a:ln w="9525">
                <a:solidFill>
                  <a:schemeClr val="tx1"/>
                </a:solidFill>
                <a:miter lim="800000"/>
                <a:headEnd/>
                <a:tailEnd/>
              </a:ln>
              <a:effectLst/>
            </p:spPr>
            <p:txBody>
              <a:bodyPr wrap="none" anchor="ctr"/>
              <a:lstStyle/>
              <a:p>
                <a:endParaRPr lang="th-TH"/>
              </a:p>
            </p:txBody>
          </p:sp>
          <p:grpSp>
            <p:nvGrpSpPr>
              <p:cNvPr id="322580" name="Group 20"/>
              <p:cNvGrpSpPr>
                <a:grpSpLocks/>
              </p:cNvGrpSpPr>
              <p:nvPr/>
            </p:nvGrpSpPr>
            <p:grpSpPr bwMode="auto">
              <a:xfrm>
                <a:off x="1910" y="2404"/>
                <a:ext cx="232" cy="470"/>
                <a:chOff x="1910" y="2404"/>
                <a:chExt cx="232" cy="470"/>
              </a:xfrm>
            </p:grpSpPr>
            <p:sp>
              <p:nvSpPr>
                <p:cNvPr id="322581" name="AutoShape 21"/>
                <p:cNvSpPr>
                  <a:spLocks noChangeArrowheads="1"/>
                </p:cNvSpPr>
                <p:nvPr/>
              </p:nvSpPr>
              <p:spPr bwMode="auto">
                <a:xfrm>
                  <a:off x="1961" y="2404"/>
                  <a:ext cx="175" cy="310"/>
                </a:xfrm>
                <a:prstGeom prst="curvedDownArrow">
                  <a:avLst>
                    <a:gd name="adj1" fmla="val 20000"/>
                    <a:gd name="adj2" fmla="val 40000"/>
                    <a:gd name="adj3" fmla="val 59048"/>
                  </a:avLst>
                </a:prstGeom>
                <a:solidFill>
                  <a:srgbClr val="008000"/>
                </a:solidFill>
                <a:ln w="9525">
                  <a:solidFill>
                    <a:schemeClr val="tx1"/>
                  </a:solidFill>
                  <a:miter lim="800000"/>
                  <a:headEnd/>
                  <a:tailEnd/>
                </a:ln>
                <a:effectLst/>
              </p:spPr>
              <p:txBody>
                <a:bodyPr wrap="none" anchor="ctr"/>
                <a:lstStyle/>
                <a:p>
                  <a:endParaRPr lang="th-TH"/>
                </a:p>
              </p:txBody>
            </p:sp>
            <p:sp>
              <p:nvSpPr>
                <p:cNvPr id="322582" name="Rectangle 22"/>
                <p:cNvSpPr>
                  <a:spLocks noChangeArrowheads="1"/>
                </p:cNvSpPr>
                <p:nvPr/>
              </p:nvSpPr>
              <p:spPr bwMode="auto">
                <a:xfrm>
                  <a:off x="1910" y="2602"/>
                  <a:ext cx="141" cy="62"/>
                </a:xfrm>
                <a:prstGeom prst="rect">
                  <a:avLst/>
                </a:prstGeom>
                <a:solidFill>
                  <a:schemeClr val="accent1"/>
                </a:solidFill>
                <a:ln w="9525">
                  <a:solidFill>
                    <a:schemeClr val="tx1"/>
                  </a:solidFill>
                  <a:miter lim="800000"/>
                  <a:headEnd/>
                  <a:tailEnd/>
                </a:ln>
                <a:effectLst/>
              </p:spPr>
              <p:txBody>
                <a:bodyPr wrap="none" anchor="ctr"/>
                <a:lstStyle/>
                <a:p>
                  <a:endParaRPr lang="th-TH"/>
                </a:p>
              </p:txBody>
            </p:sp>
            <p:sp>
              <p:nvSpPr>
                <p:cNvPr id="322583" name="Text Box 23"/>
                <p:cNvSpPr txBox="1">
                  <a:spLocks noChangeArrowheads="1"/>
                </p:cNvSpPr>
                <p:nvPr/>
              </p:nvSpPr>
              <p:spPr bwMode="auto">
                <a:xfrm>
                  <a:off x="1984" y="2624"/>
                  <a:ext cx="158" cy="250"/>
                </a:xfrm>
                <a:prstGeom prst="rect">
                  <a:avLst/>
                </a:prstGeom>
                <a:noFill/>
                <a:ln w="9525">
                  <a:noFill/>
                  <a:miter lim="800000"/>
                  <a:headEnd/>
                  <a:tailEnd/>
                </a:ln>
                <a:effectLst/>
              </p:spPr>
              <p:txBody>
                <a:bodyPr>
                  <a:spAutoFit/>
                </a:bodyPr>
                <a:lstStyle/>
                <a:p>
                  <a:pPr>
                    <a:spcBef>
                      <a:spcPct val="50000"/>
                    </a:spcBef>
                  </a:pPr>
                  <a:r>
                    <a:rPr lang="en-US" sz="2000" i="1" baseline="0">
                      <a:latin typeface="Comic Sans MS" pitchFamily="66" charset="0"/>
                    </a:rPr>
                    <a:t>w</a:t>
                  </a:r>
                  <a:endParaRPr lang="th-TH" sz="2000" i="1" baseline="0">
                    <a:latin typeface="Comic Sans MS" pitchFamily="66" charset="0"/>
                  </a:endParaRPr>
                </a:p>
              </p:txBody>
            </p:sp>
          </p:grpSp>
          <p:sp>
            <p:nvSpPr>
              <p:cNvPr id="322584" name="Text Box 24"/>
              <p:cNvSpPr txBox="1">
                <a:spLocks noChangeArrowheads="1"/>
              </p:cNvSpPr>
              <p:nvPr/>
            </p:nvSpPr>
            <p:spPr bwMode="auto">
              <a:xfrm>
                <a:off x="1239" y="2963"/>
                <a:ext cx="322" cy="173"/>
              </a:xfrm>
              <a:prstGeom prst="rect">
                <a:avLst/>
              </a:prstGeom>
              <a:noFill/>
              <a:ln w="9525">
                <a:noFill/>
                <a:miter lim="800000"/>
                <a:headEnd/>
                <a:tailEnd/>
              </a:ln>
              <a:effectLst/>
            </p:spPr>
            <p:txBody>
              <a:bodyPr>
                <a:spAutoFit/>
              </a:bodyPr>
              <a:lstStyle/>
              <a:p>
                <a:pPr>
                  <a:spcBef>
                    <a:spcPct val="50000"/>
                  </a:spcBef>
                </a:pPr>
                <a:r>
                  <a:rPr lang="en-US" sz="1200" i="1" baseline="0">
                    <a:latin typeface="Comic Sans MS" pitchFamily="66" charset="0"/>
                  </a:rPr>
                  <a:t>q=0</a:t>
                </a:r>
                <a:endParaRPr lang="th-TH" sz="1200" i="1" baseline="0">
                  <a:latin typeface="Comic Sans MS" pitchFamily="66" charset="0"/>
                </a:endParaRPr>
              </a:p>
            </p:txBody>
          </p:sp>
        </p:grpSp>
        <p:sp>
          <p:nvSpPr>
            <p:cNvPr id="322585" name="Text Box 25"/>
            <p:cNvSpPr txBox="1">
              <a:spLocks noChangeArrowheads="1"/>
            </p:cNvSpPr>
            <p:nvPr/>
          </p:nvSpPr>
          <p:spPr bwMode="auto">
            <a:xfrm>
              <a:off x="4220" y="3305"/>
              <a:ext cx="658" cy="288"/>
            </a:xfrm>
            <a:prstGeom prst="rect">
              <a:avLst/>
            </a:prstGeom>
            <a:noFill/>
            <a:ln w="9525">
              <a:noFill/>
              <a:miter lim="800000"/>
              <a:headEnd/>
              <a:tailEnd/>
            </a:ln>
            <a:effectLst/>
          </p:spPr>
          <p:txBody>
            <a:bodyPr>
              <a:spAutoFit/>
            </a:bodyPr>
            <a:lstStyle/>
            <a:p>
              <a:r>
                <a:rPr lang="en-US" sz="1200" i="1" baseline="0"/>
                <a:t>P</a:t>
              </a:r>
              <a:r>
                <a:rPr lang="en-US" sz="1200" i="1"/>
                <a:t>2</a:t>
              </a:r>
              <a:r>
                <a:rPr lang="en-US" sz="1200" i="1" baseline="0"/>
                <a:t>= 75 kPa</a:t>
              </a:r>
            </a:p>
            <a:p>
              <a:r>
                <a:rPr lang="en-US" sz="1200" i="1" baseline="0"/>
                <a:t>x</a:t>
              </a:r>
              <a:r>
                <a:rPr lang="en-US" sz="1200" i="1"/>
                <a:t>2</a:t>
              </a:r>
              <a:r>
                <a:rPr lang="en-US" sz="1200" i="1" baseline="0"/>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22564"/>
                                        </p:tgtEl>
                                        <p:attrNameLst>
                                          <p:attrName>style.visibility</p:attrName>
                                        </p:attrNameLst>
                                      </p:cBhvr>
                                      <p:to>
                                        <p:strVal val="visible"/>
                                      </p:to>
                                    </p:set>
                                    <p:animEffect transition="in" filter="wheel(4)">
                                      <p:cBhvr>
                                        <p:cTn id="7" dur="1000"/>
                                        <p:tgtEl>
                                          <p:spTgt spid="32256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22563"/>
                                        </p:tgtEl>
                                        <p:attrNameLst>
                                          <p:attrName>style.visibility</p:attrName>
                                        </p:attrNameLst>
                                      </p:cBhvr>
                                      <p:to>
                                        <p:strVal val="visible"/>
                                      </p:to>
                                    </p:set>
                                    <p:animEffect transition="in" filter="wipe(up)">
                                      <p:cBhvr>
                                        <p:cTn id="11" dur="500"/>
                                        <p:tgtEl>
                                          <p:spTgt spid="322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2"/>
          <p:cNvSpPr>
            <a:spLocks noGrp="1"/>
          </p:cNvSpPr>
          <p:nvPr>
            <p:ph type="ftr" sz="quarter" idx="11"/>
          </p:nvPr>
        </p:nvSpPr>
        <p:spPr/>
        <p:txBody>
          <a:bodyPr/>
          <a:lstStyle/>
          <a:p>
            <a:r>
              <a:rPr lang="en-US"/>
              <a:t>รศ.ดร.สมหมาย ปรีเปรม</a:t>
            </a:r>
            <a:endParaRPr lang="th-TH"/>
          </a:p>
        </p:txBody>
      </p:sp>
      <p:sp>
        <p:nvSpPr>
          <p:cNvPr id="361474" name="Text Box 2"/>
          <p:cNvSpPr txBox="1">
            <a:spLocks noChangeArrowheads="1"/>
          </p:cNvSpPr>
          <p:nvPr/>
        </p:nvSpPr>
        <p:spPr bwMode="auto">
          <a:xfrm>
            <a:off x="485775" y="515938"/>
            <a:ext cx="7874000" cy="5911850"/>
          </a:xfrm>
          <a:prstGeom prst="rect">
            <a:avLst/>
          </a:prstGeom>
          <a:noFill/>
          <a:ln w="9525">
            <a:noFill/>
            <a:miter lim="800000"/>
            <a:headEnd/>
            <a:tailEnd/>
          </a:ln>
          <a:effectLst/>
        </p:spPr>
        <p:txBody>
          <a:bodyPr>
            <a:spAutoFit/>
          </a:bodyPr>
          <a:lstStyle/>
          <a:p>
            <a:pPr marL="533400" indent="-533400">
              <a:spcBef>
                <a:spcPct val="20000"/>
              </a:spcBef>
            </a:pPr>
            <a:r>
              <a:rPr lang="en-US" sz="3600" i="1" baseline="0">
                <a:latin typeface="Times New Roman" pitchFamily="18" charset="0"/>
                <a:cs typeface="Arial" pitchFamily="34" charset="0"/>
                <a:sym typeface="Wingdings" pitchFamily="2" charset="2"/>
              </a:rPr>
              <a:t>Working fluid : Steam (Water)</a:t>
            </a:r>
          </a:p>
          <a:p>
            <a:pPr marL="533400" indent="-533400">
              <a:spcBef>
                <a:spcPct val="20000"/>
              </a:spcBef>
            </a:pPr>
            <a:r>
              <a:rPr lang="en-US" sz="3600" i="1" baseline="0">
                <a:latin typeface="Times New Roman" pitchFamily="18" charset="0"/>
                <a:cs typeface="Arial" pitchFamily="34" charset="0"/>
                <a:sym typeface="Wingdings" pitchFamily="2" charset="2"/>
              </a:rPr>
              <a:t>state 1	</a:t>
            </a:r>
          </a:p>
          <a:p>
            <a:pPr marL="533400" indent="-533400">
              <a:spcBef>
                <a:spcPct val="20000"/>
              </a:spcBef>
            </a:pPr>
            <a:r>
              <a:rPr lang="en-US" sz="3600" i="1" baseline="0">
                <a:latin typeface="Times New Roman" pitchFamily="18" charset="0"/>
                <a:cs typeface="Arial" pitchFamily="34" charset="0"/>
                <a:sym typeface="Wingdings" pitchFamily="2" charset="2"/>
              </a:rPr>
              <a:t>h</a:t>
            </a:r>
            <a:r>
              <a:rPr lang="en-US" sz="3600" i="1">
                <a:latin typeface="Times New Roman" pitchFamily="18" charset="0"/>
                <a:cs typeface="Arial" pitchFamily="34" charset="0"/>
                <a:sym typeface="Wingdings" pitchFamily="2" charset="2"/>
              </a:rPr>
              <a:t>1</a:t>
            </a:r>
            <a:r>
              <a:rPr lang="en-US" sz="3600" i="1" baseline="0">
                <a:latin typeface="Times New Roman" pitchFamily="18" charset="0"/>
                <a:cs typeface="Arial" pitchFamily="34" charset="0"/>
                <a:sym typeface="Wingdings" pitchFamily="2" charset="2"/>
              </a:rPr>
              <a:t> =  h @ T</a:t>
            </a:r>
            <a:r>
              <a:rPr lang="en-US" sz="3600" i="1">
                <a:latin typeface="Times New Roman" pitchFamily="18" charset="0"/>
                <a:cs typeface="Arial" pitchFamily="34" charset="0"/>
                <a:sym typeface="Wingdings" pitchFamily="2" charset="2"/>
              </a:rPr>
              <a:t>1</a:t>
            </a:r>
            <a:r>
              <a:rPr lang="en-US" sz="3600" i="1" baseline="0">
                <a:latin typeface="Times New Roman" pitchFamily="18" charset="0"/>
                <a:cs typeface="Arial" pitchFamily="34" charset="0"/>
                <a:sym typeface="Wingdings" pitchFamily="2" charset="2"/>
              </a:rPr>
              <a:t> and P</a:t>
            </a:r>
            <a:r>
              <a:rPr lang="en-US" sz="3600" i="1">
                <a:latin typeface="Times New Roman" pitchFamily="18" charset="0"/>
                <a:cs typeface="Arial" pitchFamily="34" charset="0"/>
                <a:sym typeface="Wingdings" pitchFamily="2" charset="2"/>
              </a:rPr>
              <a:t>1 </a:t>
            </a:r>
          </a:p>
          <a:p>
            <a:pPr marL="533400" indent="-533400">
              <a:spcBef>
                <a:spcPct val="20000"/>
              </a:spcBef>
            </a:pPr>
            <a:r>
              <a:rPr lang="en-US" sz="3600" i="1" baseline="0">
                <a:latin typeface="Times New Roman" pitchFamily="18" charset="0"/>
                <a:cs typeface="Arial" pitchFamily="34" charset="0"/>
                <a:sym typeface="Wingdings" pitchFamily="2" charset="2"/>
              </a:rPr>
              <a:t>steam table..	h</a:t>
            </a:r>
            <a:r>
              <a:rPr lang="en-US" sz="3600" i="1">
                <a:latin typeface="Times New Roman" pitchFamily="18" charset="0"/>
                <a:cs typeface="Arial" pitchFamily="34" charset="0"/>
                <a:sym typeface="Wingdings" pitchFamily="2" charset="2"/>
              </a:rPr>
              <a:t>1</a:t>
            </a:r>
            <a:r>
              <a:rPr lang="en-US" sz="3600" i="1" baseline="0">
                <a:latin typeface="Times New Roman" pitchFamily="18" charset="0"/>
                <a:cs typeface="Arial" pitchFamily="34" charset="0"/>
                <a:sym typeface="Wingdings" pitchFamily="2" charset="2"/>
              </a:rPr>
              <a:t> = 3115.3 kJ/kg</a:t>
            </a:r>
          </a:p>
          <a:p>
            <a:pPr marL="533400" indent="-533400">
              <a:spcBef>
                <a:spcPct val="20000"/>
              </a:spcBef>
            </a:pPr>
            <a:r>
              <a:rPr lang="en-US" sz="3600" i="1" baseline="0">
                <a:latin typeface="Times New Roman" pitchFamily="18" charset="0"/>
                <a:cs typeface="Arial" pitchFamily="34" charset="0"/>
                <a:sym typeface="Wingdings" pitchFamily="2" charset="2"/>
              </a:rPr>
              <a:t>state 2    P</a:t>
            </a:r>
            <a:r>
              <a:rPr lang="en-US" sz="3600" i="1">
                <a:latin typeface="Times New Roman" pitchFamily="18" charset="0"/>
                <a:cs typeface="Arial" pitchFamily="34" charset="0"/>
                <a:sym typeface="Wingdings" pitchFamily="2" charset="2"/>
              </a:rPr>
              <a:t>2 </a:t>
            </a:r>
            <a:r>
              <a:rPr lang="en-US" sz="3600" i="1" baseline="0">
                <a:latin typeface="Times New Roman" pitchFamily="18" charset="0"/>
                <a:cs typeface="Arial" pitchFamily="34" charset="0"/>
                <a:sym typeface="Wingdings" pitchFamily="2" charset="2"/>
              </a:rPr>
              <a:t>, </a:t>
            </a:r>
            <a:r>
              <a:rPr lang="en-US" sz="3600" i="1" baseline="0">
                <a:solidFill>
                  <a:srgbClr val="FFFF00"/>
                </a:solidFill>
                <a:latin typeface="Times New Roman" pitchFamily="18" charset="0"/>
                <a:cs typeface="Arial" pitchFamily="34" charset="0"/>
                <a:sym typeface="Wingdings" pitchFamily="2" charset="2"/>
              </a:rPr>
              <a:t>s</a:t>
            </a:r>
            <a:r>
              <a:rPr lang="en-US" sz="3600" i="1">
                <a:solidFill>
                  <a:srgbClr val="FFFF00"/>
                </a:solidFill>
                <a:latin typeface="Times New Roman" pitchFamily="18" charset="0"/>
                <a:cs typeface="Arial" pitchFamily="34" charset="0"/>
                <a:sym typeface="Wingdings" pitchFamily="2" charset="2"/>
              </a:rPr>
              <a:t>2</a:t>
            </a:r>
            <a:r>
              <a:rPr lang="en-US" sz="3600" i="1" baseline="0">
                <a:solidFill>
                  <a:srgbClr val="FFFF00"/>
                </a:solidFill>
                <a:latin typeface="Times New Roman" pitchFamily="18" charset="0"/>
                <a:cs typeface="Arial" pitchFamily="34" charset="0"/>
                <a:sym typeface="Wingdings" pitchFamily="2" charset="2"/>
              </a:rPr>
              <a:t> = s</a:t>
            </a:r>
            <a:r>
              <a:rPr lang="en-US" sz="3600" i="1">
                <a:solidFill>
                  <a:srgbClr val="FFFF00"/>
                </a:solidFill>
                <a:latin typeface="Times New Roman" pitchFamily="18" charset="0"/>
                <a:cs typeface="Arial" pitchFamily="34" charset="0"/>
                <a:sym typeface="Wingdings" pitchFamily="2" charset="2"/>
              </a:rPr>
              <a:t>1</a:t>
            </a:r>
            <a:r>
              <a:rPr lang="en-US" sz="3600" i="1" baseline="0">
                <a:latin typeface="Times New Roman" pitchFamily="18" charset="0"/>
                <a:cs typeface="Arial" pitchFamily="34" charset="0"/>
                <a:sym typeface="Wingdings" pitchFamily="2" charset="2"/>
              </a:rPr>
              <a:t>   Mixture</a:t>
            </a:r>
          </a:p>
          <a:p>
            <a:pPr marL="533400" indent="-533400">
              <a:spcBef>
                <a:spcPct val="20000"/>
              </a:spcBef>
            </a:pPr>
            <a:r>
              <a:rPr lang="en-US" sz="3600" i="1" baseline="0">
                <a:latin typeface="Times New Roman" pitchFamily="18" charset="0"/>
                <a:cs typeface="Arial" pitchFamily="34" charset="0"/>
                <a:sym typeface="Wingdings" pitchFamily="2" charset="2"/>
              </a:rPr>
              <a:t>              s</a:t>
            </a:r>
            <a:r>
              <a:rPr lang="en-US" sz="3600" i="1">
                <a:latin typeface="Times New Roman" pitchFamily="18" charset="0"/>
                <a:cs typeface="Arial" pitchFamily="34" charset="0"/>
                <a:sym typeface="Wingdings" pitchFamily="2" charset="2"/>
              </a:rPr>
              <a:t>2</a:t>
            </a:r>
            <a:r>
              <a:rPr lang="en-US" sz="3600" i="1" baseline="0">
                <a:latin typeface="Times New Roman" pitchFamily="18" charset="0"/>
                <a:cs typeface="Arial" pitchFamily="34" charset="0"/>
                <a:sym typeface="Wingdings" pitchFamily="2" charset="2"/>
              </a:rPr>
              <a:t> = s</a:t>
            </a:r>
            <a:r>
              <a:rPr lang="en-US" sz="3600" i="1">
                <a:latin typeface="Times New Roman" pitchFamily="18" charset="0"/>
                <a:cs typeface="Arial" pitchFamily="34" charset="0"/>
                <a:sym typeface="Wingdings" pitchFamily="2" charset="2"/>
              </a:rPr>
              <a:t>f</a:t>
            </a:r>
            <a:r>
              <a:rPr lang="en-US" sz="3600" i="1" baseline="0">
                <a:latin typeface="Times New Roman" pitchFamily="18" charset="0"/>
                <a:cs typeface="Arial" pitchFamily="34" charset="0"/>
                <a:sym typeface="Wingdings" pitchFamily="2" charset="2"/>
              </a:rPr>
              <a:t> + x</a:t>
            </a:r>
            <a:r>
              <a:rPr lang="en-US" sz="3600" i="1">
                <a:latin typeface="Times New Roman" pitchFamily="18" charset="0"/>
                <a:cs typeface="Arial" pitchFamily="34" charset="0"/>
                <a:sym typeface="Wingdings" pitchFamily="2" charset="2"/>
              </a:rPr>
              <a:t>2</a:t>
            </a:r>
            <a:r>
              <a:rPr lang="en-US" sz="3600" i="1" baseline="0">
                <a:latin typeface="Times New Roman" pitchFamily="18" charset="0"/>
                <a:cs typeface="Arial" pitchFamily="34" charset="0"/>
                <a:sym typeface="Wingdings" pitchFamily="2" charset="2"/>
              </a:rPr>
              <a:t> s</a:t>
            </a:r>
            <a:r>
              <a:rPr lang="en-US" sz="3600" i="1">
                <a:latin typeface="Times New Roman" pitchFamily="18" charset="0"/>
                <a:cs typeface="Arial" pitchFamily="34" charset="0"/>
                <a:sym typeface="Wingdings" pitchFamily="2" charset="2"/>
              </a:rPr>
              <a:t>fg </a:t>
            </a:r>
            <a:r>
              <a:rPr lang="en-US" sz="3600" i="1" baseline="0">
                <a:latin typeface="Times New Roman" pitchFamily="18" charset="0"/>
                <a:cs typeface="Arial" pitchFamily="34" charset="0"/>
                <a:sym typeface="Wingdings" pitchFamily="2" charset="2"/>
              </a:rPr>
              <a:t> </a:t>
            </a:r>
            <a:r>
              <a:rPr lang="en-US" sz="3600" i="1">
                <a:latin typeface="Times New Roman" pitchFamily="18" charset="0"/>
                <a:cs typeface="Arial" pitchFamily="34" charset="0"/>
                <a:sym typeface="Wingdings" pitchFamily="2" charset="2"/>
              </a:rPr>
              <a:t>  </a:t>
            </a:r>
            <a:r>
              <a:rPr lang="en-US" sz="3600" i="1" baseline="0">
                <a:latin typeface="Times New Roman" pitchFamily="18" charset="0"/>
                <a:cs typeface="Arial" pitchFamily="34" charset="0"/>
                <a:sym typeface="Wingdings" pitchFamily="2" charset="2"/>
              </a:rPr>
              <a:t>    x</a:t>
            </a:r>
            <a:r>
              <a:rPr lang="en-US" sz="3600" i="1">
                <a:latin typeface="Times New Roman" pitchFamily="18" charset="0"/>
                <a:cs typeface="Arial" pitchFamily="34" charset="0"/>
                <a:sym typeface="Wingdings" pitchFamily="2" charset="2"/>
              </a:rPr>
              <a:t>2</a:t>
            </a:r>
            <a:r>
              <a:rPr lang="en-US" sz="3600" i="1" baseline="0">
                <a:latin typeface="Times New Roman" pitchFamily="18" charset="0"/>
                <a:cs typeface="Arial" pitchFamily="34" charset="0"/>
                <a:sym typeface="Wingdings" pitchFamily="2" charset="2"/>
              </a:rPr>
              <a:t>      </a:t>
            </a:r>
          </a:p>
          <a:p>
            <a:pPr marL="533400" indent="-533400">
              <a:spcBef>
                <a:spcPct val="20000"/>
              </a:spcBef>
            </a:pPr>
            <a:r>
              <a:rPr lang="en-US" sz="3600" i="1" baseline="0">
                <a:latin typeface="Times New Roman" pitchFamily="18" charset="0"/>
                <a:cs typeface="Arial" pitchFamily="34" charset="0"/>
                <a:sym typeface="Wingdings" pitchFamily="2" charset="2"/>
              </a:rPr>
              <a:t>              h</a:t>
            </a:r>
            <a:r>
              <a:rPr lang="en-US" sz="3600" i="1">
                <a:latin typeface="Times New Roman" pitchFamily="18" charset="0"/>
                <a:cs typeface="Arial" pitchFamily="34" charset="0"/>
                <a:sym typeface="Wingdings" pitchFamily="2" charset="2"/>
              </a:rPr>
              <a:t>2</a:t>
            </a:r>
            <a:r>
              <a:rPr lang="en-US" sz="3600" i="1" baseline="0">
                <a:latin typeface="Times New Roman" pitchFamily="18" charset="0"/>
                <a:cs typeface="Arial" pitchFamily="34" charset="0"/>
                <a:sym typeface="Wingdings" pitchFamily="2" charset="2"/>
              </a:rPr>
              <a:t> = h</a:t>
            </a:r>
            <a:r>
              <a:rPr lang="en-US" sz="3600" i="1">
                <a:latin typeface="Times New Roman" pitchFamily="18" charset="0"/>
                <a:cs typeface="Arial" pitchFamily="34" charset="0"/>
                <a:sym typeface="Wingdings" pitchFamily="2" charset="2"/>
              </a:rPr>
              <a:t>f</a:t>
            </a:r>
            <a:r>
              <a:rPr lang="en-US" sz="3600" i="1" baseline="0">
                <a:latin typeface="Times New Roman" pitchFamily="18" charset="0"/>
                <a:cs typeface="Arial" pitchFamily="34" charset="0"/>
                <a:sym typeface="Wingdings" pitchFamily="2" charset="2"/>
              </a:rPr>
              <a:t> + x</a:t>
            </a:r>
            <a:r>
              <a:rPr lang="en-US" sz="3600" i="1">
                <a:latin typeface="Times New Roman" pitchFamily="18" charset="0"/>
                <a:cs typeface="Arial" pitchFamily="34" charset="0"/>
                <a:sym typeface="Wingdings" pitchFamily="2" charset="2"/>
              </a:rPr>
              <a:t>2</a:t>
            </a:r>
            <a:r>
              <a:rPr lang="en-US" sz="3600" i="1" baseline="0">
                <a:latin typeface="Times New Roman" pitchFamily="18" charset="0"/>
                <a:cs typeface="Arial" pitchFamily="34" charset="0"/>
                <a:sym typeface="Wingdings" pitchFamily="2" charset="2"/>
              </a:rPr>
              <a:t> h</a:t>
            </a:r>
            <a:r>
              <a:rPr lang="en-US" sz="3600" i="1">
                <a:latin typeface="Times New Roman" pitchFamily="18" charset="0"/>
                <a:cs typeface="Arial" pitchFamily="34" charset="0"/>
                <a:sym typeface="Wingdings" pitchFamily="2" charset="2"/>
              </a:rPr>
              <a:t>fg </a:t>
            </a:r>
            <a:endParaRPr lang="en-US" sz="3600" i="1" baseline="0">
              <a:latin typeface="Times New Roman" pitchFamily="18" charset="0"/>
              <a:cs typeface="Arial" pitchFamily="34" charset="0"/>
              <a:sym typeface="Wingdings" pitchFamily="2" charset="2"/>
            </a:endParaRPr>
          </a:p>
          <a:p>
            <a:pPr marL="533400" indent="-533400">
              <a:spcBef>
                <a:spcPct val="20000"/>
              </a:spcBef>
            </a:pPr>
            <a:r>
              <a:rPr lang="en-US" sz="3600" i="1">
                <a:latin typeface="Times New Roman" pitchFamily="18" charset="0"/>
                <a:cs typeface="Arial" pitchFamily="34" charset="0"/>
                <a:sym typeface="Wingdings" pitchFamily="2" charset="2"/>
              </a:rPr>
              <a:t>		          </a:t>
            </a:r>
            <a:r>
              <a:rPr lang="en-US" sz="3600" i="1" baseline="0">
                <a:latin typeface="Times New Roman" pitchFamily="18" charset="0"/>
                <a:cs typeface="Arial" pitchFamily="34" charset="0"/>
                <a:sym typeface="Wingdings" pitchFamily="2" charset="2"/>
              </a:rPr>
              <a:t>h</a:t>
            </a:r>
            <a:r>
              <a:rPr lang="en-US" sz="3600" i="1">
                <a:latin typeface="Times New Roman" pitchFamily="18" charset="0"/>
                <a:cs typeface="Arial" pitchFamily="34" charset="0"/>
                <a:sym typeface="Wingdings" pitchFamily="2" charset="2"/>
              </a:rPr>
              <a:t>2 </a:t>
            </a:r>
            <a:r>
              <a:rPr lang="en-US" sz="3600" i="1" baseline="0">
                <a:latin typeface="Times New Roman" pitchFamily="18" charset="0"/>
                <a:cs typeface="Arial" pitchFamily="34" charset="0"/>
                <a:sym typeface="Wingdings" pitchFamily="2" charset="2"/>
              </a:rPr>
              <a:t>= 2403.2 kJ/kg</a:t>
            </a:r>
          </a:p>
          <a:p>
            <a:pPr marL="533400" indent="-533400">
              <a:spcBef>
                <a:spcPct val="20000"/>
              </a:spcBef>
            </a:pPr>
            <a:r>
              <a:rPr lang="en-US" sz="3600" i="1" baseline="0">
                <a:latin typeface="Times New Roman" pitchFamily="18" charset="0"/>
                <a:cs typeface="Arial" pitchFamily="34" charset="0"/>
                <a:sym typeface="Wingdings" pitchFamily="2" charset="2"/>
              </a:rPr>
              <a:t>		      </a:t>
            </a:r>
            <a:r>
              <a:rPr lang="en-US" sz="3600" b="1" i="1" baseline="0">
                <a:solidFill>
                  <a:srgbClr val="FFFF00"/>
                </a:solidFill>
                <a:latin typeface="Times New Roman" pitchFamily="18" charset="0"/>
                <a:cs typeface="Arial" pitchFamily="34" charset="0"/>
                <a:sym typeface="Wingdings" pitchFamily="2" charset="2"/>
              </a:rPr>
              <a:t>w</a:t>
            </a:r>
            <a:r>
              <a:rPr lang="en-US" sz="3600" b="1" i="1">
                <a:solidFill>
                  <a:srgbClr val="FFFF00"/>
                </a:solidFill>
                <a:latin typeface="Times New Roman" pitchFamily="18" charset="0"/>
                <a:cs typeface="Arial" pitchFamily="34" charset="0"/>
                <a:sym typeface="Wingdings" pitchFamily="2" charset="2"/>
              </a:rPr>
              <a:t>T</a:t>
            </a:r>
            <a:r>
              <a:rPr lang="en-US" sz="3600" b="1" i="1" baseline="0">
                <a:solidFill>
                  <a:srgbClr val="FFFF00"/>
                </a:solidFill>
                <a:latin typeface="Times New Roman" pitchFamily="18" charset="0"/>
                <a:cs typeface="Arial" pitchFamily="34" charset="0"/>
                <a:sym typeface="Wingdings" pitchFamily="2" charset="2"/>
              </a:rPr>
              <a:t> =  h</a:t>
            </a:r>
            <a:r>
              <a:rPr lang="en-US" sz="3600" b="1" i="1">
                <a:solidFill>
                  <a:srgbClr val="FFFF00"/>
                </a:solidFill>
                <a:latin typeface="Times New Roman" pitchFamily="18" charset="0"/>
                <a:cs typeface="Arial" pitchFamily="34" charset="0"/>
                <a:sym typeface="Wingdings" pitchFamily="2" charset="2"/>
              </a:rPr>
              <a:t>1</a:t>
            </a:r>
            <a:r>
              <a:rPr lang="en-US" sz="3600" b="1" i="1" baseline="0">
                <a:solidFill>
                  <a:srgbClr val="FFFF00"/>
                </a:solidFill>
                <a:latin typeface="Times New Roman" pitchFamily="18" charset="0"/>
                <a:cs typeface="Arial" pitchFamily="34" charset="0"/>
                <a:sym typeface="Wingdings" pitchFamily="2" charset="2"/>
              </a:rPr>
              <a:t> – h</a:t>
            </a:r>
            <a:r>
              <a:rPr lang="en-US" sz="3600" b="1" i="1">
                <a:solidFill>
                  <a:srgbClr val="FFFF00"/>
                </a:solidFill>
                <a:latin typeface="Times New Roman" pitchFamily="18" charset="0"/>
                <a:cs typeface="Arial" pitchFamily="34" charset="0"/>
                <a:sym typeface="Wingdings" pitchFamily="2" charset="2"/>
              </a:rPr>
              <a:t>2    </a:t>
            </a:r>
            <a:r>
              <a:rPr lang="en-US" sz="3600" b="1" i="1" baseline="0">
                <a:solidFill>
                  <a:srgbClr val="FFFF00"/>
                </a:solidFill>
                <a:latin typeface="Times New Roman" pitchFamily="18" charset="0"/>
                <a:cs typeface="Arial" pitchFamily="34" charset="0"/>
                <a:sym typeface="Wingdings" pitchFamily="2" charset="2"/>
              </a:rPr>
              <a:t> =  712.1 kJ/kg</a:t>
            </a:r>
            <a:endParaRPr lang="el-GR" sz="3600" b="1" i="1" baseline="0">
              <a:solidFill>
                <a:srgbClr val="FFFF00"/>
              </a:solidFill>
              <a:latin typeface="Times New Roman" pitchFamily="18" charset="0"/>
              <a:cs typeface="Arial" pitchFamily="34" charset="0"/>
              <a:sym typeface="Wingdings" pitchFamily="2" charset="2"/>
            </a:endParaRPr>
          </a:p>
        </p:txBody>
      </p:sp>
      <p:grpSp>
        <p:nvGrpSpPr>
          <p:cNvPr id="361475" name="Group 3"/>
          <p:cNvGrpSpPr>
            <a:grpSpLocks/>
          </p:cNvGrpSpPr>
          <p:nvPr/>
        </p:nvGrpSpPr>
        <p:grpSpPr bwMode="auto">
          <a:xfrm>
            <a:off x="6945313" y="420688"/>
            <a:ext cx="1792287" cy="2524125"/>
            <a:chOff x="4025" y="2003"/>
            <a:chExt cx="1129" cy="1590"/>
          </a:xfrm>
        </p:grpSpPr>
        <p:sp>
          <p:nvSpPr>
            <p:cNvPr id="361476" name="Text Box 4"/>
            <p:cNvSpPr txBox="1">
              <a:spLocks noChangeArrowheads="1"/>
            </p:cNvSpPr>
            <p:nvPr/>
          </p:nvSpPr>
          <p:spPr bwMode="auto">
            <a:xfrm>
              <a:off x="4309" y="2003"/>
              <a:ext cx="658" cy="403"/>
            </a:xfrm>
            <a:prstGeom prst="rect">
              <a:avLst/>
            </a:prstGeom>
            <a:noFill/>
            <a:ln w="9525">
              <a:noFill/>
              <a:miter lim="800000"/>
              <a:headEnd/>
              <a:tailEnd/>
            </a:ln>
            <a:effectLst/>
          </p:spPr>
          <p:txBody>
            <a:bodyPr>
              <a:spAutoFit/>
            </a:bodyPr>
            <a:lstStyle/>
            <a:p>
              <a:r>
                <a:rPr lang="en-US" sz="1200" i="1" baseline="0"/>
                <a:t>Steam</a:t>
              </a:r>
            </a:p>
            <a:p>
              <a:r>
                <a:rPr lang="en-US" sz="1200" i="1" baseline="0"/>
                <a:t>P</a:t>
              </a:r>
              <a:r>
                <a:rPr lang="en-US" sz="1200" i="1"/>
                <a:t>1</a:t>
              </a:r>
              <a:r>
                <a:rPr lang="en-US" sz="1200" i="1" baseline="0"/>
                <a:t>= 3 MPa</a:t>
              </a:r>
            </a:p>
            <a:p>
              <a:r>
                <a:rPr lang="en-US" sz="1200" i="1" baseline="0"/>
                <a:t>T</a:t>
              </a:r>
              <a:r>
                <a:rPr lang="en-US" sz="1200" i="1"/>
                <a:t>1</a:t>
              </a:r>
              <a:r>
                <a:rPr lang="en-US" sz="1200" i="1" baseline="0"/>
                <a:t>= 350</a:t>
              </a:r>
              <a:r>
                <a:rPr lang="en-US" sz="1200" i="1" baseline="30000"/>
                <a:t>o</a:t>
              </a:r>
              <a:endParaRPr lang="en-US" sz="1200" i="1" baseline="0"/>
            </a:p>
          </p:txBody>
        </p:sp>
        <p:grpSp>
          <p:nvGrpSpPr>
            <p:cNvPr id="361477" name="Group 5"/>
            <p:cNvGrpSpPr>
              <a:grpSpLocks/>
            </p:cNvGrpSpPr>
            <p:nvPr/>
          </p:nvGrpSpPr>
          <p:grpSpPr bwMode="auto">
            <a:xfrm>
              <a:off x="4025" y="2330"/>
              <a:ext cx="1129" cy="1061"/>
              <a:chOff x="1013" y="2166"/>
              <a:chExt cx="1129" cy="1061"/>
            </a:xfrm>
          </p:grpSpPr>
          <p:sp>
            <p:nvSpPr>
              <p:cNvPr id="361478" name="AutoShape 6"/>
              <p:cNvSpPr>
                <a:spLocks noChangeArrowheads="1"/>
              </p:cNvSpPr>
              <p:nvPr/>
            </p:nvSpPr>
            <p:spPr bwMode="auto">
              <a:xfrm rot="5400000">
                <a:off x="1189" y="2287"/>
                <a:ext cx="749" cy="69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19050">
                <a:solidFill>
                  <a:srgbClr val="808080"/>
                </a:solidFill>
                <a:miter lim="800000"/>
                <a:headEnd/>
                <a:tailEnd/>
              </a:ln>
              <a:effectLst/>
            </p:spPr>
            <p:txBody>
              <a:bodyPr wrap="none" anchor="ctr"/>
              <a:lstStyle/>
              <a:p>
                <a:endParaRPr lang="th-TH"/>
              </a:p>
            </p:txBody>
          </p:sp>
          <p:sp>
            <p:nvSpPr>
              <p:cNvPr id="361479" name="Text Box 7"/>
              <p:cNvSpPr txBox="1">
                <a:spLocks noChangeArrowheads="1"/>
              </p:cNvSpPr>
              <p:nvPr/>
            </p:nvSpPr>
            <p:spPr bwMode="auto">
              <a:xfrm>
                <a:off x="1289" y="2550"/>
                <a:ext cx="555" cy="192"/>
              </a:xfrm>
              <a:prstGeom prst="rect">
                <a:avLst/>
              </a:prstGeom>
              <a:noFill/>
              <a:ln w="9525">
                <a:noFill/>
                <a:miter lim="800000"/>
                <a:headEnd/>
                <a:tailEnd/>
              </a:ln>
              <a:effectLst/>
            </p:spPr>
            <p:txBody>
              <a:bodyPr>
                <a:spAutoFit/>
              </a:bodyPr>
              <a:lstStyle/>
              <a:p>
                <a:pPr>
                  <a:spcBef>
                    <a:spcPct val="50000"/>
                  </a:spcBef>
                </a:pPr>
                <a:r>
                  <a:rPr lang="en-US" sz="1400" i="1" baseline="0">
                    <a:latin typeface="Comic Sans MS" pitchFamily="66" charset="0"/>
                  </a:rPr>
                  <a:t>Turbine</a:t>
                </a:r>
                <a:endParaRPr lang="th-TH" sz="1400" i="1" baseline="0">
                  <a:latin typeface="Comic Sans MS" pitchFamily="66" charset="0"/>
                </a:endParaRPr>
              </a:p>
            </p:txBody>
          </p:sp>
          <p:sp>
            <p:nvSpPr>
              <p:cNvPr id="361480" name="Line 8"/>
              <p:cNvSpPr>
                <a:spLocks noChangeShapeType="1"/>
              </p:cNvSpPr>
              <p:nvPr/>
            </p:nvSpPr>
            <p:spPr bwMode="auto">
              <a:xfrm flipH="1">
                <a:off x="1848" y="2959"/>
                <a:ext cx="7" cy="268"/>
              </a:xfrm>
              <a:prstGeom prst="line">
                <a:avLst/>
              </a:prstGeom>
              <a:noFill/>
              <a:ln w="38100">
                <a:solidFill>
                  <a:srgbClr val="FF0000"/>
                </a:solidFill>
                <a:round/>
                <a:headEnd/>
                <a:tailEnd type="arrow" w="med" len="lg"/>
              </a:ln>
              <a:effectLst/>
            </p:spPr>
            <p:txBody>
              <a:bodyPr/>
              <a:lstStyle/>
              <a:p>
                <a:endParaRPr lang="th-TH"/>
              </a:p>
            </p:txBody>
          </p:sp>
          <p:sp>
            <p:nvSpPr>
              <p:cNvPr id="361481" name="Line 9"/>
              <p:cNvSpPr>
                <a:spLocks noChangeShapeType="1"/>
              </p:cNvSpPr>
              <p:nvPr/>
            </p:nvSpPr>
            <p:spPr bwMode="auto">
              <a:xfrm>
                <a:off x="1276" y="2179"/>
                <a:ext cx="8" cy="270"/>
              </a:xfrm>
              <a:prstGeom prst="line">
                <a:avLst/>
              </a:prstGeom>
              <a:noFill/>
              <a:ln w="38100">
                <a:solidFill>
                  <a:srgbClr val="FF0000"/>
                </a:solidFill>
                <a:round/>
                <a:headEnd/>
                <a:tailEnd type="arrow" w="med" len="lg"/>
              </a:ln>
              <a:effectLst/>
            </p:spPr>
            <p:txBody>
              <a:bodyPr/>
              <a:lstStyle/>
              <a:p>
                <a:endParaRPr lang="th-TH"/>
              </a:p>
            </p:txBody>
          </p:sp>
          <p:grpSp>
            <p:nvGrpSpPr>
              <p:cNvPr id="361482" name="Group 10"/>
              <p:cNvGrpSpPr>
                <a:grpSpLocks/>
              </p:cNvGrpSpPr>
              <p:nvPr/>
            </p:nvGrpSpPr>
            <p:grpSpPr bwMode="auto">
              <a:xfrm>
                <a:off x="1013" y="2166"/>
                <a:ext cx="338" cy="192"/>
                <a:chOff x="917" y="3217"/>
                <a:chExt cx="338" cy="192"/>
              </a:xfrm>
            </p:grpSpPr>
            <p:sp>
              <p:nvSpPr>
                <p:cNvPr id="361483" name="Text Box 11"/>
                <p:cNvSpPr txBox="1">
                  <a:spLocks noChangeArrowheads="1"/>
                </p:cNvSpPr>
                <p:nvPr/>
              </p:nvSpPr>
              <p:spPr bwMode="auto">
                <a:xfrm>
                  <a:off x="917" y="3217"/>
                  <a:ext cx="144" cy="192"/>
                </a:xfrm>
                <a:prstGeom prst="rect">
                  <a:avLst/>
                </a:prstGeom>
                <a:noFill/>
                <a:ln w="9525">
                  <a:noFill/>
                  <a:miter lim="800000"/>
                  <a:headEnd/>
                  <a:tailEnd/>
                </a:ln>
                <a:effectLst/>
              </p:spPr>
              <p:txBody>
                <a:bodyPr>
                  <a:spAutoFit/>
                </a:bodyPr>
                <a:lstStyle/>
                <a:p>
                  <a:pPr>
                    <a:spcBef>
                      <a:spcPct val="50000"/>
                    </a:spcBef>
                  </a:pPr>
                  <a:r>
                    <a:rPr lang="en-US" sz="1400" i="1" baseline="0">
                      <a:latin typeface="Script MT Bold" pitchFamily="66" charset="0"/>
                    </a:rPr>
                    <a:t>1</a:t>
                  </a:r>
                  <a:endParaRPr lang="th-TH" sz="1400" i="1" baseline="0">
                    <a:latin typeface="Script MT Bold" pitchFamily="66" charset="0"/>
                  </a:endParaRPr>
                </a:p>
              </p:txBody>
            </p:sp>
            <p:sp>
              <p:nvSpPr>
                <p:cNvPr id="361484" name="Oval 12"/>
                <p:cNvSpPr>
                  <a:spLocks noChangeArrowheads="1"/>
                </p:cNvSpPr>
                <p:nvPr/>
              </p:nvSpPr>
              <p:spPr bwMode="auto">
                <a:xfrm>
                  <a:off x="925" y="3233"/>
                  <a:ext cx="164" cy="168"/>
                </a:xfrm>
                <a:prstGeom prst="ellipse">
                  <a:avLst/>
                </a:prstGeom>
                <a:noFill/>
                <a:ln w="9525">
                  <a:solidFill>
                    <a:srgbClr val="000080"/>
                  </a:solidFill>
                  <a:round/>
                  <a:headEnd/>
                  <a:tailEnd/>
                </a:ln>
                <a:effectLst/>
              </p:spPr>
              <p:txBody>
                <a:bodyPr wrap="none" anchor="ctr"/>
                <a:lstStyle/>
                <a:p>
                  <a:endParaRPr lang="th-TH"/>
                </a:p>
              </p:txBody>
            </p:sp>
            <p:sp>
              <p:nvSpPr>
                <p:cNvPr id="361485" name="Line 13"/>
                <p:cNvSpPr>
                  <a:spLocks noChangeShapeType="1"/>
                </p:cNvSpPr>
                <p:nvPr/>
              </p:nvSpPr>
              <p:spPr bwMode="auto">
                <a:xfrm flipV="1">
                  <a:off x="1094" y="3320"/>
                  <a:ext cx="161" cy="1"/>
                </a:xfrm>
                <a:prstGeom prst="line">
                  <a:avLst/>
                </a:prstGeom>
                <a:noFill/>
                <a:ln w="9525">
                  <a:solidFill>
                    <a:srgbClr val="000080"/>
                  </a:solidFill>
                  <a:round/>
                  <a:headEnd/>
                  <a:tailEnd/>
                </a:ln>
                <a:effectLst/>
              </p:spPr>
              <p:txBody>
                <a:bodyPr/>
                <a:lstStyle/>
                <a:p>
                  <a:endParaRPr lang="th-TH"/>
                </a:p>
              </p:txBody>
            </p:sp>
          </p:grpSp>
          <p:grpSp>
            <p:nvGrpSpPr>
              <p:cNvPr id="361486" name="Group 14"/>
              <p:cNvGrpSpPr>
                <a:grpSpLocks/>
              </p:cNvGrpSpPr>
              <p:nvPr/>
            </p:nvGrpSpPr>
            <p:grpSpPr bwMode="auto">
              <a:xfrm>
                <a:off x="1815" y="2946"/>
                <a:ext cx="313" cy="192"/>
                <a:chOff x="1991" y="2105"/>
                <a:chExt cx="313" cy="192"/>
              </a:xfrm>
            </p:grpSpPr>
            <p:sp>
              <p:nvSpPr>
                <p:cNvPr id="361487" name="Text Box 15"/>
                <p:cNvSpPr txBox="1">
                  <a:spLocks noChangeArrowheads="1"/>
                </p:cNvSpPr>
                <p:nvPr/>
              </p:nvSpPr>
              <p:spPr bwMode="auto">
                <a:xfrm>
                  <a:off x="2132" y="2105"/>
                  <a:ext cx="144" cy="192"/>
                </a:xfrm>
                <a:prstGeom prst="rect">
                  <a:avLst/>
                </a:prstGeom>
                <a:noFill/>
                <a:ln w="9525">
                  <a:noFill/>
                  <a:miter lim="800000"/>
                  <a:headEnd/>
                  <a:tailEnd/>
                </a:ln>
                <a:effectLst/>
              </p:spPr>
              <p:txBody>
                <a:bodyPr>
                  <a:spAutoFit/>
                </a:bodyPr>
                <a:lstStyle/>
                <a:p>
                  <a:pPr>
                    <a:spcBef>
                      <a:spcPct val="50000"/>
                    </a:spcBef>
                  </a:pPr>
                  <a:r>
                    <a:rPr lang="en-US" sz="1400" i="1" baseline="0">
                      <a:latin typeface="Script MT Bold" pitchFamily="66" charset="0"/>
                    </a:rPr>
                    <a:t>2</a:t>
                  </a:r>
                  <a:endParaRPr lang="th-TH" sz="1400" i="1" baseline="0">
                    <a:latin typeface="Script MT Bold" pitchFamily="66" charset="0"/>
                  </a:endParaRPr>
                </a:p>
              </p:txBody>
            </p:sp>
            <p:sp>
              <p:nvSpPr>
                <p:cNvPr id="361488" name="Oval 16"/>
                <p:cNvSpPr>
                  <a:spLocks noChangeArrowheads="1"/>
                </p:cNvSpPr>
                <p:nvPr/>
              </p:nvSpPr>
              <p:spPr bwMode="auto">
                <a:xfrm>
                  <a:off x="2140" y="2121"/>
                  <a:ext cx="164" cy="168"/>
                </a:xfrm>
                <a:prstGeom prst="ellipse">
                  <a:avLst/>
                </a:prstGeom>
                <a:noFill/>
                <a:ln w="9525">
                  <a:solidFill>
                    <a:srgbClr val="000080"/>
                  </a:solidFill>
                  <a:round/>
                  <a:headEnd/>
                  <a:tailEnd/>
                </a:ln>
                <a:effectLst/>
              </p:spPr>
              <p:txBody>
                <a:bodyPr wrap="none" anchor="ctr"/>
                <a:lstStyle/>
                <a:p>
                  <a:endParaRPr lang="th-TH"/>
                </a:p>
              </p:txBody>
            </p:sp>
            <p:sp>
              <p:nvSpPr>
                <p:cNvPr id="361489" name="Line 17"/>
                <p:cNvSpPr>
                  <a:spLocks noChangeShapeType="1"/>
                </p:cNvSpPr>
                <p:nvPr/>
              </p:nvSpPr>
              <p:spPr bwMode="auto">
                <a:xfrm flipV="1">
                  <a:off x="1991" y="2214"/>
                  <a:ext cx="161" cy="1"/>
                </a:xfrm>
                <a:prstGeom prst="line">
                  <a:avLst/>
                </a:prstGeom>
                <a:noFill/>
                <a:ln w="9525">
                  <a:solidFill>
                    <a:srgbClr val="000080"/>
                  </a:solidFill>
                  <a:round/>
                  <a:headEnd/>
                  <a:tailEnd/>
                </a:ln>
                <a:effectLst/>
              </p:spPr>
              <p:txBody>
                <a:bodyPr/>
                <a:lstStyle/>
                <a:p>
                  <a:endParaRPr lang="th-TH"/>
                </a:p>
              </p:txBody>
            </p:sp>
          </p:grpSp>
          <p:sp>
            <p:nvSpPr>
              <p:cNvPr id="361490" name="AutoShape 18"/>
              <p:cNvSpPr>
                <a:spLocks noChangeArrowheads="1"/>
              </p:cNvSpPr>
              <p:nvPr/>
            </p:nvSpPr>
            <p:spPr bwMode="auto">
              <a:xfrm rot="4855863">
                <a:off x="1406" y="2863"/>
                <a:ext cx="285" cy="154"/>
              </a:xfrm>
              <a:prstGeom prst="curvedDownArrow">
                <a:avLst>
                  <a:gd name="adj1" fmla="val 37013"/>
                  <a:gd name="adj2" fmla="val 74026"/>
                  <a:gd name="adj3" fmla="val 33333"/>
                </a:avLst>
              </a:prstGeom>
              <a:solidFill>
                <a:srgbClr val="FF0000"/>
              </a:solidFill>
              <a:ln w="9525">
                <a:solidFill>
                  <a:schemeClr val="tx1"/>
                </a:solidFill>
                <a:miter lim="800000"/>
                <a:headEnd/>
                <a:tailEnd/>
              </a:ln>
              <a:effectLst/>
            </p:spPr>
            <p:txBody>
              <a:bodyPr wrap="none" anchor="ctr"/>
              <a:lstStyle/>
              <a:p>
                <a:endParaRPr lang="th-TH"/>
              </a:p>
            </p:txBody>
          </p:sp>
          <p:grpSp>
            <p:nvGrpSpPr>
              <p:cNvPr id="361491" name="Group 19"/>
              <p:cNvGrpSpPr>
                <a:grpSpLocks/>
              </p:cNvGrpSpPr>
              <p:nvPr/>
            </p:nvGrpSpPr>
            <p:grpSpPr bwMode="auto">
              <a:xfrm>
                <a:off x="1910" y="2404"/>
                <a:ext cx="232" cy="470"/>
                <a:chOff x="1910" y="2404"/>
                <a:chExt cx="232" cy="470"/>
              </a:xfrm>
            </p:grpSpPr>
            <p:sp>
              <p:nvSpPr>
                <p:cNvPr id="361492" name="AutoShape 20"/>
                <p:cNvSpPr>
                  <a:spLocks noChangeArrowheads="1"/>
                </p:cNvSpPr>
                <p:nvPr/>
              </p:nvSpPr>
              <p:spPr bwMode="auto">
                <a:xfrm>
                  <a:off x="1961" y="2404"/>
                  <a:ext cx="175" cy="310"/>
                </a:xfrm>
                <a:prstGeom prst="curvedDownArrow">
                  <a:avLst>
                    <a:gd name="adj1" fmla="val 20000"/>
                    <a:gd name="adj2" fmla="val 40000"/>
                    <a:gd name="adj3" fmla="val 59048"/>
                  </a:avLst>
                </a:prstGeom>
                <a:solidFill>
                  <a:srgbClr val="008000"/>
                </a:solidFill>
                <a:ln w="9525">
                  <a:solidFill>
                    <a:schemeClr val="tx1"/>
                  </a:solidFill>
                  <a:miter lim="800000"/>
                  <a:headEnd/>
                  <a:tailEnd/>
                </a:ln>
                <a:effectLst/>
              </p:spPr>
              <p:txBody>
                <a:bodyPr wrap="none" anchor="ctr"/>
                <a:lstStyle/>
                <a:p>
                  <a:endParaRPr lang="th-TH"/>
                </a:p>
              </p:txBody>
            </p:sp>
            <p:sp>
              <p:nvSpPr>
                <p:cNvPr id="361493" name="Rectangle 21"/>
                <p:cNvSpPr>
                  <a:spLocks noChangeArrowheads="1"/>
                </p:cNvSpPr>
                <p:nvPr/>
              </p:nvSpPr>
              <p:spPr bwMode="auto">
                <a:xfrm>
                  <a:off x="1910" y="2602"/>
                  <a:ext cx="141" cy="62"/>
                </a:xfrm>
                <a:prstGeom prst="rect">
                  <a:avLst/>
                </a:prstGeom>
                <a:solidFill>
                  <a:schemeClr val="accent1"/>
                </a:solidFill>
                <a:ln w="9525">
                  <a:solidFill>
                    <a:schemeClr val="tx1"/>
                  </a:solidFill>
                  <a:miter lim="800000"/>
                  <a:headEnd/>
                  <a:tailEnd/>
                </a:ln>
                <a:effectLst/>
              </p:spPr>
              <p:txBody>
                <a:bodyPr wrap="none" anchor="ctr"/>
                <a:lstStyle/>
                <a:p>
                  <a:endParaRPr lang="th-TH"/>
                </a:p>
              </p:txBody>
            </p:sp>
            <p:sp>
              <p:nvSpPr>
                <p:cNvPr id="361494" name="Text Box 22"/>
                <p:cNvSpPr txBox="1">
                  <a:spLocks noChangeArrowheads="1"/>
                </p:cNvSpPr>
                <p:nvPr/>
              </p:nvSpPr>
              <p:spPr bwMode="auto">
                <a:xfrm>
                  <a:off x="1984" y="2624"/>
                  <a:ext cx="158" cy="250"/>
                </a:xfrm>
                <a:prstGeom prst="rect">
                  <a:avLst/>
                </a:prstGeom>
                <a:noFill/>
                <a:ln w="9525">
                  <a:noFill/>
                  <a:miter lim="800000"/>
                  <a:headEnd/>
                  <a:tailEnd/>
                </a:ln>
                <a:effectLst/>
              </p:spPr>
              <p:txBody>
                <a:bodyPr>
                  <a:spAutoFit/>
                </a:bodyPr>
                <a:lstStyle/>
                <a:p>
                  <a:pPr>
                    <a:spcBef>
                      <a:spcPct val="50000"/>
                    </a:spcBef>
                  </a:pPr>
                  <a:r>
                    <a:rPr lang="en-US" sz="2000" i="1" baseline="0">
                      <a:latin typeface="Comic Sans MS" pitchFamily="66" charset="0"/>
                    </a:rPr>
                    <a:t>w</a:t>
                  </a:r>
                  <a:endParaRPr lang="th-TH" sz="2000" i="1" baseline="0">
                    <a:latin typeface="Comic Sans MS" pitchFamily="66" charset="0"/>
                  </a:endParaRPr>
                </a:p>
              </p:txBody>
            </p:sp>
          </p:grpSp>
          <p:sp>
            <p:nvSpPr>
              <p:cNvPr id="361495" name="Text Box 23"/>
              <p:cNvSpPr txBox="1">
                <a:spLocks noChangeArrowheads="1"/>
              </p:cNvSpPr>
              <p:nvPr/>
            </p:nvSpPr>
            <p:spPr bwMode="auto">
              <a:xfrm>
                <a:off x="1239" y="2963"/>
                <a:ext cx="322" cy="173"/>
              </a:xfrm>
              <a:prstGeom prst="rect">
                <a:avLst/>
              </a:prstGeom>
              <a:noFill/>
              <a:ln w="9525">
                <a:noFill/>
                <a:miter lim="800000"/>
                <a:headEnd/>
                <a:tailEnd/>
              </a:ln>
              <a:effectLst/>
            </p:spPr>
            <p:txBody>
              <a:bodyPr>
                <a:spAutoFit/>
              </a:bodyPr>
              <a:lstStyle/>
              <a:p>
                <a:pPr>
                  <a:spcBef>
                    <a:spcPct val="50000"/>
                  </a:spcBef>
                </a:pPr>
                <a:r>
                  <a:rPr lang="en-US" sz="1200" i="1" baseline="0">
                    <a:latin typeface="Comic Sans MS" pitchFamily="66" charset="0"/>
                  </a:rPr>
                  <a:t>q=0</a:t>
                </a:r>
                <a:endParaRPr lang="th-TH" sz="1200" i="1" baseline="0">
                  <a:latin typeface="Comic Sans MS" pitchFamily="66" charset="0"/>
                </a:endParaRPr>
              </a:p>
            </p:txBody>
          </p:sp>
        </p:grpSp>
        <p:sp>
          <p:nvSpPr>
            <p:cNvPr id="361496" name="Text Box 24"/>
            <p:cNvSpPr txBox="1">
              <a:spLocks noChangeArrowheads="1"/>
            </p:cNvSpPr>
            <p:nvPr/>
          </p:nvSpPr>
          <p:spPr bwMode="auto">
            <a:xfrm>
              <a:off x="4220" y="3305"/>
              <a:ext cx="658" cy="288"/>
            </a:xfrm>
            <a:prstGeom prst="rect">
              <a:avLst/>
            </a:prstGeom>
            <a:noFill/>
            <a:ln w="9525">
              <a:noFill/>
              <a:miter lim="800000"/>
              <a:headEnd/>
              <a:tailEnd/>
            </a:ln>
            <a:effectLst/>
          </p:spPr>
          <p:txBody>
            <a:bodyPr>
              <a:spAutoFit/>
            </a:bodyPr>
            <a:lstStyle/>
            <a:p>
              <a:r>
                <a:rPr lang="en-US" sz="1200" i="1" baseline="0"/>
                <a:t>P</a:t>
              </a:r>
              <a:r>
                <a:rPr lang="en-US" sz="1200" i="1"/>
                <a:t>2</a:t>
              </a:r>
              <a:r>
                <a:rPr lang="en-US" sz="1200" i="1" baseline="0"/>
                <a:t>= 75 kPa</a:t>
              </a:r>
            </a:p>
            <a:p>
              <a:r>
                <a:rPr lang="en-US" sz="1200" i="1" baseline="0"/>
                <a:t>x</a:t>
              </a:r>
              <a:r>
                <a:rPr lang="en-US" sz="1200" i="1"/>
                <a:t>2</a:t>
              </a:r>
              <a:r>
                <a:rPr lang="en-US" sz="1200" i="1" baseline="0"/>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61475"/>
                                        </p:tgtEl>
                                        <p:attrNameLst>
                                          <p:attrName>style.visibility</p:attrName>
                                        </p:attrNameLst>
                                      </p:cBhvr>
                                      <p:to>
                                        <p:strVal val="visible"/>
                                      </p:to>
                                    </p:set>
                                    <p:animEffect transition="in" filter="wheel(4)">
                                      <p:cBhvr>
                                        <p:cTn id="7" dur="1000"/>
                                        <p:tgtEl>
                                          <p:spTgt spid="36147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61474"/>
                                        </p:tgtEl>
                                        <p:attrNameLst>
                                          <p:attrName>style.visibility</p:attrName>
                                        </p:attrNameLst>
                                      </p:cBhvr>
                                      <p:to>
                                        <p:strVal val="visible"/>
                                      </p:to>
                                    </p:set>
                                    <p:animEffect transition="in" filter="wipe(up)">
                                      <p:cBhvr>
                                        <p:cTn id="11" dur="500"/>
                                        <p:tgtEl>
                                          <p:spTgt spid="361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2"/>
          <p:cNvSpPr>
            <a:spLocks noGrp="1"/>
          </p:cNvSpPr>
          <p:nvPr>
            <p:ph type="ftr" sz="quarter" idx="11"/>
          </p:nvPr>
        </p:nvSpPr>
        <p:spPr/>
        <p:txBody>
          <a:bodyPr/>
          <a:lstStyle/>
          <a:p>
            <a:r>
              <a:rPr lang="en-US"/>
              <a:t>รศ.ดร.สมหมาย ปรีเปรม</a:t>
            </a:r>
            <a:endParaRPr lang="th-TH"/>
          </a:p>
        </p:txBody>
      </p:sp>
      <p:grpSp>
        <p:nvGrpSpPr>
          <p:cNvPr id="276483" name="Group 3"/>
          <p:cNvGrpSpPr>
            <a:grpSpLocks/>
          </p:cNvGrpSpPr>
          <p:nvPr/>
        </p:nvGrpSpPr>
        <p:grpSpPr bwMode="auto">
          <a:xfrm>
            <a:off x="6688138" y="501650"/>
            <a:ext cx="1735137" cy="1677988"/>
            <a:chOff x="4089" y="534"/>
            <a:chExt cx="913" cy="816"/>
          </a:xfrm>
        </p:grpSpPr>
        <p:grpSp>
          <p:nvGrpSpPr>
            <p:cNvPr id="276484" name="Group 4"/>
            <p:cNvGrpSpPr>
              <a:grpSpLocks/>
            </p:cNvGrpSpPr>
            <p:nvPr/>
          </p:nvGrpSpPr>
          <p:grpSpPr bwMode="auto">
            <a:xfrm>
              <a:off x="4211" y="754"/>
              <a:ext cx="791" cy="423"/>
              <a:chOff x="2725" y="2281"/>
              <a:chExt cx="791" cy="423"/>
            </a:xfrm>
          </p:grpSpPr>
          <p:sp>
            <p:nvSpPr>
              <p:cNvPr id="276485" name="Oval 5"/>
              <p:cNvSpPr>
                <a:spLocks noChangeArrowheads="1"/>
              </p:cNvSpPr>
              <p:nvPr/>
            </p:nvSpPr>
            <p:spPr bwMode="auto">
              <a:xfrm>
                <a:off x="2744" y="2281"/>
                <a:ext cx="451" cy="423"/>
              </a:xfrm>
              <a:prstGeom prst="ellipse">
                <a:avLst/>
              </a:prstGeom>
              <a:solidFill>
                <a:srgbClr val="CCFFFF"/>
              </a:solidFill>
              <a:ln w="9525">
                <a:solidFill>
                  <a:schemeClr val="tx1"/>
                </a:solidFill>
                <a:round/>
                <a:headEnd/>
                <a:tailEnd/>
              </a:ln>
              <a:effectLst/>
            </p:spPr>
            <p:txBody>
              <a:bodyPr wrap="none" anchor="ctr"/>
              <a:lstStyle/>
              <a:p>
                <a:endParaRPr lang="th-TH"/>
              </a:p>
            </p:txBody>
          </p:sp>
          <p:sp>
            <p:nvSpPr>
              <p:cNvPr id="276486" name="Text Box 6"/>
              <p:cNvSpPr txBox="1">
                <a:spLocks noChangeArrowheads="1"/>
              </p:cNvSpPr>
              <p:nvPr/>
            </p:nvSpPr>
            <p:spPr bwMode="auto">
              <a:xfrm>
                <a:off x="2725" y="2411"/>
                <a:ext cx="494" cy="111"/>
              </a:xfrm>
              <a:prstGeom prst="rect">
                <a:avLst/>
              </a:prstGeom>
              <a:noFill/>
              <a:ln w="9525">
                <a:noFill/>
                <a:miter lim="800000"/>
                <a:headEnd/>
                <a:tailEnd/>
              </a:ln>
              <a:effectLst/>
            </p:spPr>
            <p:txBody>
              <a:bodyPr>
                <a:spAutoFit/>
              </a:bodyPr>
              <a:lstStyle/>
              <a:p>
                <a:pPr>
                  <a:spcBef>
                    <a:spcPct val="50000"/>
                  </a:spcBef>
                </a:pPr>
                <a:r>
                  <a:rPr lang="en-US" sz="900" i="1" baseline="0">
                    <a:solidFill>
                      <a:srgbClr val="3366FF"/>
                    </a:solidFill>
                    <a:latin typeface="Comic Sans MS" pitchFamily="66" charset="0"/>
                  </a:rPr>
                  <a:t>Condenser</a:t>
                </a:r>
                <a:endParaRPr lang="th-TH" sz="900" i="1" baseline="0">
                  <a:solidFill>
                    <a:srgbClr val="3366FF"/>
                  </a:solidFill>
                  <a:latin typeface="Comic Sans MS" pitchFamily="66" charset="0"/>
                </a:endParaRPr>
              </a:p>
            </p:txBody>
          </p:sp>
          <p:sp>
            <p:nvSpPr>
              <p:cNvPr id="276487" name="AutoShape 7"/>
              <p:cNvSpPr>
                <a:spLocks noChangeArrowheads="1"/>
              </p:cNvSpPr>
              <p:nvPr/>
            </p:nvSpPr>
            <p:spPr bwMode="auto">
              <a:xfrm rot="19850294" flipV="1">
                <a:off x="3085" y="2508"/>
                <a:ext cx="285" cy="154"/>
              </a:xfrm>
              <a:prstGeom prst="curvedDownArrow">
                <a:avLst>
                  <a:gd name="adj1" fmla="val 37013"/>
                  <a:gd name="adj2" fmla="val 74026"/>
                  <a:gd name="adj3" fmla="val 33333"/>
                </a:avLst>
              </a:prstGeom>
              <a:solidFill>
                <a:srgbClr val="3366FF"/>
              </a:solidFill>
              <a:ln w="9525">
                <a:solidFill>
                  <a:schemeClr val="tx1"/>
                </a:solidFill>
                <a:miter lim="800000"/>
                <a:headEnd/>
                <a:tailEnd/>
              </a:ln>
              <a:effectLst/>
            </p:spPr>
            <p:txBody>
              <a:bodyPr wrap="none" anchor="ctr"/>
              <a:lstStyle/>
              <a:p>
                <a:endParaRPr lang="th-TH"/>
              </a:p>
            </p:txBody>
          </p:sp>
          <p:sp>
            <p:nvSpPr>
              <p:cNvPr id="276488" name="Text Box 8"/>
              <p:cNvSpPr txBox="1">
                <a:spLocks noChangeArrowheads="1"/>
              </p:cNvSpPr>
              <p:nvPr/>
            </p:nvSpPr>
            <p:spPr bwMode="auto">
              <a:xfrm>
                <a:off x="3267" y="2530"/>
                <a:ext cx="249" cy="134"/>
              </a:xfrm>
              <a:prstGeom prst="rect">
                <a:avLst/>
              </a:prstGeom>
              <a:noFill/>
              <a:ln w="9525">
                <a:noFill/>
                <a:miter lim="800000"/>
                <a:headEnd/>
                <a:tailEnd/>
              </a:ln>
              <a:effectLst/>
            </p:spPr>
            <p:txBody>
              <a:bodyPr>
                <a:spAutoFit/>
              </a:bodyPr>
              <a:lstStyle/>
              <a:p>
                <a:pPr>
                  <a:spcBef>
                    <a:spcPct val="50000"/>
                  </a:spcBef>
                </a:pPr>
                <a:r>
                  <a:rPr lang="en-US" sz="1200" i="1" baseline="0">
                    <a:latin typeface="Comic Sans MS" pitchFamily="66" charset="0"/>
                  </a:rPr>
                  <a:t>Q</a:t>
                </a:r>
                <a:r>
                  <a:rPr lang="en-US" sz="1200" i="1">
                    <a:latin typeface="Comic Sans MS" pitchFamily="66" charset="0"/>
                  </a:rPr>
                  <a:t>c</a:t>
                </a:r>
                <a:endParaRPr lang="th-TH" sz="1200" i="1" baseline="0">
                  <a:latin typeface="Comic Sans MS" pitchFamily="66" charset="0"/>
                </a:endParaRPr>
              </a:p>
            </p:txBody>
          </p:sp>
        </p:grpSp>
        <p:sp>
          <p:nvSpPr>
            <p:cNvPr id="276489" name="Line 9"/>
            <p:cNvSpPr>
              <a:spLocks noChangeShapeType="1"/>
            </p:cNvSpPr>
            <p:nvPr/>
          </p:nvSpPr>
          <p:spPr bwMode="auto">
            <a:xfrm flipH="1">
              <a:off x="4089" y="1178"/>
              <a:ext cx="339" cy="0"/>
            </a:xfrm>
            <a:prstGeom prst="line">
              <a:avLst/>
            </a:prstGeom>
            <a:noFill/>
            <a:ln w="9525">
              <a:solidFill>
                <a:schemeClr val="tx1"/>
              </a:solidFill>
              <a:round/>
              <a:headEnd/>
              <a:tailEnd type="triangle" w="med" len="med"/>
            </a:ln>
            <a:effectLst/>
          </p:spPr>
          <p:txBody>
            <a:bodyPr/>
            <a:lstStyle/>
            <a:p>
              <a:endParaRPr lang="th-TH"/>
            </a:p>
          </p:txBody>
        </p:sp>
        <p:grpSp>
          <p:nvGrpSpPr>
            <p:cNvPr id="276490" name="Group 10"/>
            <p:cNvGrpSpPr>
              <a:grpSpLocks/>
            </p:cNvGrpSpPr>
            <p:nvPr/>
          </p:nvGrpSpPr>
          <p:grpSpPr bwMode="auto">
            <a:xfrm>
              <a:off x="4179" y="1156"/>
              <a:ext cx="129" cy="194"/>
              <a:chOff x="1901" y="2655"/>
              <a:chExt cx="129" cy="194"/>
            </a:xfrm>
          </p:grpSpPr>
          <p:grpSp>
            <p:nvGrpSpPr>
              <p:cNvPr id="276491" name="Group 11"/>
              <p:cNvGrpSpPr>
                <a:grpSpLocks/>
              </p:cNvGrpSpPr>
              <p:nvPr/>
            </p:nvGrpSpPr>
            <p:grpSpPr bwMode="auto">
              <a:xfrm>
                <a:off x="1901" y="2722"/>
                <a:ext cx="129" cy="127"/>
                <a:chOff x="1756" y="996"/>
                <a:chExt cx="129" cy="127"/>
              </a:xfrm>
            </p:grpSpPr>
            <p:sp>
              <p:nvSpPr>
                <p:cNvPr id="276492" name="Text Box 12"/>
                <p:cNvSpPr txBox="1">
                  <a:spLocks noChangeArrowheads="1"/>
                </p:cNvSpPr>
                <p:nvPr/>
              </p:nvSpPr>
              <p:spPr bwMode="auto">
                <a:xfrm>
                  <a:off x="1756" y="996"/>
                  <a:ext cx="125" cy="111"/>
                </a:xfrm>
                <a:prstGeom prst="rect">
                  <a:avLst/>
                </a:prstGeom>
                <a:noFill/>
                <a:ln w="9525">
                  <a:noFill/>
                  <a:miter lim="800000"/>
                  <a:headEnd/>
                  <a:tailEnd/>
                </a:ln>
                <a:effectLst/>
              </p:spPr>
              <p:txBody>
                <a:bodyPr>
                  <a:spAutoFit/>
                </a:bodyPr>
                <a:lstStyle/>
                <a:p>
                  <a:pPr algn="ctr">
                    <a:spcBef>
                      <a:spcPct val="50000"/>
                    </a:spcBef>
                  </a:pPr>
                  <a:r>
                    <a:rPr lang="en-US" sz="900" baseline="0">
                      <a:latin typeface="Script MT Bold" pitchFamily="66" charset="0"/>
                    </a:rPr>
                    <a:t>3</a:t>
                  </a:r>
                  <a:endParaRPr lang="th-TH" sz="900" baseline="0">
                    <a:latin typeface="Script MT Bold" pitchFamily="66" charset="0"/>
                  </a:endParaRPr>
                </a:p>
              </p:txBody>
            </p:sp>
            <p:sp>
              <p:nvSpPr>
                <p:cNvPr id="276493" name="Oval 13"/>
                <p:cNvSpPr>
                  <a:spLocks noChangeArrowheads="1"/>
                </p:cNvSpPr>
                <p:nvPr/>
              </p:nvSpPr>
              <p:spPr bwMode="auto">
                <a:xfrm>
                  <a:off x="1779" y="1014"/>
                  <a:ext cx="106" cy="109"/>
                </a:xfrm>
                <a:prstGeom prst="ellipse">
                  <a:avLst/>
                </a:prstGeom>
                <a:noFill/>
                <a:ln w="9525">
                  <a:solidFill>
                    <a:srgbClr val="000080"/>
                  </a:solidFill>
                  <a:round/>
                  <a:headEnd/>
                  <a:tailEnd/>
                </a:ln>
                <a:effectLst/>
              </p:spPr>
              <p:txBody>
                <a:bodyPr wrap="none" anchor="ctr"/>
                <a:lstStyle/>
                <a:p>
                  <a:endParaRPr lang="th-TH"/>
                </a:p>
              </p:txBody>
            </p:sp>
          </p:grpSp>
          <p:sp>
            <p:nvSpPr>
              <p:cNvPr id="276494" name="Line 14"/>
              <p:cNvSpPr>
                <a:spLocks noChangeShapeType="1"/>
              </p:cNvSpPr>
              <p:nvPr/>
            </p:nvSpPr>
            <p:spPr bwMode="auto">
              <a:xfrm flipV="1">
                <a:off x="1971" y="2655"/>
                <a:ext cx="0" cy="87"/>
              </a:xfrm>
              <a:prstGeom prst="line">
                <a:avLst/>
              </a:prstGeom>
              <a:noFill/>
              <a:ln w="9525">
                <a:solidFill>
                  <a:schemeClr val="tx1"/>
                </a:solidFill>
                <a:round/>
                <a:headEnd/>
                <a:tailEnd/>
              </a:ln>
              <a:effectLst/>
            </p:spPr>
            <p:txBody>
              <a:bodyPr/>
              <a:lstStyle/>
              <a:p>
                <a:endParaRPr lang="th-TH"/>
              </a:p>
            </p:txBody>
          </p:sp>
        </p:grpSp>
        <p:grpSp>
          <p:nvGrpSpPr>
            <p:cNvPr id="276495" name="Group 15"/>
            <p:cNvGrpSpPr>
              <a:grpSpLocks/>
            </p:cNvGrpSpPr>
            <p:nvPr/>
          </p:nvGrpSpPr>
          <p:grpSpPr bwMode="auto">
            <a:xfrm>
              <a:off x="4444" y="534"/>
              <a:ext cx="208" cy="220"/>
              <a:chOff x="2145" y="2033"/>
              <a:chExt cx="208" cy="220"/>
            </a:xfrm>
          </p:grpSpPr>
          <p:sp>
            <p:nvSpPr>
              <p:cNvPr id="276496" name="Line 16"/>
              <p:cNvSpPr>
                <a:spLocks noChangeShapeType="1"/>
              </p:cNvSpPr>
              <p:nvPr/>
            </p:nvSpPr>
            <p:spPr bwMode="auto">
              <a:xfrm>
                <a:off x="2168" y="2033"/>
                <a:ext cx="0" cy="220"/>
              </a:xfrm>
              <a:prstGeom prst="line">
                <a:avLst/>
              </a:prstGeom>
              <a:noFill/>
              <a:ln w="9525">
                <a:solidFill>
                  <a:schemeClr val="tx1"/>
                </a:solidFill>
                <a:round/>
                <a:headEnd/>
                <a:tailEnd type="triangle" w="med" len="med"/>
              </a:ln>
              <a:effectLst/>
            </p:spPr>
            <p:txBody>
              <a:bodyPr/>
              <a:lstStyle/>
              <a:p>
                <a:endParaRPr lang="th-TH"/>
              </a:p>
            </p:txBody>
          </p:sp>
          <p:grpSp>
            <p:nvGrpSpPr>
              <p:cNvPr id="276497" name="Group 17"/>
              <p:cNvGrpSpPr>
                <a:grpSpLocks/>
              </p:cNvGrpSpPr>
              <p:nvPr/>
            </p:nvGrpSpPr>
            <p:grpSpPr bwMode="auto">
              <a:xfrm>
                <a:off x="2224" y="2058"/>
                <a:ext cx="129" cy="127"/>
                <a:chOff x="1756" y="996"/>
                <a:chExt cx="129" cy="127"/>
              </a:xfrm>
            </p:grpSpPr>
            <p:sp>
              <p:nvSpPr>
                <p:cNvPr id="276498" name="Text Box 18"/>
                <p:cNvSpPr txBox="1">
                  <a:spLocks noChangeArrowheads="1"/>
                </p:cNvSpPr>
                <p:nvPr/>
              </p:nvSpPr>
              <p:spPr bwMode="auto">
                <a:xfrm>
                  <a:off x="1756" y="996"/>
                  <a:ext cx="125" cy="111"/>
                </a:xfrm>
                <a:prstGeom prst="rect">
                  <a:avLst/>
                </a:prstGeom>
                <a:noFill/>
                <a:ln w="9525">
                  <a:noFill/>
                  <a:miter lim="800000"/>
                  <a:headEnd/>
                  <a:tailEnd/>
                </a:ln>
                <a:effectLst/>
              </p:spPr>
              <p:txBody>
                <a:bodyPr>
                  <a:spAutoFit/>
                </a:bodyPr>
                <a:lstStyle/>
                <a:p>
                  <a:pPr algn="ctr">
                    <a:spcBef>
                      <a:spcPct val="50000"/>
                    </a:spcBef>
                  </a:pPr>
                  <a:r>
                    <a:rPr lang="en-US" sz="900" baseline="0">
                      <a:latin typeface="Script MT Bold" pitchFamily="66" charset="0"/>
                    </a:rPr>
                    <a:t>2</a:t>
                  </a:r>
                  <a:endParaRPr lang="th-TH" sz="900" baseline="0">
                    <a:latin typeface="Script MT Bold" pitchFamily="66" charset="0"/>
                  </a:endParaRPr>
                </a:p>
              </p:txBody>
            </p:sp>
            <p:sp>
              <p:nvSpPr>
                <p:cNvPr id="276499" name="Oval 19"/>
                <p:cNvSpPr>
                  <a:spLocks noChangeArrowheads="1"/>
                </p:cNvSpPr>
                <p:nvPr/>
              </p:nvSpPr>
              <p:spPr bwMode="auto">
                <a:xfrm>
                  <a:off x="1779" y="1014"/>
                  <a:ext cx="106" cy="109"/>
                </a:xfrm>
                <a:prstGeom prst="ellipse">
                  <a:avLst/>
                </a:prstGeom>
                <a:noFill/>
                <a:ln w="9525">
                  <a:solidFill>
                    <a:srgbClr val="000080"/>
                  </a:solidFill>
                  <a:round/>
                  <a:headEnd/>
                  <a:tailEnd/>
                </a:ln>
                <a:effectLst/>
              </p:spPr>
              <p:txBody>
                <a:bodyPr wrap="none" anchor="ctr"/>
                <a:lstStyle/>
                <a:p>
                  <a:endParaRPr lang="th-TH"/>
                </a:p>
              </p:txBody>
            </p:sp>
          </p:grpSp>
          <p:sp>
            <p:nvSpPr>
              <p:cNvPr id="276500" name="Line 20"/>
              <p:cNvSpPr>
                <a:spLocks noChangeShapeType="1"/>
              </p:cNvSpPr>
              <p:nvPr/>
            </p:nvSpPr>
            <p:spPr bwMode="auto">
              <a:xfrm flipH="1">
                <a:off x="2145" y="2136"/>
                <a:ext cx="102" cy="0"/>
              </a:xfrm>
              <a:prstGeom prst="line">
                <a:avLst/>
              </a:prstGeom>
              <a:noFill/>
              <a:ln w="9525">
                <a:solidFill>
                  <a:schemeClr val="tx1"/>
                </a:solidFill>
                <a:round/>
                <a:headEnd/>
                <a:tailEnd/>
              </a:ln>
              <a:effectLst/>
            </p:spPr>
            <p:txBody>
              <a:bodyPr/>
              <a:lstStyle/>
              <a:p>
                <a:endParaRPr lang="th-TH"/>
              </a:p>
            </p:txBody>
          </p:sp>
        </p:grpSp>
      </p:grpSp>
      <p:sp>
        <p:nvSpPr>
          <p:cNvPr id="276501" name="Text Box 21"/>
          <p:cNvSpPr txBox="1">
            <a:spLocks noChangeArrowheads="1"/>
          </p:cNvSpPr>
          <p:nvPr/>
        </p:nvSpPr>
        <p:spPr bwMode="auto">
          <a:xfrm>
            <a:off x="260350" y="623888"/>
            <a:ext cx="8680450" cy="5473700"/>
          </a:xfrm>
          <a:prstGeom prst="rect">
            <a:avLst/>
          </a:prstGeom>
          <a:noFill/>
          <a:ln w="9525">
            <a:noFill/>
            <a:miter lim="800000"/>
            <a:headEnd/>
            <a:tailEnd/>
          </a:ln>
          <a:effectLst/>
        </p:spPr>
        <p:txBody>
          <a:bodyPr>
            <a:spAutoFit/>
          </a:bodyPr>
          <a:lstStyle/>
          <a:p>
            <a:pPr marL="533400" indent="-533400"/>
            <a:r>
              <a:rPr lang="en-US" sz="3600" b="1" i="1" baseline="0">
                <a:latin typeface="Times New Roman" pitchFamily="18" charset="0"/>
              </a:rPr>
              <a:t>2. Control Volume:  </a:t>
            </a:r>
            <a:r>
              <a:rPr lang="en-US" sz="3600" i="1" baseline="0">
                <a:solidFill>
                  <a:srgbClr val="FFFF00"/>
                </a:solidFill>
                <a:latin typeface="Times New Roman" pitchFamily="18" charset="0"/>
                <a:cs typeface="Arial" pitchFamily="34" charset="0"/>
                <a:sym typeface="Wingdings" pitchFamily="2" charset="2"/>
              </a:rPr>
              <a:t>Condenser</a:t>
            </a:r>
          </a:p>
          <a:p>
            <a:pPr marL="533400" indent="-533400"/>
            <a:r>
              <a:rPr lang="en-US" sz="3600" b="1" i="1" baseline="0">
                <a:latin typeface="Times New Roman" pitchFamily="18" charset="0"/>
              </a:rPr>
              <a:t>Assumptions:  </a:t>
            </a:r>
            <a:r>
              <a:rPr lang="en-US" sz="3600" i="1" baseline="0">
                <a:latin typeface="Times New Roman" pitchFamily="18" charset="0"/>
                <a:sym typeface="Wingdings" pitchFamily="2" charset="2"/>
              </a:rPr>
              <a:t>SSSF Process  </a:t>
            </a:r>
          </a:p>
          <a:p>
            <a:pPr marL="533400" indent="-533400"/>
            <a:r>
              <a:rPr lang="en-US" sz="3600" i="1" baseline="0">
                <a:latin typeface="Times New Roman" pitchFamily="18" charset="0"/>
                <a:sym typeface="Wingdings" pitchFamily="2" charset="2"/>
              </a:rPr>
              <a:t>   and </a:t>
            </a:r>
            <a:r>
              <a:rPr lang="el-GR" sz="3600" i="1" baseline="0">
                <a:latin typeface="Times New Roman" pitchFamily="18" charset="0"/>
                <a:cs typeface="Arial" pitchFamily="34" charset="0"/>
                <a:sym typeface="Wingdings" pitchFamily="2" charset="2"/>
              </a:rPr>
              <a:t>Δ</a:t>
            </a:r>
            <a:r>
              <a:rPr lang="en-US" sz="3600" i="1" baseline="0">
                <a:latin typeface="Times New Roman" pitchFamily="18" charset="0"/>
                <a:cs typeface="Arial" pitchFamily="34" charset="0"/>
                <a:sym typeface="Wingdings" pitchFamily="2" charset="2"/>
              </a:rPr>
              <a:t>KE =0, </a:t>
            </a:r>
            <a:r>
              <a:rPr lang="el-GR" sz="3600" i="1" baseline="0">
                <a:latin typeface="Times New Roman" pitchFamily="18" charset="0"/>
                <a:cs typeface="Arial" pitchFamily="34" charset="0"/>
                <a:sym typeface="Wingdings" pitchFamily="2" charset="2"/>
              </a:rPr>
              <a:t>Δ</a:t>
            </a:r>
            <a:r>
              <a:rPr lang="en-US" sz="3600" i="1" baseline="0">
                <a:latin typeface="Times New Roman" pitchFamily="18" charset="0"/>
                <a:cs typeface="Arial" pitchFamily="34" charset="0"/>
                <a:sym typeface="Wingdings" pitchFamily="2" charset="2"/>
              </a:rPr>
              <a:t>PE = 0 ; w = 0</a:t>
            </a:r>
          </a:p>
          <a:p>
            <a:pPr marL="533400" indent="-533400"/>
            <a:r>
              <a:rPr lang="en-US" sz="3600" i="1" baseline="0">
                <a:latin typeface="Times New Roman" pitchFamily="18" charset="0"/>
                <a:cs typeface="Arial" pitchFamily="34" charset="0"/>
                <a:sym typeface="Wingdings" pitchFamily="2" charset="2"/>
              </a:rPr>
              <a:t>1</a:t>
            </a:r>
            <a:r>
              <a:rPr lang="en-US" sz="3600" i="1" baseline="30000">
                <a:latin typeface="Times New Roman" pitchFamily="18" charset="0"/>
                <a:cs typeface="Arial" pitchFamily="34" charset="0"/>
                <a:sym typeface="Wingdings" pitchFamily="2" charset="2"/>
              </a:rPr>
              <a:t>st</a:t>
            </a:r>
            <a:r>
              <a:rPr lang="en-US" sz="3600" i="1" baseline="0">
                <a:latin typeface="Times New Roman" pitchFamily="18" charset="0"/>
                <a:cs typeface="Arial" pitchFamily="34" charset="0"/>
                <a:sym typeface="Wingdings" pitchFamily="2" charset="2"/>
              </a:rPr>
              <a:t> law SSSF Proc. 	q + h</a:t>
            </a:r>
            <a:r>
              <a:rPr lang="en-US" sz="3600" i="1">
                <a:latin typeface="Times New Roman" pitchFamily="18" charset="0"/>
                <a:cs typeface="Arial" pitchFamily="34" charset="0"/>
                <a:sym typeface="Wingdings" pitchFamily="2" charset="2"/>
              </a:rPr>
              <a:t>2</a:t>
            </a:r>
            <a:r>
              <a:rPr lang="en-US" sz="3600" i="1" baseline="0">
                <a:latin typeface="Times New Roman" pitchFamily="18" charset="0"/>
                <a:cs typeface="Arial" pitchFamily="34" charset="0"/>
                <a:sym typeface="Wingdings" pitchFamily="2" charset="2"/>
              </a:rPr>
              <a:t> = w + h</a:t>
            </a:r>
            <a:r>
              <a:rPr lang="en-US" sz="3600" i="1">
                <a:latin typeface="Times New Roman" pitchFamily="18" charset="0"/>
                <a:cs typeface="Arial" pitchFamily="34" charset="0"/>
                <a:sym typeface="Wingdings" pitchFamily="2" charset="2"/>
              </a:rPr>
              <a:t>3</a:t>
            </a:r>
          </a:p>
          <a:p>
            <a:pPr marL="533400" indent="-533400"/>
            <a:r>
              <a:rPr lang="en-US" sz="3600" i="1">
                <a:latin typeface="Times New Roman" pitchFamily="18" charset="0"/>
                <a:cs typeface="Arial" pitchFamily="34" charset="0"/>
                <a:sym typeface="Wingdings" pitchFamily="2" charset="2"/>
              </a:rPr>
              <a:t>		</a:t>
            </a:r>
            <a:r>
              <a:rPr lang="en-US" sz="3600" b="1" i="1">
                <a:solidFill>
                  <a:srgbClr val="0000CC"/>
                </a:solidFill>
                <a:latin typeface="Times New Roman" pitchFamily="18" charset="0"/>
                <a:cs typeface="Arial" pitchFamily="34" charset="0"/>
                <a:sym typeface="Wingdings" pitchFamily="2" charset="2"/>
              </a:rPr>
              <a:t>	</a:t>
            </a:r>
            <a:r>
              <a:rPr lang="en-US" sz="3600" b="1" i="1" baseline="0">
                <a:solidFill>
                  <a:srgbClr val="0000CC"/>
                </a:solidFill>
                <a:latin typeface="Times New Roman" pitchFamily="18" charset="0"/>
                <a:cs typeface="Arial" pitchFamily="34" charset="0"/>
                <a:sym typeface="Wingdings" pitchFamily="2" charset="2"/>
              </a:rPr>
              <a:t>     </a:t>
            </a:r>
            <a:r>
              <a:rPr lang="en-US" sz="3600" b="1" i="1" baseline="0">
                <a:solidFill>
                  <a:srgbClr val="FFFF00"/>
                </a:solidFill>
                <a:latin typeface="Times New Roman" pitchFamily="18" charset="0"/>
                <a:cs typeface="Arial" pitchFamily="34" charset="0"/>
                <a:sym typeface="Wingdings" pitchFamily="2" charset="2"/>
              </a:rPr>
              <a:t>q</a:t>
            </a:r>
            <a:r>
              <a:rPr lang="en-US" sz="3600" b="1" i="1">
                <a:solidFill>
                  <a:srgbClr val="FFFF00"/>
                </a:solidFill>
                <a:latin typeface="Times New Roman" pitchFamily="18" charset="0"/>
                <a:cs typeface="Arial" pitchFamily="34" charset="0"/>
                <a:sym typeface="Wingdings" pitchFamily="2" charset="2"/>
              </a:rPr>
              <a:t>C</a:t>
            </a:r>
            <a:r>
              <a:rPr lang="en-US" sz="3600" b="1" i="1" baseline="0">
                <a:solidFill>
                  <a:srgbClr val="FFFF00"/>
                </a:solidFill>
                <a:latin typeface="Times New Roman" pitchFamily="18" charset="0"/>
                <a:cs typeface="Arial" pitchFamily="34" charset="0"/>
                <a:sym typeface="Wingdings" pitchFamily="2" charset="2"/>
              </a:rPr>
              <a:t> =  h</a:t>
            </a:r>
            <a:r>
              <a:rPr lang="en-US" sz="3600" b="1" i="1">
                <a:solidFill>
                  <a:srgbClr val="FFFF00"/>
                </a:solidFill>
                <a:latin typeface="Times New Roman" pitchFamily="18" charset="0"/>
                <a:cs typeface="Arial" pitchFamily="34" charset="0"/>
                <a:sym typeface="Wingdings" pitchFamily="2" charset="2"/>
              </a:rPr>
              <a:t>3</a:t>
            </a:r>
            <a:r>
              <a:rPr lang="en-US" sz="3600" b="1" i="1" baseline="0">
                <a:solidFill>
                  <a:srgbClr val="FFFF00"/>
                </a:solidFill>
                <a:latin typeface="Times New Roman" pitchFamily="18" charset="0"/>
                <a:cs typeface="Arial" pitchFamily="34" charset="0"/>
                <a:sym typeface="Wingdings" pitchFamily="2" charset="2"/>
              </a:rPr>
              <a:t> – h</a:t>
            </a:r>
            <a:r>
              <a:rPr lang="en-US" sz="3600" b="1" i="1">
                <a:solidFill>
                  <a:srgbClr val="FFFF00"/>
                </a:solidFill>
                <a:latin typeface="Times New Roman" pitchFamily="18" charset="0"/>
                <a:cs typeface="Arial" pitchFamily="34" charset="0"/>
                <a:sym typeface="Wingdings" pitchFamily="2" charset="2"/>
              </a:rPr>
              <a:t>2</a:t>
            </a:r>
          </a:p>
          <a:p>
            <a:pPr marL="533400" indent="-533400">
              <a:spcBef>
                <a:spcPct val="20000"/>
              </a:spcBef>
            </a:pPr>
            <a:r>
              <a:rPr lang="en-US" sz="3600" i="1" baseline="0">
                <a:latin typeface="Times New Roman" pitchFamily="18" charset="0"/>
                <a:cs typeface="Arial" pitchFamily="34" charset="0"/>
                <a:sym typeface="Wingdings" pitchFamily="2" charset="2"/>
              </a:rPr>
              <a:t>Working fluid : Steam (Water)</a:t>
            </a:r>
          </a:p>
          <a:p>
            <a:pPr marL="533400" indent="-533400">
              <a:spcBef>
                <a:spcPct val="20000"/>
              </a:spcBef>
            </a:pPr>
            <a:r>
              <a:rPr lang="en-US" sz="3600" i="1" baseline="0">
                <a:latin typeface="Times New Roman" pitchFamily="18" charset="0"/>
                <a:cs typeface="Arial" pitchFamily="34" charset="0"/>
                <a:sym typeface="Wingdings" pitchFamily="2" charset="2"/>
              </a:rPr>
              <a:t>state 2  mixture@ P</a:t>
            </a:r>
            <a:r>
              <a:rPr lang="en-US" sz="3600" i="1">
                <a:latin typeface="Times New Roman" pitchFamily="18" charset="0"/>
                <a:cs typeface="Arial" pitchFamily="34" charset="0"/>
                <a:sym typeface="Wingdings" pitchFamily="2" charset="2"/>
              </a:rPr>
              <a:t>2 </a:t>
            </a:r>
            <a:r>
              <a:rPr lang="en-US" sz="3600" i="1" baseline="0">
                <a:latin typeface="Times New Roman" pitchFamily="18" charset="0"/>
                <a:cs typeface="Arial" pitchFamily="34" charset="0"/>
                <a:sym typeface="Wingdings" pitchFamily="2" charset="2"/>
              </a:rPr>
              <a:t>,   h</a:t>
            </a:r>
            <a:r>
              <a:rPr lang="en-US" sz="3600" i="1">
                <a:latin typeface="Times New Roman" pitchFamily="18" charset="0"/>
                <a:cs typeface="Arial" pitchFamily="34" charset="0"/>
                <a:sym typeface="Wingdings" pitchFamily="2" charset="2"/>
              </a:rPr>
              <a:t>2</a:t>
            </a:r>
            <a:r>
              <a:rPr lang="en-US" sz="3600" i="1" baseline="0">
                <a:latin typeface="Times New Roman" pitchFamily="18" charset="0"/>
                <a:cs typeface="Arial" pitchFamily="34" charset="0"/>
                <a:sym typeface="Wingdings" pitchFamily="2" charset="2"/>
              </a:rPr>
              <a:t> already known</a:t>
            </a:r>
          </a:p>
          <a:p>
            <a:pPr marL="533400" indent="-533400">
              <a:spcBef>
                <a:spcPct val="20000"/>
              </a:spcBef>
            </a:pPr>
            <a:r>
              <a:rPr lang="en-US" sz="3600" i="1" baseline="0">
                <a:latin typeface="Times New Roman" pitchFamily="18" charset="0"/>
                <a:cs typeface="Arial" pitchFamily="34" charset="0"/>
                <a:sym typeface="Wingdings" pitchFamily="2" charset="2"/>
              </a:rPr>
              <a:t>state 3</a:t>
            </a:r>
            <a:r>
              <a:rPr lang="en-US" sz="3600" i="1">
                <a:latin typeface="Times New Roman" pitchFamily="18" charset="0"/>
                <a:cs typeface="Arial" pitchFamily="34" charset="0"/>
                <a:sym typeface="Wingdings" pitchFamily="2" charset="2"/>
              </a:rPr>
              <a:t>  </a:t>
            </a:r>
            <a:r>
              <a:rPr lang="en-US" sz="3600" i="1" baseline="0">
                <a:solidFill>
                  <a:srgbClr val="FFFF00"/>
                </a:solidFill>
                <a:latin typeface="Times New Roman" pitchFamily="18" charset="0"/>
                <a:cs typeface="Arial" pitchFamily="34" charset="0"/>
                <a:sym typeface="Wingdings" pitchFamily="2" charset="2"/>
              </a:rPr>
              <a:t>Saturated liq.</a:t>
            </a:r>
            <a:r>
              <a:rPr lang="en-US" sz="3600" i="1" baseline="0">
                <a:latin typeface="Times New Roman" pitchFamily="18" charset="0"/>
                <a:cs typeface="Arial" pitchFamily="34" charset="0"/>
                <a:sym typeface="Wingdings" pitchFamily="2" charset="2"/>
              </a:rPr>
              <a:t>  h</a:t>
            </a:r>
            <a:r>
              <a:rPr lang="en-US" sz="3600" i="1">
                <a:latin typeface="Times New Roman" pitchFamily="18" charset="0"/>
                <a:cs typeface="Arial" pitchFamily="34" charset="0"/>
                <a:sym typeface="Wingdings" pitchFamily="2" charset="2"/>
              </a:rPr>
              <a:t>3</a:t>
            </a:r>
            <a:r>
              <a:rPr lang="en-US" sz="3600" i="1" baseline="0">
                <a:latin typeface="Times New Roman" pitchFamily="18" charset="0"/>
                <a:cs typeface="Arial" pitchFamily="34" charset="0"/>
                <a:sym typeface="Wingdings" pitchFamily="2" charset="2"/>
              </a:rPr>
              <a:t> = h</a:t>
            </a:r>
            <a:r>
              <a:rPr lang="en-US" sz="3600" i="1">
                <a:latin typeface="Times New Roman" pitchFamily="18" charset="0"/>
                <a:cs typeface="Arial" pitchFamily="34" charset="0"/>
                <a:sym typeface="Wingdings" pitchFamily="2" charset="2"/>
              </a:rPr>
              <a:t>f</a:t>
            </a:r>
            <a:r>
              <a:rPr lang="en-US" sz="3600" i="1" baseline="0">
                <a:latin typeface="Times New Roman" pitchFamily="18" charset="0"/>
                <a:cs typeface="Arial" pitchFamily="34" charset="0"/>
                <a:sym typeface="Wingdings" pitchFamily="2" charset="2"/>
              </a:rPr>
              <a:t> @ P</a:t>
            </a:r>
            <a:r>
              <a:rPr lang="en-US" sz="3600" i="1">
                <a:latin typeface="Times New Roman" pitchFamily="18" charset="0"/>
                <a:cs typeface="Arial" pitchFamily="34" charset="0"/>
                <a:sym typeface="Wingdings" pitchFamily="2" charset="2"/>
              </a:rPr>
              <a:t>3</a:t>
            </a:r>
            <a:r>
              <a:rPr lang="en-US" sz="3600" i="1" baseline="0">
                <a:latin typeface="Times New Roman" pitchFamily="18" charset="0"/>
                <a:cs typeface="Arial" pitchFamily="34" charset="0"/>
                <a:sym typeface="Wingdings" pitchFamily="2" charset="2"/>
              </a:rPr>
              <a:t>  </a:t>
            </a:r>
          </a:p>
          <a:p>
            <a:pPr marL="533400" indent="-533400">
              <a:spcBef>
                <a:spcPct val="20000"/>
              </a:spcBef>
            </a:pPr>
            <a:r>
              <a:rPr lang="en-US" sz="3600" i="1" baseline="0">
                <a:latin typeface="Times New Roman" pitchFamily="18" charset="0"/>
                <a:cs typeface="Arial" pitchFamily="34" charset="0"/>
                <a:sym typeface="Wingdings" pitchFamily="2" charset="2"/>
              </a:rPr>
              <a:t>                                            = 348.39 kJ/kg</a:t>
            </a:r>
            <a:endParaRPr lang="el-GR" sz="3600" i="1" baseline="0">
              <a:latin typeface="Times New Roman" pitchFamily="18" charset="0"/>
              <a:cs typeface="Arial"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76483"/>
                                        </p:tgtEl>
                                        <p:attrNameLst>
                                          <p:attrName>style.visibility</p:attrName>
                                        </p:attrNameLst>
                                      </p:cBhvr>
                                      <p:to>
                                        <p:strVal val="visible"/>
                                      </p:to>
                                    </p:set>
                                    <p:animEffect transition="in" filter="wedge">
                                      <p:cBhvr>
                                        <p:cTn id="7" dur="1000"/>
                                        <p:tgtEl>
                                          <p:spTgt spid="276483"/>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276501"/>
                                        </p:tgtEl>
                                        <p:attrNameLst>
                                          <p:attrName>style.visibility</p:attrName>
                                        </p:attrNameLst>
                                      </p:cBhvr>
                                      <p:to>
                                        <p:strVal val="visible"/>
                                      </p:to>
                                    </p:set>
                                    <p:anim calcmode="lin" valueType="num">
                                      <p:cBhvr>
                                        <p:cTn id="11" dur="500" fill="hold"/>
                                        <p:tgtEl>
                                          <p:spTgt spid="276501"/>
                                        </p:tgtEl>
                                        <p:attrNameLst>
                                          <p:attrName>ppt_w</p:attrName>
                                        </p:attrNameLst>
                                      </p:cBhvr>
                                      <p:tavLst>
                                        <p:tav tm="0">
                                          <p:val>
                                            <p:fltVal val="0"/>
                                          </p:val>
                                        </p:tav>
                                        <p:tav tm="100000">
                                          <p:val>
                                            <p:strVal val="#ppt_w"/>
                                          </p:val>
                                        </p:tav>
                                      </p:tavLst>
                                    </p:anim>
                                    <p:anim calcmode="lin" valueType="num">
                                      <p:cBhvr>
                                        <p:cTn id="12" dur="500" fill="hold"/>
                                        <p:tgtEl>
                                          <p:spTgt spid="2765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รศ.ดร.สมหมาย ปรีเปรม</a:t>
            </a:r>
            <a:endParaRPr lang="th-TH"/>
          </a:p>
        </p:txBody>
      </p:sp>
      <p:sp>
        <p:nvSpPr>
          <p:cNvPr id="285700" name="Text Box 4"/>
          <p:cNvSpPr txBox="1">
            <a:spLocks noChangeArrowheads="1"/>
          </p:cNvSpPr>
          <p:nvPr/>
        </p:nvSpPr>
        <p:spPr bwMode="auto">
          <a:xfrm>
            <a:off x="819150" y="762000"/>
            <a:ext cx="7781925" cy="4335463"/>
          </a:xfrm>
          <a:prstGeom prst="rect">
            <a:avLst/>
          </a:prstGeom>
          <a:noFill/>
          <a:ln w="9525">
            <a:noFill/>
            <a:miter lim="800000"/>
            <a:headEnd/>
            <a:tailEnd/>
          </a:ln>
          <a:effectLst/>
        </p:spPr>
        <p:txBody>
          <a:bodyPr>
            <a:spAutoFit/>
          </a:bodyPr>
          <a:lstStyle/>
          <a:p>
            <a:pPr>
              <a:spcBef>
                <a:spcPct val="50000"/>
              </a:spcBef>
            </a:pPr>
            <a:r>
              <a:rPr lang="en-US" sz="4000" baseline="0"/>
              <a:t>Vapor Power Cycle:</a:t>
            </a:r>
          </a:p>
          <a:p>
            <a:pPr lvl="1">
              <a:spcBef>
                <a:spcPct val="50000"/>
              </a:spcBef>
            </a:pPr>
            <a:r>
              <a:rPr lang="en-US" sz="2800" baseline="0"/>
              <a:t>Steam Power Plant</a:t>
            </a:r>
          </a:p>
          <a:p>
            <a:pPr lvl="1">
              <a:spcBef>
                <a:spcPct val="50000"/>
              </a:spcBef>
            </a:pPr>
            <a:r>
              <a:rPr lang="en-US" sz="2800" baseline="0"/>
              <a:t>Cogeneration Cycle</a:t>
            </a:r>
          </a:p>
          <a:p>
            <a:pPr lvl="1">
              <a:spcBef>
                <a:spcPct val="50000"/>
              </a:spcBef>
            </a:pPr>
            <a:r>
              <a:rPr lang="en-US" sz="2800" baseline="0"/>
              <a:t>Binary cycle</a:t>
            </a:r>
          </a:p>
          <a:p>
            <a:pPr lvl="1">
              <a:spcBef>
                <a:spcPct val="50000"/>
              </a:spcBef>
            </a:pPr>
            <a:r>
              <a:rPr lang="en-US" sz="2800" baseline="0"/>
              <a:t>Combined Gas-Vapor Cycle</a:t>
            </a:r>
          </a:p>
          <a:p>
            <a:pPr>
              <a:spcBef>
                <a:spcPct val="50000"/>
              </a:spcBef>
            </a:pPr>
            <a:r>
              <a:rPr lang="en-US" sz="2800" baseline="0"/>
              <a:t>In this course only the </a:t>
            </a:r>
            <a:r>
              <a:rPr lang="en-US" sz="2800" baseline="0">
                <a:solidFill>
                  <a:srgbClr val="FFFF00"/>
                </a:solidFill>
              </a:rPr>
              <a:t>Rankine Cycle,</a:t>
            </a:r>
            <a:r>
              <a:rPr lang="en-US" sz="2800" baseline="0"/>
              <a:t> ideal cycle for Steam Power Plant, is introduced.</a:t>
            </a:r>
            <a:endParaRPr lang="th-TH" sz="2800" baseline="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ooter Placeholder 2"/>
          <p:cNvSpPr>
            <a:spLocks noGrp="1"/>
          </p:cNvSpPr>
          <p:nvPr>
            <p:ph type="ftr" sz="quarter" idx="11"/>
          </p:nvPr>
        </p:nvSpPr>
        <p:spPr/>
        <p:txBody>
          <a:bodyPr/>
          <a:lstStyle/>
          <a:p>
            <a:r>
              <a:rPr lang="en-US"/>
              <a:t>รศ.ดร.สมหมาย ปรีเปรม</a:t>
            </a:r>
            <a:endParaRPr lang="th-TH"/>
          </a:p>
        </p:txBody>
      </p:sp>
      <p:grpSp>
        <p:nvGrpSpPr>
          <p:cNvPr id="323605" name="Group 21"/>
          <p:cNvGrpSpPr>
            <a:grpSpLocks/>
          </p:cNvGrpSpPr>
          <p:nvPr/>
        </p:nvGrpSpPr>
        <p:grpSpPr bwMode="auto">
          <a:xfrm>
            <a:off x="5865813" y="387350"/>
            <a:ext cx="3059112" cy="1660525"/>
            <a:chOff x="1243" y="2291"/>
            <a:chExt cx="1423" cy="654"/>
          </a:xfrm>
        </p:grpSpPr>
        <p:grpSp>
          <p:nvGrpSpPr>
            <p:cNvPr id="323606" name="Group 22"/>
            <p:cNvGrpSpPr>
              <a:grpSpLocks/>
            </p:cNvGrpSpPr>
            <p:nvPr/>
          </p:nvGrpSpPr>
          <p:grpSpPr bwMode="auto">
            <a:xfrm>
              <a:off x="1473" y="2475"/>
              <a:ext cx="494" cy="396"/>
              <a:chOff x="1086" y="2530"/>
              <a:chExt cx="494" cy="396"/>
            </a:xfrm>
          </p:grpSpPr>
          <p:sp>
            <p:nvSpPr>
              <p:cNvPr id="323607" name="Text Box 23"/>
              <p:cNvSpPr txBox="1">
                <a:spLocks noChangeArrowheads="1"/>
              </p:cNvSpPr>
              <p:nvPr/>
            </p:nvSpPr>
            <p:spPr bwMode="auto">
              <a:xfrm>
                <a:off x="1086" y="2795"/>
                <a:ext cx="322" cy="108"/>
              </a:xfrm>
              <a:prstGeom prst="rect">
                <a:avLst/>
              </a:prstGeom>
              <a:noFill/>
              <a:ln w="9525">
                <a:noFill/>
                <a:miter lim="800000"/>
                <a:headEnd/>
                <a:tailEnd/>
              </a:ln>
              <a:effectLst/>
            </p:spPr>
            <p:txBody>
              <a:bodyPr>
                <a:spAutoFit/>
              </a:bodyPr>
              <a:lstStyle/>
              <a:p>
                <a:pPr>
                  <a:spcBef>
                    <a:spcPct val="50000"/>
                  </a:spcBef>
                </a:pPr>
                <a:r>
                  <a:rPr lang="en-US" sz="1200" i="1" baseline="0">
                    <a:latin typeface="Comic Sans MS" pitchFamily="66" charset="0"/>
                  </a:rPr>
                  <a:t>W</a:t>
                </a:r>
                <a:r>
                  <a:rPr lang="en-US" sz="1200" i="1">
                    <a:latin typeface="Comic Sans MS" pitchFamily="66" charset="0"/>
                  </a:rPr>
                  <a:t>p</a:t>
                </a:r>
                <a:endParaRPr lang="th-TH" sz="1200" i="1" baseline="0">
                  <a:latin typeface="Comic Sans MS" pitchFamily="66" charset="0"/>
                </a:endParaRPr>
              </a:p>
            </p:txBody>
          </p:sp>
          <p:grpSp>
            <p:nvGrpSpPr>
              <p:cNvPr id="323608" name="Group 24"/>
              <p:cNvGrpSpPr>
                <a:grpSpLocks/>
              </p:cNvGrpSpPr>
              <p:nvPr/>
            </p:nvGrpSpPr>
            <p:grpSpPr bwMode="auto">
              <a:xfrm flipH="1">
                <a:off x="1333" y="2661"/>
                <a:ext cx="197" cy="186"/>
                <a:chOff x="1152" y="503"/>
                <a:chExt cx="401" cy="367"/>
              </a:xfrm>
            </p:grpSpPr>
            <p:sp>
              <p:nvSpPr>
                <p:cNvPr id="323609" name="Rectangle 25"/>
                <p:cNvSpPr>
                  <a:spLocks noChangeArrowheads="1"/>
                </p:cNvSpPr>
                <p:nvPr/>
              </p:nvSpPr>
              <p:spPr bwMode="auto">
                <a:xfrm>
                  <a:off x="1152" y="802"/>
                  <a:ext cx="203" cy="68"/>
                </a:xfrm>
                <a:prstGeom prst="rect">
                  <a:avLst/>
                </a:prstGeom>
                <a:solidFill>
                  <a:srgbClr val="C0C0C0"/>
                </a:solidFill>
                <a:ln w="9525">
                  <a:solidFill>
                    <a:schemeClr val="tx1"/>
                  </a:solidFill>
                  <a:miter lim="800000"/>
                  <a:headEnd/>
                  <a:tailEnd/>
                </a:ln>
                <a:effectLst/>
              </p:spPr>
              <p:txBody>
                <a:bodyPr wrap="none" anchor="ctr"/>
                <a:lstStyle/>
                <a:p>
                  <a:endParaRPr lang="th-TH"/>
                </a:p>
              </p:txBody>
            </p:sp>
            <p:sp>
              <p:nvSpPr>
                <p:cNvPr id="323610" name="Rectangle 26"/>
                <p:cNvSpPr>
                  <a:spLocks noChangeArrowheads="1"/>
                </p:cNvSpPr>
                <p:nvPr/>
              </p:nvSpPr>
              <p:spPr bwMode="auto">
                <a:xfrm>
                  <a:off x="1350" y="508"/>
                  <a:ext cx="203" cy="68"/>
                </a:xfrm>
                <a:prstGeom prst="rect">
                  <a:avLst/>
                </a:prstGeom>
                <a:solidFill>
                  <a:srgbClr val="C0C0C0"/>
                </a:solidFill>
                <a:ln w="9525">
                  <a:solidFill>
                    <a:schemeClr val="tx1"/>
                  </a:solidFill>
                  <a:miter lim="800000"/>
                  <a:headEnd/>
                  <a:tailEnd/>
                </a:ln>
                <a:effectLst/>
              </p:spPr>
              <p:txBody>
                <a:bodyPr wrap="none" anchor="ctr"/>
                <a:lstStyle/>
                <a:p>
                  <a:endParaRPr lang="th-TH"/>
                </a:p>
              </p:txBody>
            </p:sp>
            <p:sp>
              <p:nvSpPr>
                <p:cNvPr id="323611" name="Oval 27"/>
                <p:cNvSpPr>
                  <a:spLocks noChangeArrowheads="1"/>
                </p:cNvSpPr>
                <p:nvPr/>
              </p:nvSpPr>
              <p:spPr bwMode="auto">
                <a:xfrm>
                  <a:off x="1169" y="503"/>
                  <a:ext cx="378" cy="367"/>
                </a:xfrm>
                <a:prstGeom prst="ellipse">
                  <a:avLst/>
                </a:prstGeom>
                <a:solidFill>
                  <a:srgbClr val="C0C0C0"/>
                </a:solidFill>
                <a:ln w="9525">
                  <a:solidFill>
                    <a:schemeClr val="tx1"/>
                  </a:solidFill>
                  <a:round/>
                  <a:headEnd/>
                  <a:tailEnd/>
                </a:ln>
                <a:effectLst/>
              </p:spPr>
              <p:txBody>
                <a:bodyPr wrap="none" anchor="ctr"/>
                <a:lstStyle/>
                <a:p>
                  <a:endParaRPr lang="th-TH"/>
                </a:p>
              </p:txBody>
            </p:sp>
          </p:grpSp>
          <p:sp>
            <p:nvSpPr>
              <p:cNvPr id="323612" name="Text Box 28"/>
              <p:cNvSpPr txBox="1">
                <a:spLocks noChangeArrowheads="1"/>
              </p:cNvSpPr>
              <p:nvPr/>
            </p:nvSpPr>
            <p:spPr bwMode="auto">
              <a:xfrm>
                <a:off x="1296" y="2530"/>
                <a:ext cx="284" cy="90"/>
              </a:xfrm>
              <a:prstGeom prst="rect">
                <a:avLst/>
              </a:prstGeom>
              <a:noFill/>
              <a:ln w="9525">
                <a:noFill/>
                <a:miter lim="800000"/>
                <a:headEnd/>
                <a:tailEnd/>
              </a:ln>
              <a:effectLst/>
            </p:spPr>
            <p:txBody>
              <a:bodyPr>
                <a:spAutoFit/>
              </a:bodyPr>
              <a:lstStyle/>
              <a:p>
                <a:pPr>
                  <a:spcBef>
                    <a:spcPct val="50000"/>
                  </a:spcBef>
                </a:pPr>
                <a:r>
                  <a:rPr lang="en-US" sz="900" i="1" baseline="0">
                    <a:latin typeface="Comic Sans MS" pitchFamily="66" charset="0"/>
                  </a:rPr>
                  <a:t>Pump</a:t>
                </a:r>
                <a:endParaRPr lang="th-TH" sz="900" i="1" baseline="0">
                  <a:latin typeface="Comic Sans MS" pitchFamily="66" charset="0"/>
                </a:endParaRPr>
              </a:p>
            </p:txBody>
          </p:sp>
          <p:sp>
            <p:nvSpPr>
              <p:cNvPr id="323613" name="AutoShape 29"/>
              <p:cNvSpPr>
                <a:spLocks noChangeArrowheads="1"/>
              </p:cNvSpPr>
              <p:nvPr/>
            </p:nvSpPr>
            <p:spPr bwMode="auto">
              <a:xfrm rot="18315414">
                <a:off x="1282" y="2799"/>
                <a:ext cx="189" cy="65"/>
              </a:xfrm>
              <a:prstGeom prst="notchedRightArrow">
                <a:avLst>
                  <a:gd name="adj1" fmla="val 50000"/>
                  <a:gd name="adj2" fmla="val 72692"/>
                </a:avLst>
              </a:prstGeom>
              <a:solidFill>
                <a:schemeClr val="accent1"/>
              </a:solidFill>
              <a:ln w="9525">
                <a:solidFill>
                  <a:schemeClr val="tx1"/>
                </a:solidFill>
                <a:miter lim="800000"/>
                <a:headEnd/>
                <a:tailEnd/>
              </a:ln>
              <a:effectLst/>
            </p:spPr>
            <p:txBody>
              <a:bodyPr wrap="none" anchor="ctr"/>
              <a:lstStyle/>
              <a:p>
                <a:endParaRPr lang="th-TH"/>
              </a:p>
            </p:txBody>
          </p:sp>
        </p:grpSp>
        <p:sp>
          <p:nvSpPr>
            <p:cNvPr id="323614" name="Line 30"/>
            <p:cNvSpPr>
              <a:spLocks noChangeShapeType="1"/>
            </p:cNvSpPr>
            <p:nvPr/>
          </p:nvSpPr>
          <p:spPr bwMode="auto">
            <a:xfrm flipH="1">
              <a:off x="1912" y="2773"/>
              <a:ext cx="249" cy="0"/>
            </a:xfrm>
            <a:prstGeom prst="line">
              <a:avLst/>
            </a:prstGeom>
            <a:noFill/>
            <a:ln w="9525">
              <a:solidFill>
                <a:schemeClr val="tx1"/>
              </a:solidFill>
              <a:round/>
              <a:headEnd/>
              <a:tailEnd type="triangle" w="med" len="med"/>
            </a:ln>
            <a:effectLst/>
          </p:spPr>
          <p:txBody>
            <a:bodyPr/>
            <a:lstStyle/>
            <a:p>
              <a:endParaRPr lang="th-TH"/>
            </a:p>
          </p:txBody>
        </p:sp>
        <p:grpSp>
          <p:nvGrpSpPr>
            <p:cNvPr id="323615" name="Group 31"/>
            <p:cNvGrpSpPr>
              <a:grpSpLocks/>
            </p:cNvGrpSpPr>
            <p:nvPr/>
          </p:nvGrpSpPr>
          <p:grpSpPr bwMode="auto">
            <a:xfrm>
              <a:off x="1547" y="2441"/>
              <a:ext cx="129" cy="202"/>
              <a:chOff x="1595" y="2273"/>
              <a:chExt cx="129" cy="202"/>
            </a:xfrm>
          </p:grpSpPr>
          <p:grpSp>
            <p:nvGrpSpPr>
              <p:cNvPr id="323616" name="Group 32"/>
              <p:cNvGrpSpPr>
                <a:grpSpLocks/>
              </p:cNvGrpSpPr>
              <p:nvPr/>
            </p:nvGrpSpPr>
            <p:grpSpPr bwMode="auto">
              <a:xfrm>
                <a:off x="1595" y="2273"/>
                <a:ext cx="129" cy="127"/>
                <a:chOff x="1756" y="996"/>
                <a:chExt cx="129" cy="127"/>
              </a:xfrm>
            </p:grpSpPr>
            <p:sp>
              <p:nvSpPr>
                <p:cNvPr id="323617" name="Text Box 33"/>
                <p:cNvSpPr txBox="1">
                  <a:spLocks noChangeArrowheads="1"/>
                </p:cNvSpPr>
                <p:nvPr/>
              </p:nvSpPr>
              <p:spPr bwMode="auto">
                <a:xfrm>
                  <a:off x="1756" y="996"/>
                  <a:ext cx="125" cy="90"/>
                </a:xfrm>
                <a:prstGeom prst="rect">
                  <a:avLst/>
                </a:prstGeom>
                <a:noFill/>
                <a:ln w="9525">
                  <a:noFill/>
                  <a:miter lim="800000"/>
                  <a:headEnd/>
                  <a:tailEnd/>
                </a:ln>
                <a:effectLst/>
              </p:spPr>
              <p:txBody>
                <a:bodyPr>
                  <a:spAutoFit/>
                </a:bodyPr>
                <a:lstStyle/>
                <a:p>
                  <a:pPr algn="ctr">
                    <a:spcBef>
                      <a:spcPct val="50000"/>
                    </a:spcBef>
                  </a:pPr>
                  <a:r>
                    <a:rPr lang="en-US" sz="900" baseline="0">
                      <a:latin typeface="Script MT Bold" pitchFamily="66" charset="0"/>
                    </a:rPr>
                    <a:t>4</a:t>
                  </a:r>
                  <a:endParaRPr lang="th-TH" sz="900" baseline="0">
                    <a:latin typeface="Script MT Bold" pitchFamily="66" charset="0"/>
                  </a:endParaRPr>
                </a:p>
              </p:txBody>
            </p:sp>
            <p:sp>
              <p:nvSpPr>
                <p:cNvPr id="323618" name="Oval 34"/>
                <p:cNvSpPr>
                  <a:spLocks noChangeArrowheads="1"/>
                </p:cNvSpPr>
                <p:nvPr/>
              </p:nvSpPr>
              <p:spPr bwMode="auto">
                <a:xfrm>
                  <a:off x="1779" y="1014"/>
                  <a:ext cx="106" cy="109"/>
                </a:xfrm>
                <a:prstGeom prst="ellipse">
                  <a:avLst/>
                </a:prstGeom>
                <a:noFill/>
                <a:ln w="9525">
                  <a:solidFill>
                    <a:srgbClr val="000080"/>
                  </a:solidFill>
                  <a:round/>
                  <a:headEnd/>
                  <a:tailEnd/>
                </a:ln>
                <a:effectLst/>
              </p:spPr>
              <p:txBody>
                <a:bodyPr wrap="none" anchor="ctr"/>
                <a:lstStyle/>
                <a:p>
                  <a:endParaRPr lang="th-TH"/>
                </a:p>
              </p:txBody>
            </p:sp>
          </p:grpSp>
          <p:sp>
            <p:nvSpPr>
              <p:cNvPr id="323619" name="Line 35"/>
              <p:cNvSpPr>
                <a:spLocks noChangeShapeType="1"/>
              </p:cNvSpPr>
              <p:nvPr/>
            </p:nvSpPr>
            <p:spPr bwMode="auto">
              <a:xfrm flipV="1">
                <a:off x="1673" y="2397"/>
                <a:ext cx="0" cy="78"/>
              </a:xfrm>
              <a:prstGeom prst="line">
                <a:avLst/>
              </a:prstGeom>
              <a:noFill/>
              <a:ln w="9525">
                <a:solidFill>
                  <a:schemeClr val="tx1"/>
                </a:solidFill>
                <a:round/>
                <a:headEnd/>
                <a:tailEnd/>
              </a:ln>
              <a:effectLst/>
            </p:spPr>
            <p:txBody>
              <a:bodyPr/>
              <a:lstStyle/>
              <a:p>
                <a:endParaRPr lang="th-TH"/>
              </a:p>
            </p:txBody>
          </p:sp>
        </p:grpSp>
        <p:grpSp>
          <p:nvGrpSpPr>
            <p:cNvPr id="323620" name="Group 36"/>
            <p:cNvGrpSpPr>
              <a:grpSpLocks/>
            </p:cNvGrpSpPr>
            <p:nvPr/>
          </p:nvGrpSpPr>
          <p:grpSpPr bwMode="auto">
            <a:xfrm>
              <a:off x="2002" y="2751"/>
              <a:ext cx="129" cy="194"/>
              <a:chOff x="1901" y="2655"/>
              <a:chExt cx="129" cy="194"/>
            </a:xfrm>
          </p:grpSpPr>
          <p:grpSp>
            <p:nvGrpSpPr>
              <p:cNvPr id="323621" name="Group 37"/>
              <p:cNvGrpSpPr>
                <a:grpSpLocks/>
              </p:cNvGrpSpPr>
              <p:nvPr/>
            </p:nvGrpSpPr>
            <p:grpSpPr bwMode="auto">
              <a:xfrm>
                <a:off x="1901" y="2722"/>
                <a:ext cx="129" cy="127"/>
                <a:chOff x="1756" y="996"/>
                <a:chExt cx="129" cy="127"/>
              </a:xfrm>
            </p:grpSpPr>
            <p:sp>
              <p:nvSpPr>
                <p:cNvPr id="323622" name="Text Box 38"/>
                <p:cNvSpPr txBox="1">
                  <a:spLocks noChangeArrowheads="1"/>
                </p:cNvSpPr>
                <p:nvPr/>
              </p:nvSpPr>
              <p:spPr bwMode="auto">
                <a:xfrm>
                  <a:off x="1756" y="996"/>
                  <a:ext cx="125" cy="90"/>
                </a:xfrm>
                <a:prstGeom prst="rect">
                  <a:avLst/>
                </a:prstGeom>
                <a:noFill/>
                <a:ln w="9525">
                  <a:noFill/>
                  <a:miter lim="800000"/>
                  <a:headEnd/>
                  <a:tailEnd/>
                </a:ln>
                <a:effectLst/>
              </p:spPr>
              <p:txBody>
                <a:bodyPr>
                  <a:spAutoFit/>
                </a:bodyPr>
                <a:lstStyle/>
                <a:p>
                  <a:pPr algn="ctr">
                    <a:spcBef>
                      <a:spcPct val="50000"/>
                    </a:spcBef>
                  </a:pPr>
                  <a:r>
                    <a:rPr lang="en-US" sz="900" baseline="0">
                      <a:latin typeface="Script MT Bold" pitchFamily="66" charset="0"/>
                    </a:rPr>
                    <a:t>3</a:t>
                  </a:r>
                  <a:endParaRPr lang="th-TH" sz="900" baseline="0">
                    <a:latin typeface="Script MT Bold" pitchFamily="66" charset="0"/>
                  </a:endParaRPr>
                </a:p>
              </p:txBody>
            </p:sp>
            <p:sp>
              <p:nvSpPr>
                <p:cNvPr id="323623" name="Oval 39"/>
                <p:cNvSpPr>
                  <a:spLocks noChangeArrowheads="1"/>
                </p:cNvSpPr>
                <p:nvPr/>
              </p:nvSpPr>
              <p:spPr bwMode="auto">
                <a:xfrm>
                  <a:off x="1779" y="1014"/>
                  <a:ext cx="106" cy="109"/>
                </a:xfrm>
                <a:prstGeom prst="ellipse">
                  <a:avLst/>
                </a:prstGeom>
                <a:noFill/>
                <a:ln w="9525">
                  <a:solidFill>
                    <a:srgbClr val="000080"/>
                  </a:solidFill>
                  <a:round/>
                  <a:headEnd/>
                  <a:tailEnd/>
                </a:ln>
                <a:effectLst/>
              </p:spPr>
              <p:txBody>
                <a:bodyPr wrap="none" anchor="ctr"/>
                <a:lstStyle/>
                <a:p>
                  <a:endParaRPr lang="th-TH"/>
                </a:p>
              </p:txBody>
            </p:sp>
          </p:grpSp>
          <p:sp>
            <p:nvSpPr>
              <p:cNvPr id="323624" name="Line 40"/>
              <p:cNvSpPr>
                <a:spLocks noChangeShapeType="1"/>
              </p:cNvSpPr>
              <p:nvPr/>
            </p:nvSpPr>
            <p:spPr bwMode="auto">
              <a:xfrm flipV="1">
                <a:off x="1971" y="2655"/>
                <a:ext cx="0" cy="87"/>
              </a:xfrm>
              <a:prstGeom prst="line">
                <a:avLst/>
              </a:prstGeom>
              <a:noFill/>
              <a:ln w="9525">
                <a:solidFill>
                  <a:schemeClr val="tx1"/>
                </a:solidFill>
                <a:round/>
                <a:headEnd/>
                <a:tailEnd/>
              </a:ln>
              <a:effectLst/>
            </p:spPr>
            <p:txBody>
              <a:bodyPr/>
              <a:lstStyle/>
              <a:p>
                <a:endParaRPr lang="th-TH"/>
              </a:p>
            </p:txBody>
          </p:sp>
        </p:grpSp>
        <p:sp>
          <p:nvSpPr>
            <p:cNvPr id="323625" name="Line 41"/>
            <p:cNvSpPr>
              <a:spLocks noChangeShapeType="1"/>
            </p:cNvSpPr>
            <p:nvPr/>
          </p:nvSpPr>
          <p:spPr bwMode="auto">
            <a:xfrm flipH="1">
              <a:off x="1497" y="2625"/>
              <a:ext cx="219" cy="0"/>
            </a:xfrm>
            <a:prstGeom prst="line">
              <a:avLst/>
            </a:prstGeom>
            <a:noFill/>
            <a:ln w="9525">
              <a:solidFill>
                <a:schemeClr val="tx1"/>
              </a:solidFill>
              <a:round/>
              <a:headEnd/>
              <a:tailEnd type="triangle" w="med" len="med"/>
            </a:ln>
            <a:effectLst/>
          </p:spPr>
          <p:txBody>
            <a:bodyPr/>
            <a:lstStyle/>
            <a:p>
              <a:endParaRPr lang="th-TH"/>
            </a:p>
          </p:txBody>
        </p:sp>
        <p:sp>
          <p:nvSpPr>
            <p:cNvPr id="323626" name="Rectangle 42"/>
            <p:cNvSpPr>
              <a:spLocks noChangeArrowheads="1"/>
            </p:cNvSpPr>
            <p:nvPr/>
          </p:nvSpPr>
          <p:spPr bwMode="auto">
            <a:xfrm>
              <a:off x="2174" y="2574"/>
              <a:ext cx="492" cy="120"/>
            </a:xfrm>
            <a:prstGeom prst="rect">
              <a:avLst/>
            </a:prstGeom>
            <a:noFill/>
            <a:ln w="9525">
              <a:noFill/>
              <a:miter lim="800000"/>
              <a:headEnd/>
              <a:tailEnd/>
            </a:ln>
            <a:effectLst/>
          </p:spPr>
          <p:txBody>
            <a:bodyPr wrap="none">
              <a:spAutoFit/>
            </a:bodyPr>
            <a:lstStyle/>
            <a:p>
              <a:r>
                <a:rPr lang="en-US" sz="1400" i="1" baseline="0">
                  <a:latin typeface="Times New Roman" pitchFamily="18" charset="0"/>
                  <a:cs typeface="BrowalliaUPC" pitchFamily="34" charset="-34"/>
                </a:rPr>
                <a:t>P</a:t>
              </a:r>
              <a:r>
                <a:rPr lang="en-US" sz="1400" i="1">
                  <a:latin typeface="Times New Roman" pitchFamily="18" charset="0"/>
                  <a:cs typeface="BrowalliaUPC" pitchFamily="34" charset="-34"/>
                </a:rPr>
                <a:t>1</a:t>
              </a:r>
              <a:r>
                <a:rPr lang="en-US" sz="1400" i="1" baseline="0">
                  <a:latin typeface="Times New Roman" pitchFamily="18" charset="0"/>
                  <a:cs typeface="BrowalliaUPC" pitchFamily="34" charset="-34"/>
                </a:rPr>
                <a:t> = 75 kPa</a:t>
              </a:r>
            </a:p>
          </p:txBody>
        </p:sp>
        <p:sp>
          <p:nvSpPr>
            <p:cNvPr id="323627" name="Rectangle 43"/>
            <p:cNvSpPr>
              <a:spLocks noChangeArrowheads="1"/>
            </p:cNvSpPr>
            <p:nvPr/>
          </p:nvSpPr>
          <p:spPr bwMode="auto">
            <a:xfrm>
              <a:off x="1243" y="2291"/>
              <a:ext cx="855" cy="108"/>
            </a:xfrm>
            <a:prstGeom prst="rect">
              <a:avLst/>
            </a:prstGeom>
            <a:noFill/>
            <a:ln w="9525">
              <a:noFill/>
              <a:miter lim="800000"/>
              <a:headEnd/>
              <a:tailEnd/>
            </a:ln>
            <a:effectLst/>
          </p:spPr>
          <p:txBody>
            <a:bodyPr>
              <a:spAutoFit/>
            </a:bodyPr>
            <a:lstStyle/>
            <a:p>
              <a:r>
                <a:rPr lang="en-US" sz="1200" i="1" baseline="0">
                  <a:latin typeface="Times New Roman" pitchFamily="18" charset="0"/>
                  <a:cs typeface="BrowalliaUPC" pitchFamily="34" charset="-34"/>
                </a:rPr>
                <a:t>P</a:t>
              </a:r>
              <a:r>
                <a:rPr lang="en-US" sz="1200" i="1">
                  <a:latin typeface="Times New Roman" pitchFamily="18" charset="0"/>
                  <a:cs typeface="BrowalliaUPC" pitchFamily="34" charset="-34"/>
                </a:rPr>
                <a:t>4</a:t>
              </a:r>
              <a:r>
                <a:rPr lang="en-US" sz="1200" i="1" baseline="0">
                  <a:latin typeface="Times New Roman" pitchFamily="18" charset="0"/>
                  <a:cs typeface="BrowalliaUPC" pitchFamily="34" charset="-34"/>
                </a:rPr>
                <a:t>=P</a:t>
              </a:r>
              <a:r>
                <a:rPr lang="en-US" sz="1200" i="1">
                  <a:latin typeface="Times New Roman" pitchFamily="18" charset="0"/>
                  <a:cs typeface="BrowalliaUPC" pitchFamily="34" charset="-34"/>
                </a:rPr>
                <a:t>1 </a:t>
              </a:r>
              <a:r>
                <a:rPr lang="en-US" sz="1200" i="1" baseline="0">
                  <a:latin typeface="Times New Roman" pitchFamily="18" charset="0"/>
                  <a:cs typeface="BrowalliaUPC" pitchFamily="34" charset="-34"/>
                </a:rPr>
                <a:t>= 3 MPa</a:t>
              </a:r>
            </a:p>
          </p:txBody>
        </p:sp>
      </p:grpSp>
      <p:sp>
        <p:nvSpPr>
          <p:cNvPr id="323628" name="Text Box 44"/>
          <p:cNvSpPr txBox="1">
            <a:spLocks noChangeArrowheads="1"/>
          </p:cNvSpPr>
          <p:nvPr/>
        </p:nvSpPr>
        <p:spPr bwMode="auto">
          <a:xfrm>
            <a:off x="288925" y="504825"/>
            <a:ext cx="8505825" cy="5815013"/>
          </a:xfrm>
          <a:prstGeom prst="rect">
            <a:avLst/>
          </a:prstGeom>
          <a:noFill/>
          <a:ln w="9525">
            <a:noFill/>
            <a:miter lim="800000"/>
            <a:headEnd/>
            <a:tailEnd/>
          </a:ln>
          <a:effectLst/>
        </p:spPr>
        <p:txBody>
          <a:bodyPr>
            <a:spAutoFit/>
          </a:bodyPr>
          <a:lstStyle/>
          <a:p>
            <a:pPr marL="533400" indent="-533400"/>
            <a:r>
              <a:rPr lang="en-US" sz="2800" b="1" i="1" baseline="0">
                <a:latin typeface="Times New Roman" pitchFamily="18" charset="0"/>
              </a:rPr>
              <a:t>3. Control Volume:  </a:t>
            </a:r>
            <a:r>
              <a:rPr lang="en-US" sz="2800" i="1" baseline="0">
                <a:solidFill>
                  <a:srgbClr val="FFFF00"/>
                </a:solidFill>
                <a:latin typeface="Times New Roman" pitchFamily="18" charset="0"/>
                <a:cs typeface="Arial" pitchFamily="34" charset="0"/>
                <a:sym typeface="Wingdings" pitchFamily="2" charset="2"/>
              </a:rPr>
              <a:t>Pump</a:t>
            </a:r>
          </a:p>
          <a:p>
            <a:pPr marL="533400" indent="-533400"/>
            <a:r>
              <a:rPr lang="en-US" sz="2800" b="1" i="1" baseline="0">
                <a:latin typeface="Times New Roman" pitchFamily="18" charset="0"/>
              </a:rPr>
              <a:t>Assumptions:</a:t>
            </a:r>
          </a:p>
          <a:p>
            <a:pPr marL="990600" lvl="1" indent="-533400"/>
            <a:r>
              <a:rPr lang="en-US" sz="2800" i="1" baseline="0">
                <a:latin typeface="Times New Roman" pitchFamily="18" charset="0"/>
                <a:sym typeface="Wingdings" pitchFamily="2" charset="2"/>
              </a:rPr>
              <a:t>SSSF Process  and </a:t>
            </a:r>
          </a:p>
          <a:p>
            <a:pPr marL="990600" lvl="1" indent="-533400"/>
            <a:r>
              <a:rPr lang="el-GR" sz="2800" i="1" baseline="0">
                <a:latin typeface="Times New Roman" pitchFamily="18" charset="0"/>
                <a:cs typeface="Arial" pitchFamily="34" charset="0"/>
                <a:sym typeface="Wingdings" pitchFamily="2" charset="2"/>
              </a:rPr>
              <a:t>Δ</a:t>
            </a:r>
            <a:r>
              <a:rPr lang="en-US" sz="2800" i="1" baseline="0">
                <a:latin typeface="Times New Roman" pitchFamily="18" charset="0"/>
                <a:cs typeface="Arial" pitchFamily="34" charset="0"/>
                <a:sym typeface="Wingdings" pitchFamily="2" charset="2"/>
              </a:rPr>
              <a:t>KE =0, </a:t>
            </a:r>
            <a:r>
              <a:rPr lang="el-GR" sz="2800" i="1" baseline="0">
                <a:latin typeface="Times New Roman" pitchFamily="18" charset="0"/>
                <a:cs typeface="Arial" pitchFamily="34" charset="0"/>
                <a:sym typeface="Wingdings" pitchFamily="2" charset="2"/>
              </a:rPr>
              <a:t>Δ</a:t>
            </a:r>
            <a:r>
              <a:rPr lang="en-US" sz="2800" i="1" baseline="0">
                <a:latin typeface="Times New Roman" pitchFamily="18" charset="0"/>
                <a:cs typeface="Arial" pitchFamily="34" charset="0"/>
                <a:sym typeface="Wingdings" pitchFamily="2" charset="2"/>
              </a:rPr>
              <a:t>PE = 0 ; q = 0, </a:t>
            </a:r>
          </a:p>
          <a:p>
            <a:pPr marL="990600" lvl="1" indent="-533400"/>
            <a:r>
              <a:rPr lang="en-US" sz="2800" i="1" baseline="0">
                <a:latin typeface="Times New Roman" pitchFamily="18" charset="0"/>
                <a:cs typeface="Arial" pitchFamily="34" charset="0"/>
                <a:sym typeface="Wingdings" pitchFamily="2" charset="2"/>
              </a:rPr>
              <a:t>Compressed liq.  v = v</a:t>
            </a:r>
            <a:r>
              <a:rPr lang="en-US" sz="2800" i="1">
                <a:latin typeface="Times New Roman" pitchFamily="18" charset="0"/>
                <a:cs typeface="Arial" pitchFamily="34" charset="0"/>
                <a:sym typeface="Wingdings" pitchFamily="2" charset="2"/>
              </a:rPr>
              <a:t>3</a:t>
            </a:r>
            <a:r>
              <a:rPr lang="en-US" sz="2800" i="1" baseline="0">
                <a:latin typeface="Times New Roman" pitchFamily="18" charset="0"/>
                <a:cs typeface="Arial" pitchFamily="34" charset="0"/>
                <a:sym typeface="Wingdings" pitchFamily="2" charset="2"/>
              </a:rPr>
              <a:t>= constant</a:t>
            </a:r>
          </a:p>
          <a:p>
            <a:pPr marL="990600" lvl="1" indent="-533400"/>
            <a:r>
              <a:rPr lang="en-US" sz="2800" i="1" baseline="0">
                <a:latin typeface="Times New Roman" pitchFamily="18" charset="0"/>
                <a:cs typeface="Arial" pitchFamily="34" charset="0"/>
                <a:sym typeface="Wingdings" pitchFamily="2" charset="2"/>
              </a:rPr>
              <a:t>Isentropic Process, s</a:t>
            </a:r>
            <a:r>
              <a:rPr lang="en-US" sz="2800" i="1">
                <a:latin typeface="Times New Roman" pitchFamily="18" charset="0"/>
                <a:cs typeface="Arial" pitchFamily="34" charset="0"/>
                <a:sym typeface="Wingdings" pitchFamily="2" charset="2"/>
              </a:rPr>
              <a:t>3</a:t>
            </a:r>
            <a:r>
              <a:rPr lang="en-US" sz="2800" i="1" baseline="0">
                <a:latin typeface="Times New Roman" pitchFamily="18" charset="0"/>
                <a:cs typeface="Arial" pitchFamily="34" charset="0"/>
                <a:sym typeface="Wingdings" pitchFamily="2" charset="2"/>
              </a:rPr>
              <a:t> = s</a:t>
            </a:r>
            <a:r>
              <a:rPr lang="en-US" sz="2800" i="1">
                <a:latin typeface="Times New Roman" pitchFamily="18" charset="0"/>
                <a:cs typeface="Arial" pitchFamily="34" charset="0"/>
                <a:sym typeface="Wingdings" pitchFamily="2" charset="2"/>
              </a:rPr>
              <a:t>4</a:t>
            </a:r>
            <a:endParaRPr lang="en-US" sz="2800" i="1" baseline="0">
              <a:latin typeface="Times New Roman" pitchFamily="18" charset="0"/>
              <a:cs typeface="Arial" pitchFamily="34" charset="0"/>
              <a:sym typeface="Wingdings" pitchFamily="2" charset="2"/>
            </a:endParaRPr>
          </a:p>
          <a:p>
            <a:pPr marL="533400" indent="-533400"/>
            <a:r>
              <a:rPr lang="en-US" sz="2800" i="1" baseline="0">
                <a:latin typeface="Times New Roman" pitchFamily="18" charset="0"/>
                <a:cs typeface="Arial" pitchFamily="34" charset="0"/>
                <a:sym typeface="Wingdings" pitchFamily="2" charset="2"/>
              </a:rPr>
              <a:t>1</a:t>
            </a:r>
            <a:r>
              <a:rPr lang="en-US" sz="2800" i="1" baseline="30000">
                <a:latin typeface="Times New Roman" pitchFamily="18" charset="0"/>
                <a:cs typeface="Arial" pitchFamily="34" charset="0"/>
                <a:sym typeface="Wingdings" pitchFamily="2" charset="2"/>
              </a:rPr>
              <a:t>st</a:t>
            </a:r>
            <a:r>
              <a:rPr lang="en-US" sz="2800" i="1" baseline="0">
                <a:latin typeface="Times New Roman" pitchFamily="18" charset="0"/>
                <a:cs typeface="Arial" pitchFamily="34" charset="0"/>
                <a:sym typeface="Wingdings" pitchFamily="2" charset="2"/>
              </a:rPr>
              <a:t> law SSSF Proc. 	q + h</a:t>
            </a:r>
            <a:r>
              <a:rPr lang="en-US" sz="2800" i="1">
                <a:latin typeface="Times New Roman" pitchFamily="18" charset="0"/>
                <a:cs typeface="Arial" pitchFamily="34" charset="0"/>
                <a:sym typeface="Wingdings" pitchFamily="2" charset="2"/>
              </a:rPr>
              <a:t>3</a:t>
            </a:r>
            <a:r>
              <a:rPr lang="en-US" sz="2800" i="1" baseline="0">
                <a:latin typeface="Times New Roman" pitchFamily="18" charset="0"/>
                <a:cs typeface="Arial" pitchFamily="34" charset="0"/>
                <a:sym typeface="Wingdings" pitchFamily="2" charset="2"/>
              </a:rPr>
              <a:t> = w + h</a:t>
            </a:r>
            <a:r>
              <a:rPr lang="en-US" sz="2800" i="1">
                <a:latin typeface="Times New Roman" pitchFamily="18" charset="0"/>
                <a:cs typeface="Arial" pitchFamily="34" charset="0"/>
                <a:sym typeface="Wingdings" pitchFamily="2" charset="2"/>
              </a:rPr>
              <a:t>4</a:t>
            </a:r>
          </a:p>
          <a:p>
            <a:pPr marL="533400" indent="-533400"/>
            <a:r>
              <a:rPr lang="en-US" sz="2800" i="1">
                <a:latin typeface="Times New Roman" pitchFamily="18" charset="0"/>
                <a:cs typeface="Arial" pitchFamily="34" charset="0"/>
                <a:sym typeface="Wingdings" pitchFamily="2" charset="2"/>
              </a:rPr>
              <a:t>	                     </a:t>
            </a:r>
            <a:r>
              <a:rPr lang="en-US" sz="2800" b="1" i="1" baseline="0">
                <a:solidFill>
                  <a:srgbClr val="FFFF00"/>
                </a:solidFill>
                <a:latin typeface="Times New Roman" pitchFamily="18" charset="0"/>
                <a:cs typeface="Arial" pitchFamily="34" charset="0"/>
                <a:sym typeface="Wingdings" pitchFamily="2" charset="2"/>
              </a:rPr>
              <a:t>w</a:t>
            </a:r>
            <a:r>
              <a:rPr lang="en-US" sz="2800" b="1" i="1">
                <a:solidFill>
                  <a:srgbClr val="FFFF00"/>
                </a:solidFill>
                <a:latin typeface="Times New Roman" pitchFamily="18" charset="0"/>
                <a:cs typeface="Arial" pitchFamily="34" charset="0"/>
                <a:sym typeface="Wingdings" pitchFamily="2" charset="2"/>
              </a:rPr>
              <a:t>p </a:t>
            </a:r>
            <a:r>
              <a:rPr lang="en-US" sz="2800" b="1" i="1" baseline="0">
                <a:solidFill>
                  <a:srgbClr val="FFFF00"/>
                </a:solidFill>
                <a:latin typeface="Times New Roman" pitchFamily="18" charset="0"/>
                <a:cs typeface="Arial" pitchFamily="34" charset="0"/>
                <a:sym typeface="Wingdings" pitchFamily="2" charset="2"/>
              </a:rPr>
              <a:t>=  h</a:t>
            </a:r>
            <a:r>
              <a:rPr lang="en-US" sz="2800" b="1" i="1">
                <a:solidFill>
                  <a:srgbClr val="FFFF00"/>
                </a:solidFill>
                <a:latin typeface="Times New Roman" pitchFamily="18" charset="0"/>
                <a:cs typeface="Arial" pitchFamily="34" charset="0"/>
                <a:sym typeface="Wingdings" pitchFamily="2" charset="2"/>
              </a:rPr>
              <a:t>3</a:t>
            </a:r>
            <a:r>
              <a:rPr lang="en-US" sz="2800" b="1" i="1" baseline="0">
                <a:solidFill>
                  <a:srgbClr val="FFFF00"/>
                </a:solidFill>
                <a:latin typeface="Times New Roman" pitchFamily="18" charset="0"/>
                <a:cs typeface="Arial" pitchFamily="34" charset="0"/>
                <a:sym typeface="Wingdings" pitchFamily="2" charset="2"/>
              </a:rPr>
              <a:t> – h</a:t>
            </a:r>
            <a:r>
              <a:rPr lang="en-US" sz="2800" b="1" i="1">
                <a:solidFill>
                  <a:srgbClr val="FFFF00"/>
                </a:solidFill>
                <a:latin typeface="Times New Roman" pitchFamily="18" charset="0"/>
                <a:cs typeface="Arial" pitchFamily="34" charset="0"/>
                <a:sym typeface="Wingdings" pitchFamily="2" charset="2"/>
              </a:rPr>
              <a:t>4     </a:t>
            </a:r>
            <a:r>
              <a:rPr lang="en-US" sz="2800" b="1" i="1" baseline="0">
                <a:solidFill>
                  <a:srgbClr val="FFFF00"/>
                </a:solidFill>
                <a:latin typeface="Times New Roman" pitchFamily="18" charset="0"/>
                <a:cs typeface="Arial" pitchFamily="34" charset="0"/>
                <a:sym typeface="Wingdings" pitchFamily="2" charset="2"/>
              </a:rPr>
              <a:t>=  v(P</a:t>
            </a:r>
            <a:r>
              <a:rPr lang="en-US" sz="2800" b="1" i="1">
                <a:solidFill>
                  <a:srgbClr val="FFFF00"/>
                </a:solidFill>
                <a:latin typeface="Times New Roman" pitchFamily="18" charset="0"/>
                <a:cs typeface="Arial" pitchFamily="34" charset="0"/>
                <a:sym typeface="Wingdings" pitchFamily="2" charset="2"/>
              </a:rPr>
              <a:t>3</a:t>
            </a:r>
            <a:r>
              <a:rPr lang="en-US" sz="2800" b="1" i="1" baseline="0">
                <a:solidFill>
                  <a:srgbClr val="FFFF00"/>
                </a:solidFill>
                <a:latin typeface="Times New Roman" pitchFamily="18" charset="0"/>
                <a:cs typeface="Arial" pitchFamily="34" charset="0"/>
                <a:sym typeface="Wingdings" pitchFamily="2" charset="2"/>
              </a:rPr>
              <a:t>-P</a:t>
            </a:r>
            <a:r>
              <a:rPr lang="en-US" sz="2800" b="1" i="1">
                <a:solidFill>
                  <a:srgbClr val="FFFF00"/>
                </a:solidFill>
                <a:latin typeface="Times New Roman" pitchFamily="18" charset="0"/>
                <a:cs typeface="Arial" pitchFamily="34" charset="0"/>
                <a:sym typeface="Wingdings" pitchFamily="2" charset="2"/>
              </a:rPr>
              <a:t>4</a:t>
            </a:r>
            <a:r>
              <a:rPr lang="en-US" sz="2800" b="1" i="1" baseline="0">
                <a:solidFill>
                  <a:srgbClr val="FFFF00"/>
                </a:solidFill>
                <a:latin typeface="Times New Roman" pitchFamily="18" charset="0"/>
                <a:cs typeface="Arial" pitchFamily="34" charset="0"/>
                <a:sym typeface="Wingdings" pitchFamily="2" charset="2"/>
              </a:rPr>
              <a:t>)</a:t>
            </a:r>
          </a:p>
          <a:p>
            <a:pPr marL="533400" indent="-533400">
              <a:spcBef>
                <a:spcPct val="20000"/>
              </a:spcBef>
            </a:pPr>
            <a:r>
              <a:rPr lang="en-US" sz="2800" i="1" baseline="0">
                <a:latin typeface="Times New Roman" pitchFamily="18" charset="0"/>
                <a:cs typeface="Arial" pitchFamily="34" charset="0"/>
                <a:sym typeface="Wingdings" pitchFamily="2" charset="2"/>
              </a:rPr>
              <a:t>Working fluid : liq. water at state 3  v</a:t>
            </a:r>
            <a:r>
              <a:rPr lang="en-US" sz="2800" i="1">
                <a:latin typeface="Times New Roman" pitchFamily="18" charset="0"/>
                <a:cs typeface="Arial" pitchFamily="34" charset="0"/>
                <a:sym typeface="Wingdings" pitchFamily="2" charset="2"/>
              </a:rPr>
              <a:t>3</a:t>
            </a:r>
            <a:r>
              <a:rPr lang="en-US" sz="2800" i="1" baseline="0">
                <a:latin typeface="Times New Roman" pitchFamily="18" charset="0"/>
                <a:cs typeface="Arial" pitchFamily="34" charset="0"/>
                <a:sym typeface="Wingdings" pitchFamily="2" charset="2"/>
              </a:rPr>
              <a:t> ~ v</a:t>
            </a:r>
            <a:r>
              <a:rPr lang="en-US" sz="2800" i="1">
                <a:latin typeface="Times New Roman" pitchFamily="18" charset="0"/>
                <a:cs typeface="Arial" pitchFamily="34" charset="0"/>
                <a:sym typeface="Wingdings" pitchFamily="2" charset="2"/>
              </a:rPr>
              <a:t>f</a:t>
            </a:r>
            <a:r>
              <a:rPr lang="en-US" sz="2800" i="1" baseline="0">
                <a:latin typeface="Times New Roman" pitchFamily="18" charset="0"/>
                <a:cs typeface="Arial" pitchFamily="34" charset="0"/>
                <a:sym typeface="Wingdings" pitchFamily="2" charset="2"/>
              </a:rPr>
              <a:t> @ P</a:t>
            </a:r>
            <a:r>
              <a:rPr lang="en-US" sz="2800" i="1">
                <a:latin typeface="Times New Roman" pitchFamily="18" charset="0"/>
                <a:cs typeface="Arial" pitchFamily="34" charset="0"/>
                <a:sym typeface="Wingdings" pitchFamily="2" charset="2"/>
              </a:rPr>
              <a:t>3</a:t>
            </a:r>
            <a:r>
              <a:rPr lang="en-US" sz="2800" i="1" baseline="0">
                <a:latin typeface="Times New Roman" pitchFamily="18" charset="0"/>
                <a:cs typeface="Arial" pitchFamily="34" charset="0"/>
                <a:sym typeface="Wingdings" pitchFamily="2" charset="2"/>
              </a:rPr>
              <a:t> </a:t>
            </a:r>
          </a:p>
          <a:p>
            <a:pPr marL="533400" indent="-533400"/>
            <a:r>
              <a:rPr lang="en-US" sz="2800" b="1" i="1" baseline="0">
                <a:solidFill>
                  <a:srgbClr val="FFFF00"/>
                </a:solidFill>
                <a:latin typeface="Times New Roman" pitchFamily="18" charset="0"/>
                <a:cs typeface="Arial" pitchFamily="34" charset="0"/>
                <a:sym typeface="Wingdings" pitchFamily="2" charset="2"/>
              </a:rPr>
              <a:t>	</a:t>
            </a:r>
            <a:r>
              <a:rPr lang="en-US" sz="2800" i="1" baseline="0">
                <a:solidFill>
                  <a:srgbClr val="FFFF00"/>
                </a:solidFill>
                <a:latin typeface="Times New Roman" pitchFamily="18" charset="0"/>
                <a:cs typeface="Arial" pitchFamily="34" charset="0"/>
                <a:sym typeface="Wingdings" pitchFamily="2" charset="2"/>
              </a:rPr>
              <a:t>w</a:t>
            </a:r>
            <a:r>
              <a:rPr lang="en-US" sz="2800" i="1">
                <a:solidFill>
                  <a:srgbClr val="FFFF00"/>
                </a:solidFill>
                <a:latin typeface="Times New Roman" pitchFamily="18" charset="0"/>
                <a:cs typeface="Arial" pitchFamily="34" charset="0"/>
                <a:sym typeface="Wingdings" pitchFamily="2" charset="2"/>
              </a:rPr>
              <a:t>p </a:t>
            </a:r>
            <a:r>
              <a:rPr lang="en-US" sz="2800" i="1" baseline="0">
                <a:solidFill>
                  <a:srgbClr val="FFFF00"/>
                </a:solidFill>
                <a:latin typeface="Times New Roman" pitchFamily="18" charset="0"/>
                <a:cs typeface="Arial" pitchFamily="34" charset="0"/>
                <a:sym typeface="Wingdings" pitchFamily="2" charset="2"/>
              </a:rPr>
              <a:t>=  v(P</a:t>
            </a:r>
            <a:r>
              <a:rPr lang="en-US" sz="2800" i="1">
                <a:solidFill>
                  <a:srgbClr val="FFFF00"/>
                </a:solidFill>
                <a:latin typeface="Times New Roman" pitchFamily="18" charset="0"/>
                <a:cs typeface="Arial" pitchFamily="34" charset="0"/>
                <a:sym typeface="Wingdings" pitchFamily="2" charset="2"/>
              </a:rPr>
              <a:t>3</a:t>
            </a:r>
            <a:r>
              <a:rPr lang="en-US" sz="2800" i="1" baseline="0">
                <a:solidFill>
                  <a:srgbClr val="FFFF00"/>
                </a:solidFill>
                <a:latin typeface="Times New Roman" pitchFamily="18" charset="0"/>
                <a:cs typeface="Arial" pitchFamily="34" charset="0"/>
                <a:sym typeface="Wingdings" pitchFamily="2" charset="2"/>
              </a:rPr>
              <a:t>-P</a:t>
            </a:r>
            <a:r>
              <a:rPr lang="en-US" sz="2800" i="1">
                <a:solidFill>
                  <a:srgbClr val="FFFF00"/>
                </a:solidFill>
                <a:latin typeface="Times New Roman" pitchFamily="18" charset="0"/>
                <a:cs typeface="Arial" pitchFamily="34" charset="0"/>
                <a:sym typeface="Wingdings" pitchFamily="2" charset="2"/>
              </a:rPr>
              <a:t>4</a:t>
            </a:r>
            <a:r>
              <a:rPr lang="en-US" sz="2800" i="1" baseline="0">
                <a:solidFill>
                  <a:srgbClr val="FFFF00"/>
                </a:solidFill>
                <a:latin typeface="Times New Roman" pitchFamily="18" charset="0"/>
                <a:cs typeface="Arial" pitchFamily="34" charset="0"/>
                <a:sym typeface="Wingdings" pitchFamily="2" charset="2"/>
              </a:rPr>
              <a:t>)  = (0.001037 m</a:t>
            </a:r>
            <a:r>
              <a:rPr lang="en-US" sz="2800" i="1" baseline="30000">
                <a:solidFill>
                  <a:srgbClr val="FFFF00"/>
                </a:solidFill>
                <a:latin typeface="Times New Roman" pitchFamily="18" charset="0"/>
                <a:cs typeface="Arial" pitchFamily="34" charset="0"/>
                <a:sym typeface="Wingdings" pitchFamily="2" charset="2"/>
              </a:rPr>
              <a:t>3</a:t>
            </a:r>
            <a:r>
              <a:rPr lang="en-US" sz="2800" i="1" baseline="0">
                <a:solidFill>
                  <a:srgbClr val="FFFF00"/>
                </a:solidFill>
                <a:latin typeface="Times New Roman" pitchFamily="18" charset="0"/>
                <a:cs typeface="Arial" pitchFamily="34" charset="0"/>
                <a:sym typeface="Wingdings" pitchFamily="2" charset="2"/>
              </a:rPr>
              <a:t>/kg)(3,000 – 75)kPa  </a:t>
            </a:r>
          </a:p>
          <a:p>
            <a:pPr marL="533400" indent="-533400"/>
            <a:r>
              <a:rPr lang="en-US" sz="2800" i="1" baseline="0">
                <a:solidFill>
                  <a:srgbClr val="FFFF00"/>
                </a:solidFill>
                <a:latin typeface="Times New Roman" pitchFamily="18" charset="0"/>
                <a:cs typeface="Arial" pitchFamily="34" charset="0"/>
                <a:sym typeface="Wingdings" pitchFamily="2" charset="2"/>
              </a:rPr>
              <a:t>           </a:t>
            </a:r>
            <a:r>
              <a:rPr lang="en-US" sz="2800" b="1" i="1" baseline="0">
                <a:solidFill>
                  <a:srgbClr val="FFFF00"/>
                </a:solidFill>
                <a:latin typeface="Times New Roman" pitchFamily="18" charset="0"/>
                <a:cs typeface="Arial" pitchFamily="34" charset="0"/>
                <a:sym typeface="Wingdings" pitchFamily="2" charset="2"/>
              </a:rPr>
              <a:t>=  3.03  kJ/kg</a:t>
            </a:r>
          </a:p>
          <a:p>
            <a:pPr marL="533400" indent="-533400"/>
            <a:r>
              <a:rPr lang="en-US" sz="2800" i="1" baseline="0">
                <a:solidFill>
                  <a:srgbClr val="FFFF00"/>
                </a:solidFill>
                <a:latin typeface="Times New Roman" pitchFamily="18" charset="0"/>
                <a:cs typeface="Arial" pitchFamily="34" charset="0"/>
                <a:sym typeface="Wingdings" pitchFamily="2" charset="2"/>
              </a:rPr>
              <a:t>      h</a:t>
            </a:r>
            <a:r>
              <a:rPr lang="en-US" sz="2800" i="1">
                <a:solidFill>
                  <a:srgbClr val="FFFF00"/>
                </a:solidFill>
                <a:latin typeface="Times New Roman" pitchFamily="18" charset="0"/>
                <a:cs typeface="Arial" pitchFamily="34" charset="0"/>
                <a:sym typeface="Wingdings" pitchFamily="2" charset="2"/>
              </a:rPr>
              <a:t>4</a:t>
            </a:r>
            <a:r>
              <a:rPr lang="en-US" sz="2800" i="1" baseline="0">
                <a:solidFill>
                  <a:srgbClr val="FFFF00"/>
                </a:solidFill>
                <a:latin typeface="Times New Roman" pitchFamily="18" charset="0"/>
                <a:cs typeface="Arial" pitchFamily="34" charset="0"/>
                <a:sym typeface="Wingdings" pitchFamily="2" charset="2"/>
              </a:rPr>
              <a:t> =   h</a:t>
            </a:r>
            <a:r>
              <a:rPr lang="en-US" sz="2800" i="1">
                <a:solidFill>
                  <a:srgbClr val="FFFF00"/>
                </a:solidFill>
                <a:latin typeface="Times New Roman" pitchFamily="18" charset="0"/>
                <a:cs typeface="Arial" pitchFamily="34" charset="0"/>
                <a:sym typeface="Wingdings" pitchFamily="2" charset="2"/>
              </a:rPr>
              <a:t>3</a:t>
            </a:r>
            <a:r>
              <a:rPr lang="en-US" sz="2800" i="1" baseline="0">
                <a:solidFill>
                  <a:srgbClr val="FFFF00"/>
                </a:solidFill>
                <a:latin typeface="Times New Roman" pitchFamily="18" charset="0"/>
                <a:cs typeface="Arial" pitchFamily="34" charset="0"/>
                <a:sym typeface="Wingdings" pitchFamily="2" charset="2"/>
              </a:rPr>
              <a:t> + w</a:t>
            </a:r>
            <a:r>
              <a:rPr lang="en-US" sz="2800" i="1">
                <a:solidFill>
                  <a:srgbClr val="FFFF00"/>
                </a:solidFill>
                <a:latin typeface="Times New Roman" pitchFamily="18" charset="0"/>
                <a:cs typeface="Arial" pitchFamily="34" charset="0"/>
                <a:sym typeface="Wingdings" pitchFamily="2" charset="2"/>
              </a:rPr>
              <a:t>p</a:t>
            </a:r>
            <a:r>
              <a:rPr lang="en-US" sz="2800" i="1" baseline="0">
                <a:solidFill>
                  <a:srgbClr val="FFFF00"/>
                </a:solidFill>
                <a:latin typeface="Times New Roman" pitchFamily="18" charset="0"/>
                <a:cs typeface="Arial" pitchFamily="34" charset="0"/>
                <a:sym typeface="Wingdings" pitchFamily="2" charset="2"/>
              </a:rPr>
              <a:t> =   348.39 + 3.03  =  387.42 kJ/kg</a:t>
            </a:r>
          </a:p>
          <a:p>
            <a:pPr marL="533400" indent="-533400">
              <a:spcBef>
                <a:spcPct val="20000"/>
              </a:spcBef>
            </a:pPr>
            <a:endParaRPr lang="en-US" sz="2800" i="1" baseline="0">
              <a:latin typeface="Times New Roman" pitchFamily="18" charset="0"/>
              <a:cs typeface="Arial"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23605"/>
                                        </p:tgtEl>
                                        <p:attrNameLst>
                                          <p:attrName>style.visibility</p:attrName>
                                        </p:attrNameLst>
                                      </p:cBhvr>
                                      <p:to>
                                        <p:strVal val="visible"/>
                                      </p:to>
                                    </p:set>
                                    <p:animEffect transition="in" filter="wedge">
                                      <p:cBhvr>
                                        <p:cTn id="7" dur="1000"/>
                                        <p:tgtEl>
                                          <p:spTgt spid="323605"/>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323628"/>
                                        </p:tgtEl>
                                        <p:attrNameLst>
                                          <p:attrName>style.visibility</p:attrName>
                                        </p:attrNameLst>
                                      </p:cBhvr>
                                      <p:to>
                                        <p:strVal val="visible"/>
                                      </p:to>
                                    </p:set>
                                    <p:anim calcmode="lin" valueType="num">
                                      <p:cBhvr>
                                        <p:cTn id="11" dur="500" fill="hold"/>
                                        <p:tgtEl>
                                          <p:spTgt spid="323628"/>
                                        </p:tgtEl>
                                        <p:attrNameLst>
                                          <p:attrName>ppt_w</p:attrName>
                                        </p:attrNameLst>
                                      </p:cBhvr>
                                      <p:tavLst>
                                        <p:tav tm="0">
                                          <p:val>
                                            <p:fltVal val="0"/>
                                          </p:val>
                                        </p:tav>
                                        <p:tav tm="100000">
                                          <p:val>
                                            <p:strVal val="#ppt_w"/>
                                          </p:val>
                                        </p:tav>
                                      </p:tavLst>
                                    </p:anim>
                                    <p:anim calcmode="lin" valueType="num">
                                      <p:cBhvr>
                                        <p:cTn id="12" dur="500" fill="hold"/>
                                        <p:tgtEl>
                                          <p:spTgt spid="3236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6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2"/>
          <p:cNvSpPr>
            <a:spLocks noGrp="1"/>
          </p:cNvSpPr>
          <p:nvPr>
            <p:ph type="ftr" sz="quarter" idx="11"/>
          </p:nvPr>
        </p:nvSpPr>
        <p:spPr/>
        <p:txBody>
          <a:bodyPr/>
          <a:lstStyle/>
          <a:p>
            <a:r>
              <a:rPr lang="en-US"/>
              <a:t>รศ.ดร.สมหมาย ปรีเปรม</a:t>
            </a:r>
            <a:endParaRPr lang="th-TH"/>
          </a:p>
        </p:txBody>
      </p:sp>
      <p:grpSp>
        <p:nvGrpSpPr>
          <p:cNvPr id="277508" name="Group 4"/>
          <p:cNvGrpSpPr>
            <a:grpSpLocks/>
          </p:cNvGrpSpPr>
          <p:nvPr/>
        </p:nvGrpSpPr>
        <p:grpSpPr bwMode="auto">
          <a:xfrm>
            <a:off x="7062788" y="676275"/>
            <a:ext cx="1128712" cy="1362075"/>
            <a:chOff x="1398" y="2400"/>
            <a:chExt cx="711" cy="858"/>
          </a:xfrm>
        </p:grpSpPr>
        <p:grpSp>
          <p:nvGrpSpPr>
            <p:cNvPr id="277509" name="Group 5"/>
            <p:cNvGrpSpPr>
              <a:grpSpLocks/>
            </p:cNvGrpSpPr>
            <p:nvPr/>
          </p:nvGrpSpPr>
          <p:grpSpPr bwMode="auto">
            <a:xfrm>
              <a:off x="1658" y="2599"/>
              <a:ext cx="392" cy="458"/>
              <a:chOff x="1068" y="1700"/>
              <a:chExt cx="392" cy="734"/>
            </a:xfrm>
          </p:grpSpPr>
          <p:sp>
            <p:nvSpPr>
              <p:cNvPr id="277510" name="Freeform 6"/>
              <p:cNvSpPr>
                <a:spLocks/>
              </p:cNvSpPr>
              <p:nvPr/>
            </p:nvSpPr>
            <p:spPr bwMode="auto">
              <a:xfrm>
                <a:off x="1095" y="1700"/>
                <a:ext cx="334" cy="734"/>
              </a:xfrm>
              <a:custGeom>
                <a:avLst/>
                <a:gdLst/>
                <a:ahLst/>
                <a:cxnLst>
                  <a:cxn ang="0">
                    <a:pos x="334" y="734"/>
                  </a:cxn>
                  <a:cxn ang="0">
                    <a:pos x="0" y="734"/>
                  </a:cxn>
                  <a:cxn ang="0">
                    <a:pos x="0" y="0"/>
                  </a:cxn>
                  <a:cxn ang="0">
                    <a:pos x="91" y="0"/>
                  </a:cxn>
                  <a:cxn ang="0">
                    <a:pos x="328" y="265"/>
                  </a:cxn>
                  <a:cxn ang="0">
                    <a:pos x="334" y="734"/>
                  </a:cxn>
                </a:cxnLst>
                <a:rect l="0" t="0" r="r" b="b"/>
                <a:pathLst>
                  <a:path w="334" h="734">
                    <a:moveTo>
                      <a:pt x="334" y="734"/>
                    </a:moveTo>
                    <a:lnTo>
                      <a:pt x="0" y="734"/>
                    </a:lnTo>
                    <a:lnTo>
                      <a:pt x="0" y="0"/>
                    </a:lnTo>
                    <a:lnTo>
                      <a:pt x="91" y="0"/>
                    </a:lnTo>
                    <a:lnTo>
                      <a:pt x="328" y="265"/>
                    </a:lnTo>
                    <a:lnTo>
                      <a:pt x="334" y="734"/>
                    </a:lnTo>
                    <a:close/>
                  </a:path>
                </a:pathLst>
              </a:custGeom>
              <a:solidFill>
                <a:srgbClr val="99CC00"/>
              </a:solidFill>
              <a:ln w="9525">
                <a:solidFill>
                  <a:schemeClr val="tx1"/>
                </a:solidFill>
                <a:round/>
                <a:headEnd/>
                <a:tailEnd/>
              </a:ln>
              <a:effectLst/>
            </p:spPr>
            <p:txBody>
              <a:bodyPr/>
              <a:lstStyle/>
              <a:p>
                <a:endParaRPr lang="th-TH"/>
              </a:p>
            </p:txBody>
          </p:sp>
          <p:sp>
            <p:nvSpPr>
              <p:cNvPr id="277511" name="Text Box 7"/>
              <p:cNvSpPr txBox="1">
                <a:spLocks noChangeArrowheads="1"/>
              </p:cNvSpPr>
              <p:nvPr/>
            </p:nvSpPr>
            <p:spPr bwMode="auto">
              <a:xfrm>
                <a:off x="1068" y="2146"/>
                <a:ext cx="392" cy="246"/>
              </a:xfrm>
              <a:prstGeom prst="rect">
                <a:avLst/>
              </a:prstGeom>
              <a:noFill/>
              <a:ln w="9525">
                <a:noFill/>
                <a:miter lim="800000"/>
                <a:headEnd/>
                <a:tailEnd/>
              </a:ln>
              <a:effectLst/>
            </p:spPr>
            <p:txBody>
              <a:bodyPr>
                <a:spAutoFit/>
              </a:bodyPr>
              <a:lstStyle/>
              <a:p>
                <a:pPr>
                  <a:spcBef>
                    <a:spcPct val="50000"/>
                  </a:spcBef>
                </a:pPr>
                <a:r>
                  <a:rPr lang="en-US" sz="1000" i="1" baseline="0">
                    <a:latin typeface="Comic Sans MS" pitchFamily="66" charset="0"/>
                  </a:rPr>
                  <a:t>Boiler</a:t>
                </a:r>
                <a:endParaRPr lang="th-TH" sz="1000" i="1" baseline="0">
                  <a:latin typeface="Comic Sans MS" pitchFamily="66" charset="0"/>
                </a:endParaRPr>
              </a:p>
            </p:txBody>
          </p:sp>
        </p:grpSp>
        <p:sp>
          <p:nvSpPr>
            <p:cNvPr id="277512" name="AutoShape 8"/>
            <p:cNvSpPr>
              <a:spLocks noChangeArrowheads="1"/>
            </p:cNvSpPr>
            <p:nvPr/>
          </p:nvSpPr>
          <p:spPr bwMode="auto">
            <a:xfrm rot="19850294" flipV="1">
              <a:off x="1563" y="3044"/>
              <a:ext cx="285" cy="154"/>
            </a:xfrm>
            <a:prstGeom prst="curvedDownArrow">
              <a:avLst>
                <a:gd name="adj1" fmla="val 37013"/>
                <a:gd name="adj2" fmla="val 74026"/>
                <a:gd name="adj3" fmla="val 33333"/>
              </a:avLst>
            </a:prstGeom>
            <a:solidFill>
              <a:srgbClr val="FF0000"/>
            </a:solidFill>
            <a:ln w="9525">
              <a:solidFill>
                <a:schemeClr val="tx1"/>
              </a:solidFill>
              <a:miter lim="800000"/>
              <a:headEnd/>
              <a:tailEnd/>
            </a:ln>
            <a:effectLst/>
          </p:spPr>
          <p:txBody>
            <a:bodyPr wrap="none" anchor="ctr"/>
            <a:lstStyle/>
            <a:p>
              <a:endParaRPr lang="th-TH"/>
            </a:p>
          </p:txBody>
        </p:sp>
        <p:sp>
          <p:nvSpPr>
            <p:cNvPr id="277513" name="Text Box 9"/>
            <p:cNvSpPr txBox="1">
              <a:spLocks noChangeArrowheads="1"/>
            </p:cNvSpPr>
            <p:nvPr/>
          </p:nvSpPr>
          <p:spPr bwMode="auto">
            <a:xfrm>
              <a:off x="1398" y="2920"/>
              <a:ext cx="283" cy="173"/>
            </a:xfrm>
            <a:prstGeom prst="rect">
              <a:avLst/>
            </a:prstGeom>
            <a:noFill/>
            <a:ln w="9525">
              <a:noFill/>
              <a:miter lim="800000"/>
              <a:headEnd/>
              <a:tailEnd/>
            </a:ln>
            <a:effectLst/>
          </p:spPr>
          <p:txBody>
            <a:bodyPr>
              <a:spAutoFit/>
            </a:bodyPr>
            <a:lstStyle/>
            <a:p>
              <a:pPr>
                <a:spcBef>
                  <a:spcPct val="50000"/>
                </a:spcBef>
              </a:pPr>
              <a:r>
                <a:rPr lang="en-US" sz="1200" i="1" baseline="0">
                  <a:latin typeface="Comic Sans MS" pitchFamily="66" charset="0"/>
                </a:rPr>
                <a:t>Q</a:t>
              </a:r>
              <a:r>
                <a:rPr lang="en-US" sz="1200" i="1">
                  <a:latin typeface="Comic Sans MS" pitchFamily="66" charset="0"/>
                </a:rPr>
                <a:t>B</a:t>
              </a:r>
              <a:endParaRPr lang="th-TH" sz="1200" i="1" baseline="0">
                <a:latin typeface="Comic Sans MS" pitchFamily="66" charset="0"/>
              </a:endParaRPr>
            </a:p>
          </p:txBody>
        </p:sp>
        <p:grpSp>
          <p:nvGrpSpPr>
            <p:cNvPr id="277514" name="Group 10"/>
            <p:cNvGrpSpPr>
              <a:grpSpLocks/>
            </p:cNvGrpSpPr>
            <p:nvPr/>
          </p:nvGrpSpPr>
          <p:grpSpPr bwMode="auto">
            <a:xfrm>
              <a:off x="1696" y="2434"/>
              <a:ext cx="208" cy="144"/>
              <a:chOff x="2128" y="3469"/>
              <a:chExt cx="208" cy="144"/>
            </a:xfrm>
          </p:grpSpPr>
          <p:grpSp>
            <p:nvGrpSpPr>
              <p:cNvPr id="277515" name="Group 11"/>
              <p:cNvGrpSpPr>
                <a:grpSpLocks/>
              </p:cNvGrpSpPr>
              <p:nvPr/>
            </p:nvGrpSpPr>
            <p:grpSpPr bwMode="auto">
              <a:xfrm>
                <a:off x="2207" y="3469"/>
                <a:ext cx="129" cy="144"/>
                <a:chOff x="1756" y="996"/>
                <a:chExt cx="129" cy="144"/>
              </a:xfrm>
            </p:grpSpPr>
            <p:sp>
              <p:nvSpPr>
                <p:cNvPr id="277516" name="Text Box 12"/>
                <p:cNvSpPr txBox="1">
                  <a:spLocks noChangeArrowheads="1"/>
                </p:cNvSpPr>
                <p:nvPr/>
              </p:nvSpPr>
              <p:spPr bwMode="auto">
                <a:xfrm>
                  <a:off x="1756" y="996"/>
                  <a:ext cx="125" cy="144"/>
                </a:xfrm>
                <a:prstGeom prst="rect">
                  <a:avLst/>
                </a:prstGeom>
                <a:noFill/>
                <a:ln w="9525">
                  <a:noFill/>
                  <a:miter lim="800000"/>
                  <a:headEnd/>
                  <a:tailEnd/>
                </a:ln>
                <a:effectLst/>
              </p:spPr>
              <p:txBody>
                <a:bodyPr>
                  <a:spAutoFit/>
                </a:bodyPr>
                <a:lstStyle/>
                <a:p>
                  <a:pPr algn="ctr">
                    <a:spcBef>
                      <a:spcPct val="50000"/>
                    </a:spcBef>
                  </a:pPr>
                  <a:r>
                    <a:rPr lang="en-US" sz="900" baseline="0">
                      <a:latin typeface="Script MT Bold" pitchFamily="66" charset="0"/>
                    </a:rPr>
                    <a:t>1</a:t>
                  </a:r>
                  <a:endParaRPr lang="th-TH" sz="900" baseline="0">
                    <a:latin typeface="Script MT Bold" pitchFamily="66" charset="0"/>
                  </a:endParaRPr>
                </a:p>
              </p:txBody>
            </p:sp>
            <p:sp>
              <p:nvSpPr>
                <p:cNvPr id="277517" name="Oval 13"/>
                <p:cNvSpPr>
                  <a:spLocks noChangeArrowheads="1"/>
                </p:cNvSpPr>
                <p:nvPr/>
              </p:nvSpPr>
              <p:spPr bwMode="auto">
                <a:xfrm>
                  <a:off x="1779" y="1014"/>
                  <a:ext cx="106" cy="109"/>
                </a:xfrm>
                <a:prstGeom prst="ellipse">
                  <a:avLst/>
                </a:prstGeom>
                <a:noFill/>
                <a:ln w="9525">
                  <a:solidFill>
                    <a:srgbClr val="000080"/>
                  </a:solidFill>
                  <a:round/>
                  <a:headEnd/>
                  <a:tailEnd/>
                </a:ln>
                <a:effectLst/>
              </p:spPr>
              <p:txBody>
                <a:bodyPr wrap="none" anchor="ctr"/>
                <a:lstStyle/>
                <a:p>
                  <a:endParaRPr lang="th-TH"/>
                </a:p>
              </p:txBody>
            </p:sp>
          </p:grpSp>
          <p:sp>
            <p:nvSpPr>
              <p:cNvPr id="277518" name="Line 14"/>
              <p:cNvSpPr>
                <a:spLocks noChangeShapeType="1"/>
              </p:cNvSpPr>
              <p:nvPr/>
            </p:nvSpPr>
            <p:spPr bwMode="auto">
              <a:xfrm flipH="1">
                <a:off x="2128" y="3547"/>
                <a:ext cx="102" cy="0"/>
              </a:xfrm>
              <a:prstGeom prst="line">
                <a:avLst/>
              </a:prstGeom>
              <a:noFill/>
              <a:ln w="9525">
                <a:solidFill>
                  <a:schemeClr val="tx1"/>
                </a:solidFill>
                <a:round/>
                <a:headEnd/>
                <a:tailEnd/>
              </a:ln>
              <a:effectLst/>
            </p:spPr>
            <p:txBody>
              <a:bodyPr/>
              <a:lstStyle/>
              <a:p>
                <a:endParaRPr lang="th-TH"/>
              </a:p>
            </p:txBody>
          </p:sp>
        </p:grpSp>
        <p:sp>
          <p:nvSpPr>
            <p:cNvPr id="277519" name="Line 15"/>
            <p:cNvSpPr>
              <a:spLocks noChangeShapeType="1"/>
            </p:cNvSpPr>
            <p:nvPr/>
          </p:nvSpPr>
          <p:spPr bwMode="auto">
            <a:xfrm flipV="1">
              <a:off x="1932" y="3054"/>
              <a:ext cx="0" cy="204"/>
            </a:xfrm>
            <a:prstGeom prst="line">
              <a:avLst/>
            </a:prstGeom>
            <a:noFill/>
            <a:ln w="9525">
              <a:solidFill>
                <a:schemeClr val="tx1"/>
              </a:solidFill>
              <a:round/>
              <a:headEnd/>
              <a:tailEnd type="triangle" w="med" len="med"/>
            </a:ln>
            <a:effectLst/>
          </p:spPr>
          <p:txBody>
            <a:bodyPr/>
            <a:lstStyle/>
            <a:p>
              <a:endParaRPr lang="th-TH"/>
            </a:p>
          </p:txBody>
        </p:sp>
        <p:sp>
          <p:nvSpPr>
            <p:cNvPr id="277520" name="Line 16"/>
            <p:cNvSpPr>
              <a:spLocks noChangeShapeType="1"/>
            </p:cNvSpPr>
            <p:nvPr/>
          </p:nvSpPr>
          <p:spPr bwMode="auto">
            <a:xfrm flipH="1" flipV="1">
              <a:off x="1716" y="2400"/>
              <a:ext cx="6" cy="192"/>
            </a:xfrm>
            <a:prstGeom prst="line">
              <a:avLst/>
            </a:prstGeom>
            <a:noFill/>
            <a:ln w="9525">
              <a:solidFill>
                <a:schemeClr val="tx1"/>
              </a:solidFill>
              <a:round/>
              <a:headEnd/>
              <a:tailEnd type="triangle" w="med" len="med"/>
            </a:ln>
            <a:effectLst/>
          </p:spPr>
          <p:txBody>
            <a:bodyPr/>
            <a:lstStyle/>
            <a:p>
              <a:endParaRPr lang="th-TH"/>
            </a:p>
          </p:txBody>
        </p:sp>
        <p:grpSp>
          <p:nvGrpSpPr>
            <p:cNvPr id="277521" name="Group 17"/>
            <p:cNvGrpSpPr>
              <a:grpSpLocks/>
            </p:cNvGrpSpPr>
            <p:nvPr/>
          </p:nvGrpSpPr>
          <p:grpSpPr bwMode="auto">
            <a:xfrm>
              <a:off x="1901" y="3095"/>
              <a:ext cx="208" cy="144"/>
              <a:chOff x="2128" y="3469"/>
              <a:chExt cx="208" cy="144"/>
            </a:xfrm>
          </p:grpSpPr>
          <p:grpSp>
            <p:nvGrpSpPr>
              <p:cNvPr id="277522" name="Group 18"/>
              <p:cNvGrpSpPr>
                <a:grpSpLocks/>
              </p:cNvGrpSpPr>
              <p:nvPr/>
            </p:nvGrpSpPr>
            <p:grpSpPr bwMode="auto">
              <a:xfrm>
                <a:off x="2207" y="3469"/>
                <a:ext cx="129" cy="144"/>
                <a:chOff x="1756" y="996"/>
                <a:chExt cx="129" cy="144"/>
              </a:xfrm>
            </p:grpSpPr>
            <p:sp>
              <p:nvSpPr>
                <p:cNvPr id="277523" name="Text Box 19"/>
                <p:cNvSpPr txBox="1">
                  <a:spLocks noChangeArrowheads="1"/>
                </p:cNvSpPr>
                <p:nvPr/>
              </p:nvSpPr>
              <p:spPr bwMode="auto">
                <a:xfrm>
                  <a:off x="1756" y="996"/>
                  <a:ext cx="125" cy="144"/>
                </a:xfrm>
                <a:prstGeom prst="rect">
                  <a:avLst/>
                </a:prstGeom>
                <a:noFill/>
                <a:ln w="9525">
                  <a:noFill/>
                  <a:miter lim="800000"/>
                  <a:headEnd/>
                  <a:tailEnd/>
                </a:ln>
                <a:effectLst/>
              </p:spPr>
              <p:txBody>
                <a:bodyPr>
                  <a:spAutoFit/>
                </a:bodyPr>
                <a:lstStyle/>
                <a:p>
                  <a:pPr algn="ctr">
                    <a:spcBef>
                      <a:spcPct val="50000"/>
                    </a:spcBef>
                  </a:pPr>
                  <a:r>
                    <a:rPr lang="en-US" sz="900" baseline="0">
                      <a:latin typeface="Script MT Bold" pitchFamily="66" charset="0"/>
                    </a:rPr>
                    <a:t>4</a:t>
                  </a:r>
                  <a:endParaRPr lang="th-TH" sz="900" baseline="0">
                    <a:latin typeface="Script MT Bold" pitchFamily="66" charset="0"/>
                  </a:endParaRPr>
                </a:p>
              </p:txBody>
            </p:sp>
            <p:sp>
              <p:nvSpPr>
                <p:cNvPr id="277524" name="Oval 20"/>
                <p:cNvSpPr>
                  <a:spLocks noChangeArrowheads="1"/>
                </p:cNvSpPr>
                <p:nvPr/>
              </p:nvSpPr>
              <p:spPr bwMode="auto">
                <a:xfrm>
                  <a:off x="1779" y="1014"/>
                  <a:ext cx="106" cy="109"/>
                </a:xfrm>
                <a:prstGeom prst="ellipse">
                  <a:avLst/>
                </a:prstGeom>
                <a:noFill/>
                <a:ln w="9525">
                  <a:solidFill>
                    <a:srgbClr val="000080"/>
                  </a:solidFill>
                  <a:round/>
                  <a:headEnd/>
                  <a:tailEnd/>
                </a:ln>
                <a:effectLst/>
              </p:spPr>
              <p:txBody>
                <a:bodyPr wrap="none" anchor="ctr"/>
                <a:lstStyle/>
                <a:p>
                  <a:endParaRPr lang="th-TH"/>
                </a:p>
              </p:txBody>
            </p:sp>
          </p:grpSp>
          <p:sp>
            <p:nvSpPr>
              <p:cNvPr id="277525" name="Line 21"/>
              <p:cNvSpPr>
                <a:spLocks noChangeShapeType="1"/>
              </p:cNvSpPr>
              <p:nvPr/>
            </p:nvSpPr>
            <p:spPr bwMode="auto">
              <a:xfrm flipH="1">
                <a:off x="2128" y="3547"/>
                <a:ext cx="102" cy="0"/>
              </a:xfrm>
              <a:prstGeom prst="line">
                <a:avLst/>
              </a:prstGeom>
              <a:noFill/>
              <a:ln w="9525">
                <a:solidFill>
                  <a:schemeClr val="tx1"/>
                </a:solidFill>
                <a:round/>
                <a:headEnd/>
                <a:tailEnd/>
              </a:ln>
              <a:effectLst/>
            </p:spPr>
            <p:txBody>
              <a:bodyPr/>
              <a:lstStyle/>
              <a:p>
                <a:endParaRPr lang="th-TH"/>
              </a:p>
            </p:txBody>
          </p:sp>
        </p:grpSp>
      </p:grpSp>
      <p:sp>
        <p:nvSpPr>
          <p:cNvPr id="277526" name="Text Box 22"/>
          <p:cNvSpPr txBox="1">
            <a:spLocks noChangeArrowheads="1"/>
          </p:cNvSpPr>
          <p:nvPr/>
        </p:nvSpPr>
        <p:spPr bwMode="auto">
          <a:xfrm>
            <a:off x="544513" y="428625"/>
            <a:ext cx="8178800" cy="5815013"/>
          </a:xfrm>
          <a:prstGeom prst="rect">
            <a:avLst/>
          </a:prstGeom>
          <a:noFill/>
          <a:ln w="9525">
            <a:noFill/>
            <a:miter lim="800000"/>
            <a:headEnd/>
            <a:tailEnd/>
          </a:ln>
          <a:effectLst/>
        </p:spPr>
        <p:txBody>
          <a:bodyPr>
            <a:spAutoFit/>
          </a:bodyPr>
          <a:lstStyle/>
          <a:p>
            <a:pPr marL="533400" indent="-533400"/>
            <a:r>
              <a:rPr lang="en-US" sz="2800" b="1" i="1" baseline="0">
                <a:latin typeface="Times New Roman" pitchFamily="18" charset="0"/>
              </a:rPr>
              <a:t>4. Control Volume:  </a:t>
            </a:r>
            <a:r>
              <a:rPr lang="en-US" sz="2800" i="1" baseline="0">
                <a:solidFill>
                  <a:srgbClr val="FFFF00"/>
                </a:solidFill>
                <a:latin typeface="Times New Roman" pitchFamily="18" charset="0"/>
                <a:cs typeface="Arial" pitchFamily="34" charset="0"/>
                <a:sym typeface="Wingdings" pitchFamily="2" charset="2"/>
              </a:rPr>
              <a:t>Boiler</a:t>
            </a:r>
          </a:p>
          <a:p>
            <a:pPr marL="533400" indent="-533400"/>
            <a:r>
              <a:rPr lang="en-US" sz="2800" b="1" i="1" baseline="0">
                <a:latin typeface="Times New Roman" pitchFamily="18" charset="0"/>
              </a:rPr>
              <a:t>Assumptions:</a:t>
            </a:r>
          </a:p>
          <a:p>
            <a:pPr marL="990600" lvl="1" indent="-533400"/>
            <a:r>
              <a:rPr lang="en-US" sz="2800" i="1" baseline="0">
                <a:latin typeface="Times New Roman" pitchFamily="18" charset="0"/>
                <a:sym typeface="Wingdings" pitchFamily="2" charset="2"/>
              </a:rPr>
              <a:t>SSSF Process  and </a:t>
            </a:r>
          </a:p>
          <a:p>
            <a:pPr marL="990600" lvl="1" indent="-533400"/>
            <a:r>
              <a:rPr lang="el-GR" sz="2800" i="1" baseline="0">
                <a:latin typeface="Times New Roman" pitchFamily="18" charset="0"/>
                <a:cs typeface="Arial" pitchFamily="34" charset="0"/>
                <a:sym typeface="Wingdings" pitchFamily="2" charset="2"/>
              </a:rPr>
              <a:t>Δ</a:t>
            </a:r>
            <a:r>
              <a:rPr lang="en-US" sz="2800" i="1" baseline="0">
                <a:latin typeface="Times New Roman" pitchFamily="18" charset="0"/>
                <a:cs typeface="Arial" pitchFamily="34" charset="0"/>
                <a:sym typeface="Wingdings" pitchFamily="2" charset="2"/>
              </a:rPr>
              <a:t>KE =0, </a:t>
            </a:r>
            <a:r>
              <a:rPr lang="el-GR" sz="2800" i="1" baseline="0">
                <a:latin typeface="Times New Roman" pitchFamily="18" charset="0"/>
                <a:cs typeface="Arial" pitchFamily="34" charset="0"/>
                <a:sym typeface="Wingdings" pitchFamily="2" charset="2"/>
              </a:rPr>
              <a:t>Δ</a:t>
            </a:r>
            <a:r>
              <a:rPr lang="en-US" sz="2800" i="1" baseline="0">
                <a:latin typeface="Times New Roman" pitchFamily="18" charset="0"/>
                <a:cs typeface="Arial" pitchFamily="34" charset="0"/>
                <a:sym typeface="Wingdings" pitchFamily="2" charset="2"/>
              </a:rPr>
              <a:t>PE = 0 ; w = 0</a:t>
            </a:r>
          </a:p>
          <a:p>
            <a:pPr marL="533400" indent="-533400"/>
            <a:r>
              <a:rPr lang="en-US" sz="2800" b="1" i="1" baseline="0">
                <a:latin typeface="Times New Roman" pitchFamily="18" charset="0"/>
                <a:cs typeface="Arial" pitchFamily="34" charset="0"/>
                <a:sym typeface="Wingdings" pitchFamily="2" charset="2"/>
              </a:rPr>
              <a:t>Solution:</a:t>
            </a:r>
          </a:p>
          <a:p>
            <a:pPr marL="533400" indent="-533400"/>
            <a:r>
              <a:rPr lang="en-US" sz="2800" i="1" baseline="0">
                <a:latin typeface="Times New Roman" pitchFamily="18" charset="0"/>
                <a:cs typeface="Arial" pitchFamily="34" charset="0"/>
                <a:sym typeface="Wingdings" pitchFamily="2" charset="2"/>
              </a:rPr>
              <a:t>1</a:t>
            </a:r>
            <a:r>
              <a:rPr lang="en-US" sz="2800" i="1" baseline="30000">
                <a:latin typeface="Times New Roman" pitchFamily="18" charset="0"/>
                <a:cs typeface="Arial" pitchFamily="34" charset="0"/>
                <a:sym typeface="Wingdings" pitchFamily="2" charset="2"/>
              </a:rPr>
              <a:t>st</a:t>
            </a:r>
            <a:r>
              <a:rPr lang="en-US" sz="2800" i="1" baseline="0">
                <a:latin typeface="Times New Roman" pitchFamily="18" charset="0"/>
                <a:cs typeface="Arial" pitchFamily="34" charset="0"/>
                <a:sym typeface="Wingdings" pitchFamily="2" charset="2"/>
              </a:rPr>
              <a:t> law SSSF Proc. 	q + h</a:t>
            </a:r>
            <a:r>
              <a:rPr lang="en-US" sz="2800" i="1">
                <a:latin typeface="Times New Roman" pitchFamily="18" charset="0"/>
                <a:cs typeface="Arial" pitchFamily="34" charset="0"/>
                <a:sym typeface="Wingdings" pitchFamily="2" charset="2"/>
              </a:rPr>
              <a:t>4</a:t>
            </a:r>
            <a:r>
              <a:rPr lang="en-US" sz="2800" i="1" baseline="0">
                <a:latin typeface="Times New Roman" pitchFamily="18" charset="0"/>
                <a:cs typeface="Arial" pitchFamily="34" charset="0"/>
                <a:sym typeface="Wingdings" pitchFamily="2" charset="2"/>
              </a:rPr>
              <a:t> = w + h</a:t>
            </a:r>
            <a:r>
              <a:rPr lang="en-US" sz="2800" i="1">
                <a:latin typeface="Times New Roman" pitchFamily="18" charset="0"/>
                <a:cs typeface="Arial" pitchFamily="34" charset="0"/>
                <a:sym typeface="Wingdings" pitchFamily="2" charset="2"/>
              </a:rPr>
              <a:t>1</a:t>
            </a:r>
          </a:p>
          <a:p>
            <a:pPr marL="533400" indent="-533400"/>
            <a:r>
              <a:rPr lang="en-US" sz="2800" i="1">
                <a:latin typeface="Times New Roman" pitchFamily="18" charset="0"/>
                <a:cs typeface="Arial" pitchFamily="34" charset="0"/>
                <a:sym typeface="Wingdings" pitchFamily="2" charset="2"/>
              </a:rPr>
              <a:t>	</a:t>
            </a:r>
            <a:r>
              <a:rPr lang="en-US" sz="2800" i="1" baseline="0">
                <a:solidFill>
                  <a:srgbClr val="FFFF00"/>
                </a:solidFill>
                <a:latin typeface="Times New Roman" pitchFamily="18" charset="0"/>
                <a:cs typeface="Arial" pitchFamily="34" charset="0"/>
                <a:sym typeface="Wingdings" pitchFamily="2" charset="2"/>
              </a:rPr>
              <a:t>q</a:t>
            </a:r>
            <a:r>
              <a:rPr lang="en-US" sz="2800" i="1">
                <a:solidFill>
                  <a:srgbClr val="FFFF00"/>
                </a:solidFill>
                <a:latin typeface="Times New Roman" pitchFamily="18" charset="0"/>
                <a:cs typeface="Arial" pitchFamily="34" charset="0"/>
                <a:sym typeface="Wingdings" pitchFamily="2" charset="2"/>
              </a:rPr>
              <a:t>B</a:t>
            </a:r>
            <a:r>
              <a:rPr lang="en-US" sz="2800" i="1" baseline="0">
                <a:solidFill>
                  <a:srgbClr val="FFFF00"/>
                </a:solidFill>
                <a:latin typeface="Times New Roman" pitchFamily="18" charset="0"/>
                <a:cs typeface="Arial" pitchFamily="34" charset="0"/>
                <a:sym typeface="Wingdings" pitchFamily="2" charset="2"/>
              </a:rPr>
              <a:t> =  h</a:t>
            </a:r>
            <a:r>
              <a:rPr lang="en-US" sz="2800" i="1">
                <a:solidFill>
                  <a:srgbClr val="FFFF00"/>
                </a:solidFill>
                <a:latin typeface="Times New Roman" pitchFamily="18" charset="0"/>
                <a:cs typeface="Arial" pitchFamily="34" charset="0"/>
                <a:sym typeface="Wingdings" pitchFamily="2" charset="2"/>
              </a:rPr>
              <a:t>1</a:t>
            </a:r>
            <a:r>
              <a:rPr lang="en-US" sz="2800" i="1" baseline="0">
                <a:solidFill>
                  <a:srgbClr val="FFFF00"/>
                </a:solidFill>
                <a:latin typeface="Times New Roman" pitchFamily="18" charset="0"/>
                <a:cs typeface="Arial" pitchFamily="34" charset="0"/>
                <a:sym typeface="Wingdings" pitchFamily="2" charset="2"/>
              </a:rPr>
              <a:t> – h</a:t>
            </a:r>
            <a:r>
              <a:rPr lang="en-US" sz="2800" i="1">
                <a:solidFill>
                  <a:srgbClr val="FFFF00"/>
                </a:solidFill>
                <a:latin typeface="Times New Roman" pitchFamily="18" charset="0"/>
                <a:cs typeface="Arial" pitchFamily="34" charset="0"/>
                <a:sym typeface="Wingdings" pitchFamily="2" charset="2"/>
              </a:rPr>
              <a:t>4</a:t>
            </a:r>
            <a:r>
              <a:rPr lang="en-US" sz="2800" b="1" i="1">
                <a:solidFill>
                  <a:srgbClr val="FFFF00"/>
                </a:solidFill>
                <a:latin typeface="Times New Roman" pitchFamily="18" charset="0"/>
                <a:cs typeface="Arial" pitchFamily="34" charset="0"/>
                <a:sym typeface="Wingdings" pitchFamily="2" charset="2"/>
              </a:rPr>
              <a:t>   </a:t>
            </a:r>
            <a:r>
              <a:rPr lang="en-US" sz="2800" b="1" i="1" baseline="0">
                <a:solidFill>
                  <a:srgbClr val="FFFF00"/>
                </a:solidFill>
                <a:latin typeface="Times New Roman" pitchFamily="18" charset="0"/>
                <a:cs typeface="Arial" pitchFamily="34" charset="0"/>
                <a:sym typeface="Wingdings" pitchFamily="2" charset="2"/>
              </a:rPr>
              <a:t>=  </a:t>
            </a:r>
            <a:r>
              <a:rPr lang="en-US" sz="2800" i="1" baseline="0">
                <a:solidFill>
                  <a:srgbClr val="FFFF00"/>
                </a:solidFill>
                <a:latin typeface="Times New Roman" pitchFamily="18" charset="0"/>
                <a:cs typeface="Arial" pitchFamily="34" charset="0"/>
                <a:sym typeface="Wingdings" pitchFamily="2" charset="2"/>
              </a:rPr>
              <a:t>(</a:t>
            </a:r>
            <a:r>
              <a:rPr lang="en-US" sz="2800" i="1" baseline="0">
                <a:latin typeface="Times New Roman" pitchFamily="18" charset="0"/>
                <a:sym typeface="Wingdings" pitchFamily="2" charset="2"/>
              </a:rPr>
              <a:t>3115.3 - </a:t>
            </a:r>
            <a:r>
              <a:rPr lang="en-US" sz="2800" i="1" baseline="0">
                <a:solidFill>
                  <a:srgbClr val="FFFF00"/>
                </a:solidFill>
                <a:latin typeface="Times New Roman" pitchFamily="18" charset="0"/>
                <a:sym typeface="Wingdings" pitchFamily="2" charset="2"/>
              </a:rPr>
              <a:t>387.42) </a:t>
            </a:r>
            <a:r>
              <a:rPr lang="en-US" sz="2800" i="1" baseline="0">
                <a:latin typeface="Times New Roman" pitchFamily="18" charset="0"/>
                <a:sym typeface="Wingdings" pitchFamily="2" charset="2"/>
              </a:rPr>
              <a:t>kJ/kg  </a:t>
            </a:r>
          </a:p>
          <a:p>
            <a:pPr marL="533400" indent="-533400"/>
            <a:r>
              <a:rPr lang="en-US" sz="2800" i="1" baseline="0">
                <a:latin typeface="Times New Roman" pitchFamily="18" charset="0"/>
                <a:sym typeface="Wingdings" pitchFamily="2" charset="2"/>
              </a:rPr>
              <a:t>           =  2727.88 kJ/kg</a:t>
            </a:r>
          </a:p>
          <a:p>
            <a:pPr marL="533400" indent="-533400">
              <a:lnSpc>
                <a:spcPct val="90000"/>
              </a:lnSpc>
              <a:spcBef>
                <a:spcPct val="20000"/>
              </a:spcBef>
              <a:buClr>
                <a:schemeClr val="hlink"/>
              </a:buClr>
              <a:buSzPct val="80000"/>
              <a:buFont typeface="Wingdings" pitchFamily="2" charset="2"/>
              <a:buNone/>
            </a:pPr>
            <a:r>
              <a:rPr lang="en-US" sz="2800" baseline="0">
                <a:effectLst>
                  <a:outerShdw blurRad="38100" dist="38100" dir="2700000" algn="tl">
                    <a:srgbClr val="000000"/>
                  </a:outerShdw>
                </a:effectLst>
                <a:latin typeface="Times New Roman" pitchFamily="18" charset="0"/>
              </a:rPr>
              <a:t>       </a:t>
            </a:r>
            <a:r>
              <a:rPr lang="en-US" sz="2800" i="1" baseline="0">
                <a:solidFill>
                  <a:srgbClr val="FFFF00"/>
                </a:solidFill>
                <a:latin typeface="Times New Roman" pitchFamily="18" charset="0"/>
                <a:sym typeface="Symbol" pitchFamily="18" charset="2"/>
              </a:rPr>
              <a:t>w</a:t>
            </a:r>
            <a:r>
              <a:rPr lang="en-US" sz="2800" i="1">
                <a:solidFill>
                  <a:srgbClr val="FFFF00"/>
                </a:solidFill>
                <a:latin typeface="Times New Roman" pitchFamily="18" charset="0"/>
                <a:sym typeface="Symbol" pitchFamily="18" charset="2"/>
              </a:rPr>
              <a:t>net </a:t>
            </a:r>
            <a:r>
              <a:rPr lang="en-US" sz="2800" i="1" baseline="0">
                <a:solidFill>
                  <a:srgbClr val="FFFF00"/>
                </a:solidFill>
                <a:latin typeface="Times New Roman" pitchFamily="18" charset="0"/>
                <a:sym typeface="Symbol" pitchFamily="18" charset="2"/>
              </a:rPr>
              <a:t>= </a:t>
            </a:r>
            <a:r>
              <a:rPr lang="en-US" sz="2800" i="1" baseline="0">
                <a:solidFill>
                  <a:srgbClr val="FFFF00"/>
                </a:solidFill>
                <a:latin typeface="Times New Roman" pitchFamily="18" charset="0"/>
              </a:rPr>
              <a:t> w</a:t>
            </a:r>
            <a:r>
              <a:rPr lang="en-US" sz="2800" i="1">
                <a:solidFill>
                  <a:srgbClr val="FFFF00"/>
                </a:solidFill>
                <a:latin typeface="Times New Roman" pitchFamily="18" charset="0"/>
              </a:rPr>
              <a:t>out </a:t>
            </a:r>
            <a:r>
              <a:rPr lang="en-US" sz="2800" i="1" baseline="0">
                <a:solidFill>
                  <a:srgbClr val="FFFF00"/>
                </a:solidFill>
                <a:latin typeface="Times New Roman" pitchFamily="18" charset="0"/>
              </a:rPr>
              <a:t>– </a:t>
            </a:r>
            <a:r>
              <a:rPr lang="en-US" sz="2800" i="1" baseline="0">
                <a:solidFill>
                  <a:srgbClr val="FFFF00"/>
                </a:solidFill>
                <a:latin typeface="Times New Roman" pitchFamily="18" charset="0"/>
                <a:sym typeface="Symbol" pitchFamily="18" charset="2"/>
              </a:rPr>
              <a:t>w</a:t>
            </a:r>
            <a:r>
              <a:rPr lang="en-US" sz="2800" i="1">
                <a:solidFill>
                  <a:srgbClr val="FFFF00"/>
                </a:solidFill>
                <a:latin typeface="Times New Roman" pitchFamily="18" charset="0"/>
                <a:sym typeface="Symbol" pitchFamily="18" charset="2"/>
              </a:rPr>
              <a:t>in  </a:t>
            </a:r>
            <a:r>
              <a:rPr lang="en-US" sz="2800" i="1" baseline="0">
                <a:solidFill>
                  <a:srgbClr val="FFFF00"/>
                </a:solidFill>
                <a:latin typeface="Times New Roman" pitchFamily="18" charset="0"/>
                <a:sym typeface="Symbol" pitchFamily="18" charset="2"/>
              </a:rPr>
              <a:t>= </a:t>
            </a:r>
            <a:r>
              <a:rPr lang="en-US" sz="2800" i="1" baseline="0">
                <a:solidFill>
                  <a:srgbClr val="FFFF00"/>
                </a:solidFill>
                <a:latin typeface="Times New Roman" pitchFamily="18" charset="0"/>
              </a:rPr>
              <a:t>w</a:t>
            </a:r>
            <a:r>
              <a:rPr lang="en-US" sz="2800" i="1">
                <a:solidFill>
                  <a:srgbClr val="FFFF00"/>
                </a:solidFill>
                <a:latin typeface="Times New Roman" pitchFamily="18" charset="0"/>
              </a:rPr>
              <a:t>turb </a:t>
            </a:r>
            <a:r>
              <a:rPr lang="en-US" sz="2800" i="1" baseline="0">
                <a:solidFill>
                  <a:srgbClr val="FFFF00"/>
                </a:solidFill>
                <a:latin typeface="Times New Roman" pitchFamily="18" charset="0"/>
              </a:rPr>
              <a:t>– </a:t>
            </a:r>
            <a:r>
              <a:rPr lang="en-US" sz="2800" i="1" baseline="0">
                <a:solidFill>
                  <a:srgbClr val="FFFF00"/>
                </a:solidFill>
                <a:latin typeface="Times New Roman" pitchFamily="18" charset="0"/>
                <a:sym typeface="Symbol" pitchFamily="18" charset="2"/>
              </a:rPr>
              <a:t>w</a:t>
            </a:r>
            <a:r>
              <a:rPr lang="en-US" sz="2800" i="1">
                <a:solidFill>
                  <a:srgbClr val="FFFF00"/>
                </a:solidFill>
                <a:latin typeface="Times New Roman" pitchFamily="18" charset="0"/>
                <a:sym typeface="Symbol" pitchFamily="18" charset="2"/>
              </a:rPr>
              <a:t>pump</a:t>
            </a:r>
            <a:r>
              <a:rPr lang="en-US" sz="2800" i="1" baseline="0">
                <a:solidFill>
                  <a:srgbClr val="FFFF00"/>
                </a:solidFill>
                <a:latin typeface="Times New Roman" pitchFamily="18" charset="0"/>
                <a:sym typeface="Symbol" pitchFamily="18" charset="2"/>
              </a:rPr>
              <a:t>  </a:t>
            </a:r>
          </a:p>
          <a:p>
            <a:pPr marL="533400" indent="-533400">
              <a:lnSpc>
                <a:spcPct val="90000"/>
              </a:lnSpc>
              <a:spcBef>
                <a:spcPct val="20000"/>
              </a:spcBef>
              <a:buClr>
                <a:schemeClr val="hlink"/>
              </a:buClr>
              <a:buSzPct val="80000"/>
              <a:buFont typeface="Wingdings" pitchFamily="2" charset="2"/>
              <a:buNone/>
            </a:pPr>
            <a:r>
              <a:rPr lang="en-US" sz="2800" i="1" baseline="0">
                <a:solidFill>
                  <a:srgbClr val="FFFF00"/>
                </a:solidFill>
                <a:latin typeface="Times New Roman" pitchFamily="18" charset="0"/>
                <a:sym typeface="Symbol" pitchFamily="18" charset="2"/>
              </a:rPr>
              <a:t>              = </a:t>
            </a:r>
            <a:r>
              <a:rPr lang="en-US" sz="2800" i="1">
                <a:solidFill>
                  <a:srgbClr val="FFFF00"/>
                </a:solidFill>
                <a:latin typeface="Times New Roman" pitchFamily="18" charset="0"/>
                <a:sym typeface="Symbol" pitchFamily="18" charset="2"/>
              </a:rPr>
              <a:t>  </a:t>
            </a:r>
            <a:r>
              <a:rPr lang="en-US" sz="2800" i="1" baseline="0">
                <a:solidFill>
                  <a:srgbClr val="FFFF00"/>
                </a:solidFill>
                <a:latin typeface="Times New Roman" pitchFamily="18" charset="0"/>
                <a:sym typeface="Symbol" pitchFamily="18" charset="2"/>
              </a:rPr>
              <a:t>(712.1 -3.03) kJ/kg  = 709.07 kJ/kg</a:t>
            </a:r>
            <a:endParaRPr lang="en-US" sz="2800" i="1" baseline="0">
              <a:solidFill>
                <a:srgbClr val="FFFF00"/>
              </a:solidFill>
              <a:latin typeface="Times New Roman" pitchFamily="18" charset="0"/>
            </a:endParaRPr>
          </a:p>
          <a:p>
            <a:pPr marL="533400" indent="-533400">
              <a:lnSpc>
                <a:spcPct val="90000"/>
              </a:lnSpc>
              <a:spcBef>
                <a:spcPct val="20000"/>
              </a:spcBef>
              <a:buClr>
                <a:schemeClr val="hlink"/>
              </a:buClr>
              <a:buSzPct val="80000"/>
              <a:buFont typeface="Wingdings" pitchFamily="2" charset="2"/>
              <a:buNone/>
            </a:pPr>
            <a:r>
              <a:rPr lang="en-US" sz="2800" i="1" baseline="0">
                <a:solidFill>
                  <a:srgbClr val="FFFF00"/>
                </a:solidFill>
                <a:latin typeface="Times New Roman" pitchFamily="18" charset="0"/>
                <a:sym typeface="Symbol" pitchFamily="18" charset="2"/>
              </a:rPr>
              <a:t>      </a:t>
            </a:r>
            <a:r>
              <a:rPr lang="en-US" sz="2800" i="1">
                <a:solidFill>
                  <a:srgbClr val="FFFF00"/>
                </a:solidFill>
                <a:latin typeface="Times New Roman" pitchFamily="18" charset="0"/>
                <a:sym typeface="Symbol" pitchFamily="18" charset="2"/>
              </a:rPr>
              <a:t>th</a:t>
            </a:r>
            <a:r>
              <a:rPr lang="en-US" sz="2800" i="1" baseline="0">
                <a:solidFill>
                  <a:srgbClr val="FFFF00"/>
                </a:solidFill>
                <a:latin typeface="Times New Roman" pitchFamily="18" charset="0"/>
                <a:sym typeface="Symbol" pitchFamily="18" charset="2"/>
              </a:rPr>
              <a:t>   =  w</a:t>
            </a:r>
            <a:r>
              <a:rPr lang="en-US" sz="2800" i="1">
                <a:solidFill>
                  <a:srgbClr val="FFFF00"/>
                </a:solidFill>
                <a:latin typeface="Times New Roman" pitchFamily="18" charset="0"/>
                <a:sym typeface="Symbol" pitchFamily="18" charset="2"/>
              </a:rPr>
              <a:t>net</a:t>
            </a:r>
            <a:r>
              <a:rPr lang="en-US" sz="2800" i="1" baseline="0">
                <a:solidFill>
                  <a:srgbClr val="FFFF00"/>
                </a:solidFill>
                <a:latin typeface="Times New Roman" pitchFamily="18" charset="0"/>
                <a:sym typeface="Symbol" pitchFamily="18" charset="2"/>
              </a:rPr>
              <a:t>/q</a:t>
            </a:r>
            <a:r>
              <a:rPr lang="en-US" sz="2800" i="1">
                <a:solidFill>
                  <a:srgbClr val="FFFF00"/>
                </a:solidFill>
                <a:latin typeface="Times New Roman" pitchFamily="18" charset="0"/>
                <a:sym typeface="Symbol" pitchFamily="18" charset="2"/>
              </a:rPr>
              <a:t>in</a:t>
            </a:r>
            <a:r>
              <a:rPr lang="en-US" sz="2800" i="1" baseline="0">
                <a:solidFill>
                  <a:srgbClr val="FFFF00"/>
                </a:solidFill>
                <a:latin typeface="Times New Roman" pitchFamily="18" charset="0"/>
              </a:rPr>
              <a:t>     =  709.07/2727.88  </a:t>
            </a:r>
          </a:p>
          <a:p>
            <a:pPr marL="533400" indent="-533400">
              <a:lnSpc>
                <a:spcPct val="90000"/>
              </a:lnSpc>
              <a:spcBef>
                <a:spcPct val="20000"/>
              </a:spcBef>
              <a:buClr>
                <a:schemeClr val="hlink"/>
              </a:buClr>
              <a:buSzPct val="80000"/>
              <a:buFont typeface="Wingdings" pitchFamily="2" charset="2"/>
              <a:buNone/>
            </a:pPr>
            <a:r>
              <a:rPr lang="en-US" sz="2800" i="1" baseline="0">
                <a:solidFill>
                  <a:srgbClr val="FFFF00"/>
                </a:solidFill>
                <a:latin typeface="Times New Roman" pitchFamily="18" charset="0"/>
              </a:rPr>
              <a:t>              = 0.260 (or 26.0%)   </a:t>
            </a:r>
            <a:r>
              <a:rPr lang="en-US" sz="2800" i="1" u="sng" baseline="0">
                <a:solidFill>
                  <a:srgbClr val="FFFF00"/>
                </a:solidFill>
                <a:latin typeface="Times New Roman" pitchFamily="18" charset="0"/>
              </a:rPr>
              <a:t>answer</a:t>
            </a:r>
          </a:p>
          <a:p>
            <a:pPr marL="533400" indent="-533400"/>
            <a:endParaRPr lang="en-US" sz="2800" b="1" i="1" baseline="0">
              <a:solidFill>
                <a:srgbClr val="FFFF00"/>
              </a:solidFill>
              <a:latin typeface="Times New Roman" pitchFamily="18" charset="0"/>
              <a:cs typeface="Arial"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heel(4)">
                                      <p:cBhvr>
                                        <p:cTn id="7" dur="1000"/>
                                        <p:tgtEl>
                                          <p:spTgt spid="277508"/>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277526"/>
                                        </p:tgtEl>
                                        <p:attrNameLst>
                                          <p:attrName>style.visibility</p:attrName>
                                        </p:attrNameLst>
                                      </p:cBhvr>
                                      <p:to>
                                        <p:strVal val="visible"/>
                                      </p:to>
                                    </p:set>
                                    <p:anim calcmode="lin" valueType="num">
                                      <p:cBhvr>
                                        <p:cTn id="11" dur="500" fill="hold"/>
                                        <p:tgtEl>
                                          <p:spTgt spid="277526"/>
                                        </p:tgtEl>
                                        <p:attrNameLst>
                                          <p:attrName>ppt_w</p:attrName>
                                        </p:attrNameLst>
                                      </p:cBhvr>
                                      <p:tavLst>
                                        <p:tav tm="0">
                                          <p:val>
                                            <p:fltVal val="0"/>
                                          </p:val>
                                        </p:tav>
                                        <p:tav tm="100000">
                                          <p:val>
                                            <p:strVal val="#ppt_w"/>
                                          </p:val>
                                        </p:tav>
                                      </p:tavLst>
                                    </p:anim>
                                    <p:anim calcmode="lin" valueType="num">
                                      <p:cBhvr>
                                        <p:cTn id="12" dur="500" fill="hold"/>
                                        <p:tgtEl>
                                          <p:spTgt spid="2775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รศ.ดร.สมหมาย ปรีเปรม</a:t>
            </a:r>
            <a:endParaRPr lang="th-TH"/>
          </a:p>
        </p:txBody>
      </p:sp>
      <p:sp>
        <p:nvSpPr>
          <p:cNvPr id="304130" name="Rectangle 2"/>
          <p:cNvSpPr>
            <a:spLocks noGrp="1" noChangeArrowheads="1"/>
          </p:cNvSpPr>
          <p:nvPr>
            <p:ph type="title"/>
          </p:nvPr>
        </p:nvSpPr>
        <p:spPr/>
        <p:txBody>
          <a:bodyPr/>
          <a:lstStyle/>
          <a:p>
            <a:r>
              <a:rPr lang="en-US"/>
              <a:t>Deviation from Ideal Cycle</a:t>
            </a:r>
            <a:endParaRPr lang="th-TH"/>
          </a:p>
        </p:txBody>
      </p:sp>
      <p:sp>
        <p:nvSpPr>
          <p:cNvPr id="304131" name="Rectangle 3"/>
          <p:cNvSpPr>
            <a:spLocks noGrp="1" noChangeArrowheads="1"/>
          </p:cNvSpPr>
          <p:nvPr>
            <p:ph type="body" idx="1"/>
          </p:nvPr>
        </p:nvSpPr>
        <p:spPr/>
        <p:txBody>
          <a:bodyPr/>
          <a:lstStyle/>
          <a:p>
            <a:r>
              <a:rPr lang="en-US"/>
              <a:t>1. Friction  </a:t>
            </a:r>
            <a:r>
              <a:rPr lang="en-US">
                <a:sym typeface="Wingdings" pitchFamily="2" charset="2"/>
              </a:rPr>
              <a:t> Pressure drop in Piping, Condenser, Boiler</a:t>
            </a:r>
          </a:p>
          <a:p>
            <a:r>
              <a:rPr lang="en-US">
                <a:sym typeface="Wingdings" pitchFamily="2" charset="2"/>
              </a:rPr>
              <a:t>2. Heat loss  Piping ,etc</a:t>
            </a:r>
          </a:p>
          <a:p>
            <a:r>
              <a:rPr lang="en-US">
                <a:sym typeface="Wingdings" pitchFamily="2" charset="2"/>
              </a:rPr>
              <a:t>3. Irreversibility of Turbine and Pump  Isentropic efficiency &lt; 100%</a:t>
            </a:r>
          </a:p>
          <a:p>
            <a:r>
              <a:rPr lang="en-US">
                <a:sym typeface="Wingdings" pitchFamily="2" charset="2"/>
              </a:rPr>
              <a:t>4. Power consumed by auxiliary equipment ie., fans</a:t>
            </a:r>
            <a:endParaRPr lang="th-T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4131">
                                            <p:txEl>
                                              <p:pRg st="0" end="0"/>
                                            </p:txEl>
                                          </p:spTgt>
                                        </p:tgtEl>
                                        <p:attrNameLst>
                                          <p:attrName>style.visibility</p:attrName>
                                        </p:attrNameLst>
                                      </p:cBhvr>
                                      <p:to>
                                        <p:strVal val="visible"/>
                                      </p:to>
                                    </p:set>
                                    <p:animEffect transition="in" filter="wipe(up)">
                                      <p:cBhvr>
                                        <p:cTn id="7" dur="500"/>
                                        <p:tgtEl>
                                          <p:spTgt spid="304131">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4131">
                                            <p:txEl>
                                              <p:pRg st="1" end="1"/>
                                            </p:txEl>
                                          </p:spTgt>
                                        </p:tgtEl>
                                        <p:attrNameLst>
                                          <p:attrName>style.visibility</p:attrName>
                                        </p:attrNameLst>
                                      </p:cBhvr>
                                      <p:to>
                                        <p:strVal val="visible"/>
                                      </p:to>
                                    </p:set>
                                    <p:animEffect transition="in" filter="wipe(up)">
                                      <p:cBhvr>
                                        <p:cTn id="11" dur="500"/>
                                        <p:tgtEl>
                                          <p:spTgt spid="304131">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04131">
                                            <p:txEl>
                                              <p:pRg st="2" end="2"/>
                                            </p:txEl>
                                          </p:spTgt>
                                        </p:tgtEl>
                                        <p:attrNameLst>
                                          <p:attrName>style.visibility</p:attrName>
                                        </p:attrNameLst>
                                      </p:cBhvr>
                                      <p:to>
                                        <p:strVal val="visible"/>
                                      </p:to>
                                    </p:set>
                                    <p:animEffect transition="in" filter="wipe(up)">
                                      <p:cBhvr>
                                        <p:cTn id="15" dur="500"/>
                                        <p:tgtEl>
                                          <p:spTgt spid="304131">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04131">
                                            <p:txEl>
                                              <p:pRg st="3" end="3"/>
                                            </p:txEl>
                                          </p:spTgt>
                                        </p:tgtEl>
                                        <p:attrNameLst>
                                          <p:attrName>style.visibility</p:attrName>
                                        </p:attrNameLst>
                                      </p:cBhvr>
                                      <p:to>
                                        <p:strVal val="visible"/>
                                      </p:to>
                                    </p:set>
                                    <p:animEffect transition="in" filter="wipe(up)">
                                      <p:cBhvr>
                                        <p:cTn id="19" dur="500"/>
                                        <p:tgtEl>
                                          <p:spTgt spid="304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Footer Placeholder 2"/>
          <p:cNvSpPr>
            <a:spLocks noGrp="1"/>
          </p:cNvSpPr>
          <p:nvPr>
            <p:ph type="ftr" sz="quarter" idx="11"/>
          </p:nvPr>
        </p:nvSpPr>
        <p:spPr/>
        <p:txBody>
          <a:bodyPr/>
          <a:lstStyle/>
          <a:p>
            <a:r>
              <a:rPr lang="en-US"/>
              <a:t>รศ.ดร.สมหมาย ปรีเปรม</a:t>
            </a:r>
            <a:endParaRPr lang="th-TH"/>
          </a:p>
        </p:txBody>
      </p:sp>
      <p:sp>
        <p:nvSpPr>
          <p:cNvPr id="299012" name="Rectangle 4"/>
          <p:cNvSpPr>
            <a:spLocks noChangeArrowheads="1"/>
          </p:cNvSpPr>
          <p:nvPr/>
        </p:nvSpPr>
        <p:spPr bwMode="auto">
          <a:xfrm>
            <a:off x="457200" y="258763"/>
            <a:ext cx="8229600" cy="1743075"/>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SzPct val="80000"/>
              <a:buFont typeface="Wingdings" pitchFamily="2" charset="2"/>
              <a:buNone/>
            </a:pPr>
            <a:r>
              <a:rPr lang="en-US" sz="2400" u="sng" baseline="0">
                <a:effectLst>
                  <a:outerShdw blurRad="38100" dist="38100" dir="2700000" algn="tl">
                    <a:srgbClr val="000000"/>
                  </a:outerShdw>
                </a:effectLst>
                <a:latin typeface="Times New Roman" pitchFamily="18" charset="0"/>
              </a:rPr>
              <a:t>Example 9.2</a:t>
            </a:r>
            <a:r>
              <a:rPr lang="en-US" sz="2400" baseline="0">
                <a:effectLst>
                  <a:outerShdw blurRad="38100" dist="38100" dir="2700000" algn="tl">
                    <a:srgbClr val="000000"/>
                  </a:outerShdw>
                </a:effectLst>
                <a:latin typeface="Times New Roman" pitchFamily="18" charset="0"/>
              </a:rPr>
              <a:t>  A steam power plant operates on the Rankine Cycle shown . If the adiabatic efficiency of the turbine is 87 % and the adiabatic efficiency of the pump is 85 %, d</a:t>
            </a:r>
            <a:r>
              <a:rPr lang="en-US" sz="2400" baseline="0">
                <a:effectLst>
                  <a:outerShdw blurRad="38100" dist="38100" dir="2700000" algn="tl">
                    <a:srgbClr val="000000"/>
                  </a:outerShdw>
                </a:effectLst>
                <a:latin typeface="Times New Roman" pitchFamily="18" charset="0"/>
                <a:cs typeface="BrowalliaUPC" pitchFamily="34" charset="-34"/>
              </a:rPr>
              <a:t>etermine (a) the efficiency of the cycle and (b) the net power output of the plant for the mass flow rate of 15 kg/s.</a:t>
            </a:r>
          </a:p>
        </p:txBody>
      </p:sp>
      <p:grpSp>
        <p:nvGrpSpPr>
          <p:cNvPr id="299178" name="Group 170"/>
          <p:cNvGrpSpPr>
            <a:grpSpLocks/>
          </p:cNvGrpSpPr>
          <p:nvPr/>
        </p:nvGrpSpPr>
        <p:grpSpPr bwMode="auto">
          <a:xfrm>
            <a:off x="436563" y="2466975"/>
            <a:ext cx="3478212" cy="2803525"/>
            <a:chOff x="275" y="1554"/>
            <a:chExt cx="2191" cy="1766"/>
          </a:xfrm>
        </p:grpSpPr>
        <p:grpSp>
          <p:nvGrpSpPr>
            <p:cNvPr id="299014" name="Group 6"/>
            <p:cNvGrpSpPr>
              <a:grpSpLocks/>
            </p:cNvGrpSpPr>
            <p:nvPr/>
          </p:nvGrpSpPr>
          <p:grpSpPr bwMode="auto">
            <a:xfrm>
              <a:off x="1528" y="1942"/>
              <a:ext cx="814" cy="468"/>
              <a:chOff x="2004" y="1545"/>
              <a:chExt cx="814" cy="468"/>
            </a:xfrm>
          </p:grpSpPr>
          <p:sp>
            <p:nvSpPr>
              <p:cNvPr id="299015" name="AutoShape 7"/>
              <p:cNvSpPr>
                <a:spLocks noChangeArrowheads="1"/>
              </p:cNvSpPr>
              <p:nvPr/>
            </p:nvSpPr>
            <p:spPr bwMode="auto">
              <a:xfrm rot="5400000">
                <a:off x="2012" y="1581"/>
                <a:ext cx="388" cy="40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19050">
                <a:solidFill>
                  <a:srgbClr val="808080"/>
                </a:solidFill>
                <a:miter lim="800000"/>
                <a:headEnd/>
                <a:tailEnd/>
              </a:ln>
              <a:effectLst/>
            </p:spPr>
            <p:txBody>
              <a:bodyPr wrap="none" anchor="ctr"/>
              <a:lstStyle/>
              <a:p>
                <a:endParaRPr lang="th-TH"/>
              </a:p>
            </p:txBody>
          </p:sp>
          <p:sp>
            <p:nvSpPr>
              <p:cNvPr id="299016" name="Text Box 8"/>
              <p:cNvSpPr txBox="1">
                <a:spLocks noChangeArrowheads="1"/>
              </p:cNvSpPr>
              <p:nvPr/>
            </p:nvSpPr>
            <p:spPr bwMode="auto">
              <a:xfrm>
                <a:off x="2016" y="1704"/>
                <a:ext cx="392" cy="144"/>
              </a:xfrm>
              <a:prstGeom prst="rect">
                <a:avLst/>
              </a:prstGeom>
              <a:noFill/>
              <a:ln w="9525">
                <a:noFill/>
                <a:miter lim="800000"/>
                <a:headEnd/>
                <a:tailEnd/>
              </a:ln>
              <a:effectLst/>
            </p:spPr>
            <p:txBody>
              <a:bodyPr>
                <a:spAutoFit/>
              </a:bodyPr>
              <a:lstStyle/>
              <a:p>
                <a:pPr>
                  <a:spcBef>
                    <a:spcPct val="50000"/>
                  </a:spcBef>
                </a:pPr>
                <a:r>
                  <a:rPr lang="en-US" sz="900" i="1" baseline="0">
                    <a:solidFill>
                      <a:srgbClr val="3366FF"/>
                    </a:solidFill>
                    <a:latin typeface="Comic Sans MS" pitchFamily="66" charset="0"/>
                  </a:rPr>
                  <a:t>Turbine</a:t>
                </a:r>
                <a:endParaRPr lang="th-TH" sz="900" i="1" baseline="0">
                  <a:solidFill>
                    <a:srgbClr val="3366FF"/>
                  </a:solidFill>
                  <a:latin typeface="Comic Sans MS" pitchFamily="66" charset="0"/>
                </a:endParaRPr>
              </a:p>
            </p:txBody>
          </p:sp>
          <p:grpSp>
            <p:nvGrpSpPr>
              <p:cNvPr id="299017" name="Group 9"/>
              <p:cNvGrpSpPr>
                <a:grpSpLocks/>
              </p:cNvGrpSpPr>
              <p:nvPr/>
            </p:nvGrpSpPr>
            <p:grpSpPr bwMode="auto">
              <a:xfrm>
                <a:off x="2400" y="1545"/>
                <a:ext cx="418" cy="468"/>
                <a:chOff x="2699" y="1382"/>
                <a:chExt cx="418" cy="468"/>
              </a:xfrm>
            </p:grpSpPr>
            <p:sp>
              <p:nvSpPr>
                <p:cNvPr id="299018" name="AutoShape 10"/>
                <p:cNvSpPr>
                  <a:spLocks noChangeArrowheads="1"/>
                </p:cNvSpPr>
                <p:nvPr/>
              </p:nvSpPr>
              <p:spPr bwMode="auto">
                <a:xfrm>
                  <a:off x="2770" y="1382"/>
                  <a:ext cx="243" cy="310"/>
                </a:xfrm>
                <a:prstGeom prst="curvedDownArrow">
                  <a:avLst>
                    <a:gd name="adj1" fmla="val 20000"/>
                    <a:gd name="adj2" fmla="val 40000"/>
                    <a:gd name="adj3" fmla="val 42524"/>
                  </a:avLst>
                </a:prstGeom>
                <a:solidFill>
                  <a:srgbClr val="008000"/>
                </a:solidFill>
                <a:ln w="9525">
                  <a:solidFill>
                    <a:schemeClr val="tx1"/>
                  </a:solidFill>
                  <a:miter lim="800000"/>
                  <a:headEnd/>
                  <a:tailEnd/>
                </a:ln>
                <a:effectLst/>
              </p:spPr>
              <p:txBody>
                <a:bodyPr wrap="none" anchor="ctr"/>
                <a:lstStyle/>
                <a:p>
                  <a:endParaRPr lang="th-TH"/>
                </a:p>
              </p:txBody>
            </p:sp>
            <p:sp>
              <p:nvSpPr>
                <p:cNvPr id="299019" name="Rectangle 11"/>
                <p:cNvSpPr>
                  <a:spLocks noChangeArrowheads="1"/>
                </p:cNvSpPr>
                <p:nvPr/>
              </p:nvSpPr>
              <p:spPr bwMode="auto">
                <a:xfrm>
                  <a:off x="2699" y="1580"/>
                  <a:ext cx="196" cy="62"/>
                </a:xfrm>
                <a:prstGeom prst="rect">
                  <a:avLst/>
                </a:prstGeom>
                <a:solidFill>
                  <a:schemeClr val="accent1"/>
                </a:solidFill>
                <a:ln w="9525">
                  <a:solidFill>
                    <a:schemeClr val="tx1"/>
                  </a:solidFill>
                  <a:miter lim="800000"/>
                  <a:headEnd/>
                  <a:tailEnd/>
                </a:ln>
                <a:effectLst/>
              </p:spPr>
              <p:txBody>
                <a:bodyPr wrap="none" anchor="ctr"/>
                <a:lstStyle/>
                <a:p>
                  <a:endParaRPr lang="th-TH"/>
                </a:p>
              </p:txBody>
            </p:sp>
            <p:sp>
              <p:nvSpPr>
                <p:cNvPr id="299020" name="Text Box 12"/>
                <p:cNvSpPr txBox="1">
                  <a:spLocks noChangeArrowheads="1"/>
                </p:cNvSpPr>
                <p:nvPr/>
              </p:nvSpPr>
              <p:spPr bwMode="auto">
                <a:xfrm>
                  <a:off x="2864" y="1658"/>
                  <a:ext cx="253" cy="192"/>
                </a:xfrm>
                <a:prstGeom prst="rect">
                  <a:avLst/>
                </a:prstGeom>
                <a:noFill/>
                <a:ln w="9525">
                  <a:noFill/>
                  <a:miter lim="800000"/>
                  <a:headEnd/>
                  <a:tailEnd/>
                </a:ln>
                <a:effectLst/>
              </p:spPr>
              <p:txBody>
                <a:bodyPr>
                  <a:spAutoFit/>
                </a:bodyPr>
                <a:lstStyle/>
                <a:p>
                  <a:pPr>
                    <a:spcBef>
                      <a:spcPct val="50000"/>
                    </a:spcBef>
                  </a:pPr>
                  <a:r>
                    <a:rPr lang="en-US" sz="1400" i="1" baseline="0">
                      <a:latin typeface="Comic Sans MS" pitchFamily="66" charset="0"/>
                    </a:rPr>
                    <a:t>w</a:t>
                  </a:r>
                  <a:r>
                    <a:rPr lang="en-US" sz="1400" i="1">
                      <a:latin typeface="Comic Sans MS" pitchFamily="66" charset="0"/>
                    </a:rPr>
                    <a:t>t</a:t>
                  </a:r>
                  <a:endParaRPr lang="th-TH" sz="1400" i="1" baseline="0">
                    <a:latin typeface="Comic Sans MS" pitchFamily="66" charset="0"/>
                  </a:endParaRPr>
                </a:p>
              </p:txBody>
            </p:sp>
          </p:grpSp>
        </p:grpSp>
        <p:grpSp>
          <p:nvGrpSpPr>
            <p:cNvPr id="299022" name="Group 14"/>
            <p:cNvGrpSpPr>
              <a:grpSpLocks/>
            </p:cNvGrpSpPr>
            <p:nvPr/>
          </p:nvGrpSpPr>
          <p:grpSpPr bwMode="auto">
            <a:xfrm>
              <a:off x="665" y="1860"/>
              <a:ext cx="392" cy="734"/>
              <a:chOff x="1068" y="1700"/>
              <a:chExt cx="392" cy="734"/>
            </a:xfrm>
          </p:grpSpPr>
          <p:sp>
            <p:nvSpPr>
              <p:cNvPr id="299023" name="Freeform 15"/>
              <p:cNvSpPr>
                <a:spLocks/>
              </p:cNvSpPr>
              <p:nvPr/>
            </p:nvSpPr>
            <p:spPr bwMode="auto">
              <a:xfrm>
                <a:off x="1095" y="1700"/>
                <a:ext cx="334" cy="734"/>
              </a:xfrm>
              <a:custGeom>
                <a:avLst/>
                <a:gdLst/>
                <a:ahLst/>
                <a:cxnLst>
                  <a:cxn ang="0">
                    <a:pos x="334" y="734"/>
                  </a:cxn>
                  <a:cxn ang="0">
                    <a:pos x="0" y="734"/>
                  </a:cxn>
                  <a:cxn ang="0">
                    <a:pos x="0" y="0"/>
                  </a:cxn>
                  <a:cxn ang="0">
                    <a:pos x="91" y="0"/>
                  </a:cxn>
                  <a:cxn ang="0">
                    <a:pos x="328" y="265"/>
                  </a:cxn>
                  <a:cxn ang="0">
                    <a:pos x="334" y="734"/>
                  </a:cxn>
                </a:cxnLst>
                <a:rect l="0" t="0" r="r" b="b"/>
                <a:pathLst>
                  <a:path w="334" h="734">
                    <a:moveTo>
                      <a:pt x="334" y="734"/>
                    </a:moveTo>
                    <a:lnTo>
                      <a:pt x="0" y="734"/>
                    </a:lnTo>
                    <a:lnTo>
                      <a:pt x="0" y="0"/>
                    </a:lnTo>
                    <a:lnTo>
                      <a:pt x="91" y="0"/>
                    </a:lnTo>
                    <a:lnTo>
                      <a:pt x="328" y="265"/>
                    </a:lnTo>
                    <a:lnTo>
                      <a:pt x="334" y="734"/>
                    </a:lnTo>
                    <a:close/>
                  </a:path>
                </a:pathLst>
              </a:custGeom>
              <a:solidFill>
                <a:srgbClr val="99CC00"/>
              </a:solidFill>
              <a:ln w="9525">
                <a:solidFill>
                  <a:schemeClr val="tx1"/>
                </a:solidFill>
                <a:round/>
                <a:headEnd/>
                <a:tailEnd/>
              </a:ln>
              <a:effectLst/>
            </p:spPr>
            <p:txBody>
              <a:bodyPr/>
              <a:lstStyle/>
              <a:p>
                <a:endParaRPr lang="th-TH"/>
              </a:p>
            </p:txBody>
          </p:sp>
          <p:sp>
            <p:nvSpPr>
              <p:cNvPr id="299024" name="Text Box 16"/>
              <p:cNvSpPr txBox="1">
                <a:spLocks noChangeArrowheads="1"/>
              </p:cNvSpPr>
              <p:nvPr/>
            </p:nvSpPr>
            <p:spPr bwMode="auto">
              <a:xfrm>
                <a:off x="1068" y="2145"/>
                <a:ext cx="392" cy="144"/>
              </a:xfrm>
              <a:prstGeom prst="rect">
                <a:avLst/>
              </a:prstGeom>
              <a:noFill/>
              <a:ln w="9525">
                <a:noFill/>
                <a:miter lim="800000"/>
                <a:headEnd/>
                <a:tailEnd/>
              </a:ln>
              <a:effectLst/>
            </p:spPr>
            <p:txBody>
              <a:bodyPr>
                <a:spAutoFit/>
              </a:bodyPr>
              <a:lstStyle/>
              <a:p>
                <a:pPr>
                  <a:spcBef>
                    <a:spcPct val="50000"/>
                  </a:spcBef>
                </a:pPr>
                <a:r>
                  <a:rPr lang="en-US" sz="900" i="1" baseline="0">
                    <a:solidFill>
                      <a:srgbClr val="3366FF"/>
                    </a:solidFill>
                    <a:latin typeface="Comic Sans MS" pitchFamily="66" charset="0"/>
                  </a:rPr>
                  <a:t>Boiler</a:t>
                </a:r>
                <a:endParaRPr lang="th-TH" sz="900" i="1" baseline="0">
                  <a:solidFill>
                    <a:srgbClr val="3366FF"/>
                  </a:solidFill>
                  <a:latin typeface="Comic Sans MS" pitchFamily="66" charset="0"/>
                </a:endParaRPr>
              </a:p>
            </p:txBody>
          </p:sp>
        </p:grpSp>
        <p:sp>
          <p:nvSpPr>
            <p:cNvPr id="299025" name="AutoShape 17"/>
            <p:cNvSpPr>
              <a:spLocks noChangeArrowheads="1"/>
            </p:cNvSpPr>
            <p:nvPr/>
          </p:nvSpPr>
          <p:spPr bwMode="auto">
            <a:xfrm rot="1900587" flipV="1">
              <a:off x="480" y="2425"/>
              <a:ext cx="285" cy="154"/>
            </a:xfrm>
            <a:prstGeom prst="curvedDownArrow">
              <a:avLst>
                <a:gd name="adj1" fmla="val 37013"/>
                <a:gd name="adj2" fmla="val 74026"/>
                <a:gd name="adj3" fmla="val 33333"/>
              </a:avLst>
            </a:prstGeom>
            <a:solidFill>
              <a:srgbClr val="FF0000"/>
            </a:solidFill>
            <a:ln w="9525">
              <a:solidFill>
                <a:schemeClr val="tx1"/>
              </a:solidFill>
              <a:miter lim="800000"/>
              <a:headEnd/>
              <a:tailEnd/>
            </a:ln>
            <a:effectLst/>
          </p:spPr>
          <p:txBody>
            <a:bodyPr wrap="none" anchor="ctr"/>
            <a:lstStyle/>
            <a:p>
              <a:endParaRPr lang="th-TH"/>
            </a:p>
          </p:txBody>
        </p:sp>
        <p:sp>
          <p:nvSpPr>
            <p:cNvPr id="299026" name="Text Box 18"/>
            <p:cNvSpPr txBox="1">
              <a:spLocks noChangeArrowheads="1"/>
            </p:cNvSpPr>
            <p:nvPr/>
          </p:nvSpPr>
          <p:spPr bwMode="auto">
            <a:xfrm>
              <a:off x="441" y="2193"/>
              <a:ext cx="283" cy="173"/>
            </a:xfrm>
            <a:prstGeom prst="rect">
              <a:avLst/>
            </a:prstGeom>
            <a:noFill/>
            <a:ln w="9525">
              <a:noFill/>
              <a:miter lim="800000"/>
              <a:headEnd/>
              <a:tailEnd/>
            </a:ln>
            <a:effectLst/>
          </p:spPr>
          <p:txBody>
            <a:bodyPr>
              <a:spAutoFit/>
            </a:bodyPr>
            <a:lstStyle/>
            <a:p>
              <a:pPr>
                <a:spcBef>
                  <a:spcPct val="50000"/>
                </a:spcBef>
              </a:pPr>
              <a:r>
                <a:rPr lang="en-US" sz="1200" i="1" baseline="0">
                  <a:latin typeface="Comic Sans MS" pitchFamily="66" charset="0"/>
                </a:rPr>
                <a:t>Q</a:t>
              </a:r>
              <a:r>
                <a:rPr lang="en-US" sz="1200" i="1">
                  <a:latin typeface="Comic Sans MS" pitchFamily="66" charset="0"/>
                </a:rPr>
                <a:t>B</a:t>
              </a:r>
              <a:endParaRPr lang="th-TH" sz="1200" i="1" baseline="0">
                <a:latin typeface="Comic Sans MS" pitchFamily="66" charset="0"/>
              </a:endParaRPr>
            </a:p>
          </p:txBody>
        </p:sp>
        <p:grpSp>
          <p:nvGrpSpPr>
            <p:cNvPr id="299027" name="Group 19"/>
            <p:cNvGrpSpPr>
              <a:grpSpLocks/>
            </p:cNvGrpSpPr>
            <p:nvPr/>
          </p:nvGrpSpPr>
          <p:grpSpPr bwMode="auto">
            <a:xfrm>
              <a:off x="1628" y="2583"/>
              <a:ext cx="791" cy="423"/>
              <a:chOff x="2725" y="2281"/>
              <a:chExt cx="791" cy="423"/>
            </a:xfrm>
          </p:grpSpPr>
          <p:sp>
            <p:nvSpPr>
              <p:cNvPr id="299028" name="Oval 20"/>
              <p:cNvSpPr>
                <a:spLocks noChangeArrowheads="1"/>
              </p:cNvSpPr>
              <p:nvPr/>
            </p:nvSpPr>
            <p:spPr bwMode="auto">
              <a:xfrm>
                <a:off x="2744" y="2281"/>
                <a:ext cx="451" cy="423"/>
              </a:xfrm>
              <a:prstGeom prst="ellipse">
                <a:avLst/>
              </a:prstGeom>
              <a:solidFill>
                <a:srgbClr val="CCFFFF"/>
              </a:solidFill>
              <a:ln w="9525">
                <a:solidFill>
                  <a:schemeClr val="tx1"/>
                </a:solidFill>
                <a:round/>
                <a:headEnd/>
                <a:tailEnd/>
              </a:ln>
              <a:effectLst/>
            </p:spPr>
            <p:txBody>
              <a:bodyPr wrap="none" anchor="ctr"/>
              <a:lstStyle/>
              <a:p>
                <a:endParaRPr lang="th-TH"/>
              </a:p>
            </p:txBody>
          </p:sp>
          <p:sp>
            <p:nvSpPr>
              <p:cNvPr id="299029" name="Text Box 21"/>
              <p:cNvSpPr txBox="1">
                <a:spLocks noChangeArrowheads="1"/>
              </p:cNvSpPr>
              <p:nvPr/>
            </p:nvSpPr>
            <p:spPr bwMode="auto">
              <a:xfrm>
                <a:off x="2725" y="2411"/>
                <a:ext cx="494" cy="144"/>
              </a:xfrm>
              <a:prstGeom prst="rect">
                <a:avLst/>
              </a:prstGeom>
              <a:noFill/>
              <a:ln w="9525">
                <a:noFill/>
                <a:miter lim="800000"/>
                <a:headEnd/>
                <a:tailEnd/>
              </a:ln>
              <a:effectLst/>
            </p:spPr>
            <p:txBody>
              <a:bodyPr>
                <a:spAutoFit/>
              </a:bodyPr>
              <a:lstStyle/>
              <a:p>
                <a:pPr>
                  <a:spcBef>
                    <a:spcPct val="50000"/>
                  </a:spcBef>
                </a:pPr>
                <a:r>
                  <a:rPr lang="en-US" sz="900" i="1" baseline="0">
                    <a:solidFill>
                      <a:srgbClr val="3366FF"/>
                    </a:solidFill>
                    <a:latin typeface="Comic Sans MS" pitchFamily="66" charset="0"/>
                  </a:rPr>
                  <a:t>Condenser</a:t>
                </a:r>
                <a:endParaRPr lang="th-TH" sz="900" i="1" baseline="0">
                  <a:solidFill>
                    <a:srgbClr val="3366FF"/>
                  </a:solidFill>
                  <a:latin typeface="Comic Sans MS" pitchFamily="66" charset="0"/>
                </a:endParaRPr>
              </a:p>
            </p:txBody>
          </p:sp>
          <p:sp>
            <p:nvSpPr>
              <p:cNvPr id="299030" name="AutoShape 22"/>
              <p:cNvSpPr>
                <a:spLocks noChangeArrowheads="1"/>
              </p:cNvSpPr>
              <p:nvPr/>
            </p:nvSpPr>
            <p:spPr bwMode="auto">
              <a:xfrm rot="19850294" flipV="1">
                <a:off x="3085" y="2508"/>
                <a:ext cx="285" cy="154"/>
              </a:xfrm>
              <a:prstGeom prst="curvedDownArrow">
                <a:avLst>
                  <a:gd name="adj1" fmla="val 37013"/>
                  <a:gd name="adj2" fmla="val 74026"/>
                  <a:gd name="adj3" fmla="val 33333"/>
                </a:avLst>
              </a:prstGeom>
              <a:solidFill>
                <a:srgbClr val="3366FF"/>
              </a:solidFill>
              <a:ln w="9525">
                <a:solidFill>
                  <a:schemeClr val="tx1"/>
                </a:solidFill>
                <a:miter lim="800000"/>
                <a:headEnd/>
                <a:tailEnd/>
              </a:ln>
              <a:effectLst/>
            </p:spPr>
            <p:txBody>
              <a:bodyPr wrap="none" anchor="ctr"/>
              <a:lstStyle/>
              <a:p>
                <a:endParaRPr lang="th-TH"/>
              </a:p>
            </p:txBody>
          </p:sp>
          <p:sp>
            <p:nvSpPr>
              <p:cNvPr id="299031" name="Text Box 23"/>
              <p:cNvSpPr txBox="1">
                <a:spLocks noChangeArrowheads="1"/>
              </p:cNvSpPr>
              <p:nvPr/>
            </p:nvSpPr>
            <p:spPr bwMode="auto">
              <a:xfrm>
                <a:off x="3267" y="2530"/>
                <a:ext cx="249" cy="173"/>
              </a:xfrm>
              <a:prstGeom prst="rect">
                <a:avLst/>
              </a:prstGeom>
              <a:noFill/>
              <a:ln w="9525">
                <a:noFill/>
                <a:miter lim="800000"/>
                <a:headEnd/>
                <a:tailEnd/>
              </a:ln>
              <a:effectLst/>
            </p:spPr>
            <p:txBody>
              <a:bodyPr>
                <a:spAutoFit/>
              </a:bodyPr>
              <a:lstStyle/>
              <a:p>
                <a:pPr>
                  <a:spcBef>
                    <a:spcPct val="50000"/>
                  </a:spcBef>
                </a:pPr>
                <a:r>
                  <a:rPr lang="en-US" sz="1200" i="1" baseline="0">
                    <a:latin typeface="Comic Sans MS" pitchFamily="66" charset="0"/>
                  </a:rPr>
                  <a:t>Q</a:t>
                </a:r>
                <a:r>
                  <a:rPr lang="en-US" sz="1200" i="1">
                    <a:latin typeface="Comic Sans MS" pitchFamily="66" charset="0"/>
                  </a:rPr>
                  <a:t>c</a:t>
                </a:r>
                <a:endParaRPr lang="th-TH" sz="1200" i="1" baseline="0">
                  <a:latin typeface="Comic Sans MS" pitchFamily="66" charset="0"/>
                </a:endParaRPr>
              </a:p>
            </p:txBody>
          </p:sp>
        </p:grpSp>
        <p:sp>
          <p:nvSpPr>
            <p:cNvPr id="299033" name="Text Box 25"/>
            <p:cNvSpPr txBox="1">
              <a:spLocks noChangeArrowheads="1"/>
            </p:cNvSpPr>
            <p:nvPr/>
          </p:nvSpPr>
          <p:spPr bwMode="auto">
            <a:xfrm>
              <a:off x="1067" y="2968"/>
              <a:ext cx="322" cy="173"/>
            </a:xfrm>
            <a:prstGeom prst="rect">
              <a:avLst/>
            </a:prstGeom>
            <a:noFill/>
            <a:ln w="9525">
              <a:noFill/>
              <a:miter lim="800000"/>
              <a:headEnd/>
              <a:tailEnd/>
            </a:ln>
            <a:effectLst/>
          </p:spPr>
          <p:txBody>
            <a:bodyPr>
              <a:spAutoFit/>
            </a:bodyPr>
            <a:lstStyle/>
            <a:p>
              <a:pPr>
                <a:spcBef>
                  <a:spcPct val="50000"/>
                </a:spcBef>
              </a:pPr>
              <a:r>
                <a:rPr lang="en-US" sz="1200" i="1" baseline="0">
                  <a:latin typeface="Comic Sans MS" pitchFamily="66" charset="0"/>
                </a:rPr>
                <a:t>W</a:t>
              </a:r>
              <a:r>
                <a:rPr lang="en-US" sz="1200" i="1">
                  <a:latin typeface="Comic Sans MS" pitchFamily="66" charset="0"/>
                </a:rPr>
                <a:t>p</a:t>
              </a:r>
              <a:endParaRPr lang="th-TH" sz="1200" i="1" baseline="0">
                <a:latin typeface="Comic Sans MS" pitchFamily="66" charset="0"/>
              </a:endParaRPr>
            </a:p>
          </p:txBody>
        </p:sp>
        <p:grpSp>
          <p:nvGrpSpPr>
            <p:cNvPr id="299034" name="Group 26"/>
            <p:cNvGrpSpPr>
              <a:grpSpLocks/>
            </p:cNvGrpSpPr>
            <p:nvPr/>
          </p:nvGrpSpPr>
          <p:grpSpPr bwMode="auto">
            <a:xfrm flipH="1">
              <a:off x="1314" y="2834"/>
              <a:ext cx="197" cy="186"/>
              <a:chOff x="1152" y="503"/>
              <a:chExt cx="401" cy="367"/>
            </a:xfrm>
          </p:grpSpPr>
          <p:sp>
            <p:nvSpPr>
              <p:cNvPr id="299035" name="Rectangle 27"/>
              <p:cNvSpPr>
                <a:spLocks noChangeArrowheads="1"/>
              </p:cNvSpPr>
              <p:nvPr/>
            </p:nvSpPr>
            <p:spPr bwMode="auto">
              <a:xfrm>
                <a:off x="1152" y="802"/>
                <a:ext cx="203" cy="68"/>
              </a:xfrm>
              <a:prstGeom prst="rect">
                <a:avLst/>
              </a:prstGeom>
              <a:solidFill>
                <a:srgbClr val="C0C0C0"/>
              </a:solidFill>
              <a:ln w="9525">
                <a:solidFill>
                  <a:schemeClr val="tx1"/>
                </a:solidFill>
                <a:miter lim="800000"/>
                <a:headEnd/>
                <a:tailEnd/>
              </a:ln>
              <a:effectLst/>
            </p:spPr>
            <p:txBody>
              <a:bodyPr wrap="none" anchor="ctr"/>
              <a:lstStyle/>
              <a:p>
                <a:endParaRPr lang="th-TH"/>
              </a:p>
            </p:txBody>
          </p:sp>
          <p:sp>
            <p:nvSpPr>
              <p:cNvPr id="299036" name="Rectangle 28"/>
              <p:cNvSpPr>
                <a:spLocks noChangeArrowheads="1"/>
              </p:cNvSpPr>
              <p:nvPr/>
            </p:nvSpPr>
            <p:spPr bwMode="auto">
              <a:xfrm>
                <a:off x="1350" y="508"/>
                <a:ext cx="203" cy="68"/>
              </a:xfrm>
              <a:prstGeom prst="rect">
                <a:avLst/>
              </a:prstGeom>
              <a:solidFill>
                <a:srgbClr val="C0C0C0"/>
              </a:solidFill>
              <a:ln w="9525">
                <a:solidFill>
                  <a:schemeClr val="tx1"/>
                </a:solidFill>
                <a:miter lim="800000"/>
                <a:headEnd/>
                <a:tailEnd/>
              </a:ln>
              <a:effectLst/>
            </p:spPr>
            <p:txBody>
              <a:bodyPr wrap="none" anchor="ctr"/>
              <a:lstStyle/>
              <a:p>
                <a:endParaRPr lang="th-TH"/>
              </a:p>
            </p:txBody>
          </p:sp>
          <p:sp>
            <p:nvSpPr>
              <p:cNvPr id="299037" name="Oval 29"/>
              <p:cNvSpPr>
                <a:spLocks noChangeArrowheads="1"/>
              </p:cNvSpPr>
              <p:nvPr/>
            </p:nvSpPr>
            <p:spPr bwMode="auto">
              <a:xfrm>
                <a:off x="1169" y="503"/>
                <a:ext cx="378" cy="367"/>
              </a:xfrm>
              <a:prstGeom prst="ellipse">
                <a:avLst/>
              </a:prstGeom>
              <a:solidFill>
                <a:srgbClr val="C0C0C0"/>
              </a:solidFill>
              <a:ln w="9525">
                <a:solidFill>
                  <a:schemeClr val="tx1"/>
                </a:solidFill>
                <a:round/>
                <a:headEnd/>
                <a:tailEnd/>
              </a:ln>
              <a:effectLst/>
            </p:spPr>
            <p:txBody>
              <a:bodyPr wrap="none" anchor="ctr"/>
              <a:lstStyle/>
              <a:p>
                <a:endParaRPr lang="th-TH"/>
              </a:p>
            </p:txBody>
          </p:sp>
        </p:grpSp>
        <p:sp>
          <p:nvSpPr>
            <p:cNvPr id="299038" name="Text Box 30"/>
            <p:cNvSpPr txBox="1">
              <a:spLocks noChangeArrowheads="1"/>
            </p:cNvSpPr>
            <p:nvPr/>
          </p:nvSpPr>
          <p:spPr bwMode="auto">
            <a:xfrm>
              <a:off x="1274" y="2835"/>
              <a:ext cx="284" cy="144"/>
            </a:xfrm>
            <a:prstGeom prst="rect">
              <a:avLst/>
            </a:prstGeom>
            <a:noFill/>
            <a:ln w="9525">
              <a:noFill/>
              <a:miter lim="800000"/>
              <a:headEnd/>
              <a:tailEnd/>
            </a:ln>
            <a:effectLst/>
          </p:spPr>
          <p:txBody>
            <a:bodyPr>
              <a:spAutoFit/>
            </a:bodyPr>
            <a:lstStyle/>
            <a:p>
              <a:pPr>
                <a:spcBef>
                  <a:spcPct val="50000"/>
                </a:spcBef>
              </a:pPr>
              <a:r>
                <a:rPr lang="en-US" sz="900" i="1" baseline="0">
                  <a:solidFill>
                    <a:srgbClr val="FFFF00"/>
                  </a:solidFill>
                  <a:latin typeface="Comic Sans MS" pitchFamily="66" charset="0"/>
                </a:rPr>
                <a:t>Pump</a:t>
              </a:r>
              <a:endParaRPr lang="th-TH" sz="900" i="1" baseline="0">
                <a:solidFill>
                  <a:srgbClr val="FFFF00"/>
                </a:solidFill>
                <a:latin typeface="Comic Sans MS" pitchFamily="66" charset="0"/>
              </a:endParaRPr>
            </a:p>
          </p:txBody>
        </p:sp>
        <p:sp>
          <p:nvSpPr>
            <p:cNvPr id="299039" name="AutoShape 31"/>
            <p:cNvSpPr>
              <a:spLocks noChangeArrowheads="1"/>
            </p:cNvSpPr>
            <p:nvPr/>
          </p:nvSpPr>
          <p:spPr bwMode="auto">
            <a:xfrm rot="18315414">
              <a:off x="1263" y="2972"/>
              <a:ext cx="189" cy="65"/>
            </a:xfrm>
            <a:prstGeom prst="notchedRightArrow">
              <a:avLst>
                <a:gd name="adj1" fmla="val 50000"/>
                <a:gd name="adj2" fmla="val 72692"/>
              </a:avLst>
            </a:prstGeom>
            <a:solidFill>
              <a:schemeClr val="accent1"/>
            </a:solidFill>
            <a:ln w="9525">
              <a:solidFill>
                <a:schemeClr val="tx1"/>
              </a:solidFill>
              <a:miter lim="800000"/>
              <a:headEnd/>
              <a:tailEnd/>
            </a:ln>
            <a:effectLst/>
          </p:spPr>
          <p:txBody>
            <a:bodyPr wrap="none" anchor="ctr"/>
            <a:lstStyle/>
            <a:p>
              <a:endParaRPr lang="th-TH"/>
            </a:p>
          </p:txBody>
        </p:sp>
        <p:sp>
          <p:nvSpPr>
            <p:cNvPr id="299040" name="Line 32"/>
            <p:cNvSpPr>
              <a:spLocks noChangeShapeType="1"/>
            </p:cNvSpPr>
            <p:nvPr/>
          </p:nvSpPr>
          <p:spPr bwMode="auto">
            <a:xfrm flipH="1">
              <a:off x="1506" y="3007"/>
              <a:ext cx="339" cy="0"/>
            </a:xfrm>
            <a:prstGeom prst="line">
              <a:avLst/>
            </a:prstGeom>
            <a:noFill/>
            <a:ln w="9525">
              <a:solidFill>
                <a:schemeClr val="tx1"/>
              </a:solidFill>
              <a:round/>
              <a:headEnd/>
              <a:tailEnd type="triangle" w="med" len="med"/>
            </a:ln>
            <a:effectLst/>
          </p:spPr>
          <p:txBody>
            <a:bodyPr/>
            <a:lstStyle/>
            <a:p>
              <a:endParaRPr lang="th-TH"/>
            </a:p>
          </p:txBody>
        </p:sp>
        <p:grpSp>
          <p:nvGrpSpPr>
            <p:cNvPr id="299041" name="Group 33"/>
            <p:cNvGrpSpPr>
              <a:grpSpLocks/>
            </p:cNvGrpSpPr>
            <p:nvPr/>
          </p:nvGrpSpPr>
          <p:grpSpPr bwMode="auto">
            <a:xfrm>
              <a:off x="947" y="2594"/>
              <a:ext cx="361" cy="255"/>
              <a:chOff x="1231" y="2264"/>
              <a:chExt cx="361" cy="255"/>
            </a:xfrm>
          </p:grpSpPr>
          <p:sp>
            <p:nvSpPr>
              <p:cNvPr id="299042" name="Line 34"/>
              <p:cNvSpPr>
                <a:spLocks noChangeShapeType="1"/>
              </p:cNvSpPr>
              <p:nvPr/>
            </p:nvSpPr>
            <p:spPr bwMode="auto">
              <a:xfrm flipH="1">
                <a:off x="1231" y="2519"/>
                <a:ext cx="361" cy="0"/>
              </a:xfrm>
              <a:prstGeom prst="line">
                <a:avLst/>
              </a:prstGeom>
              <a:noFill/>
              <a:ln w="9525">
                <a:solidFill>
                  <a:schemeClr val="tx1"/>
                </a:solidFill>
                <a:round/>
                <a:headEnd/>
                <a:tailEnd/>
              </a:ln>
              <a:effectLst/>
            </p:spPr>
            <p:txBody>
              <a:bodyPr/>
              <a:lstStyle/>
              <a:p>
                <a:endParaRPr lang="th-TH"/>
              </a:p>
            </p:txBody>
          </p:sp>
          <p:sp>
            <p:nvSpPr>
              <p:cNvPr id="299043" name="Line 35"/>
              <p:cNvSpPr>
                <a:spLocks noChangeShapeType="1"/>
              </p:cNvSpPr>
              <p:nvPr/>
            </p:nvSpPr>
            <p:spPr bwMode="auto">
              <a:xfrm flipV="1">
                <a:off x="1231" y="2264"/>
                <a:ext cx="0" cy="255"/>
              </a:xfrm>
              <a:prstGeom prst="line">
                <a:avLst/>
              </a:prstGeom>
              <a:noFill/>
              <a:ln w="9525">
                <a:solidFill>
                  <a:schemeClr val="tx1"/>
                </a:solidFill>
                <a:round/>
                <a:headEnd/>
                <a:tailEnd type="triangle" w="med" len="med"/>
              </a:ln>
              <a:effectLst/>
            </p:spPr>
            <p:txBody>
              <a:bodyPr/>
              <a:lstStyle/>
              <a:p>
                <a:endParaRPr lang="th-TH"/>
              </a:p>
            </p:txBody>
          </p:sp>
        </p:grpSp>
        <p:grpSp>
          <p:nvGrpSpPr>
            <p:cNvPr id="299044" name="Group 36"/>
            <p:cNvGrpSpPr>
              <a:grpSpLocks/>
            </p:cNvGrpSpPr>
            <p:nvPr/>
          </p:nvGrpSpPr>
          <p:grpSpPr bwMode="auto">
            <a:xfrm>
              <a:off x="727" y="1781"/>
              <a:ext cx="837" cy="292"/>
              <a:chOff x="1011" y="1451"/>
              <a:chExt cx="837" cy="292"/>
            </a:xfrm>
          </p:grpSpPr>
          <p:sp>
            <p:nvSpPr>
              <p:cNvPr id="299045" name="Line 37"/>
              <p:cNvSpPr>
                <a:spLocks noChangeShapeType="1"/>
              </p:cNvSpPr>
              <p:nvPr/>
            </p:nvSpPr>
            <p:spPr bwMode="auto">
              <a:xfrm flipV="1">
                <a:off x="1012" y="1455"/>
                <a:ext cx="0" cy="68"/>
              </a:xfrm>
              <a:prstGeom prst="line">
                <a:avLst/>
              </a:prstGeom>
              <a:noFill/>
              <a:ln w="9525">
                <a:solidFill>
                  <a:schemeClr val="tx1"/>
                </a:solidFill>
                <a:round/>
                <a:headEnd/>
                <a:tailEnd/>
              </a:ln>
              <a:effectLst/>
            </p:spPr>
            <p:txBody>
              <a:bodyPr/>
              <a:lstStyle/>
              <a:p>
                <a:endParaRPr lang="th-TH"/>
              </a:p>
            </p:txBody>
          </p:sp>
          <p:sp>
            <p:nvSpPr>
              <p:cNvPr id="299046" name="Line 38"/>
              <p:cNvSpPr>
                <a:spLocks noChangeShapeType="1"/>
              </p:cNvSpPr>
              <p:nvPr/>
            </p:nvSpPr>
            <p:spPr bwMode="auto">
              <a:xfrm>
                <a:off x="1011" y="1451"/>
                <a:ext cx="837" cy="0"/>
              </a:xfrm>
              <a:prstGeom prst="line">
                <a:avLst/>
              </a:prstGeom>
              <a:noFill/>
              <a:ln w="9525">
                <a:solidFill>
                  <a:schemeClr val="tx1"/>
                </a:solidFill>
                <a:round/>
                <a:headEnd/>
                <a:tailEnd/>
              </a:ln>
              <a:effectLst/>
            </p:spPr>
            <p:txBody>
              <a:bodyPr/>
              <a:lstStyle/>
              <a:p>
                <a:endParaRPr lang="th-TH"/>
              </a:p>
            </p:txBody>
          </p:sp>
          <p:sp>
            <p:nvSpPr>
              <p:cNvPr id="299047" name="Line 39"/>
              <p:cNvSpPr>
                <a:spLocks noChangeShapeType="1"/>
              </p:cNvSpPr>
              <p:nvPr/>
            </p:nvSpPr>
            <p:spPr bwMode="auto">
              <a:xfrm>
                <a:off x="1846" y="1455"/>
                <a:ext cx="0" cy="288"/>
              </a:xfrm>
              <a:prstGeom prst="line">
                <a:avLst/>
              </a:prstGeom>
              <a:noFill/>
              <a:ln w="9525">
                <a:solidFill>
                  <a:schemeClr val="tx1"/>
                </a:solidFill>
                <a:round/>
                <a:headEnd/>
                <a:tailEnd type="triangle" w="med" len="med"/>
              </a:ln>
              <a:effectLst/>
            </p:spPr>
            <p:txBody>
              <a:bodyPr/>
              <a:lstStyle/>
              <a:p>
                <a:endParaRPr lang="th-TH"/>
              </a:p>
            </p:txBody>
          </p:sp>
        </p:grpSp>
        <p:grpSp>
          <p:nvGrpSpPr>
            <p:cNvPr id="299048" name="Group 40"/>
            <p:cNvGrpSpPr>
              <a:grpSpLocks/>
            </p:cNvGrpSpPr>
            <p:nvPr/>
          </p:nvGrpSpPr>
          <p:grpSpPr bwMode="auto">
            <a:xfrm>
              <a:off x="739" y="1571"/>
              <a:ext cx="125" cy="229"/>
              <a:chOff x="1398" y="1232"/>
              <a:chExt cx="125" cy="229"/>
            </a:xfrm>
          </p:grpSpPr>
          <p:grpSp>
            <p:nvGrpSpPr>
              <p:cNvPr id="299049" name="Group 41"/>
              <p:cNvGrpSpPr>
                <a:grpSpLocks/>
              </p:cNvGrpSpPr>
              <p:nvPr/>
            </p:nvGrpSpPr>
            <p:grpSpPr bwMode="auto">
              <a:xfrm>
                <a:off x="1398" y="1232"/>
                <a:ext cx="125" cy="144"/>
                <a:chOff x="1386" y="1097"/>
                <a:chExt cx="125" cy="144"/>
              </a:xfrm>
            </p:grpSpPr>
            <p:sp>
              <p:nvSpPr>
                <p:cNvPr id="299050" name="Text Box 42"/>
                <p:cNvSpPr txBox="1">
                  <a:spLocks noChangeArrowheads="1"/>
                </p:cNvSpPr>
                <p:nvPr/>
              </p:nvSpPr>
              <p:spPr bwMode="auto">
                <a:xfrm>
                  <a:off x="1386" y="1097"/>
                  <a:ext cx="125" cy="144"/>
                </a:xfrm>
                <a:prstGeom prst="rect">
                  <a:avLst/>
                </a:prstGeom>
                <a:noFill/>
                <a:ln w="9525">
                  <a:noFill/>
                  <a:miter lim="800000"/>
                  <a:headEnd/>
                  <a:tailEnd/>
                </a:ln>
                <a:effectLst/>
              </p:spPr>
              <p:txBody>
                <a:bodyPr>
                  <a:spAutoFit/>
                </a:bodyPr>
                <a:lstStyle/>
                <a:p>
                  <a:pPr algn="ctr">
                    <a:spcBef>
                      <a:spcPct val="50000"/>
                    </a:spcBef>
                  </a:pPr>
                  <a:r>
                    <a:rPr lang="en-US" sz="900" baseline="0">
                      <a:latin typeface="Script MT Bold" pitchFamily="66" charset="0"/>
                    </a:rPr>
                    <a:t>4</a:t>
                  </a:r>
                  <a:endParaRPr lang="th-TH" sz="900" baseline="0">
                    <a:latin typeface="Script MT Bold" pitchFamily="66" charset="0"/>
                  </a:endParaRPr>
                </a:p>
              </p:txBody>
            </p:sp>
            <p:sp>
              <p:nvSpPr>
                <p:cNvPr id="299051" name="Oval 43"/>
                <p:cNvSpPr>
                  <a:spLocks noChangeArrowheads="1"/>
                </p:cNvSpPr>
                <p:nvPr/>
              </p:nvSpPr>
              <p:spPr bwMode="auto">
                <a:xfrm>
                  <a:off x="1397" y="1115"/>
                  <a:ext cx="106" cy="109"/>
                </a:xfrm>
                <a:prstGeom prst="ellipse">
                  <a:avLst/>
                </a:prstGeom>
                <a:noFill/>
                <a:ln w="9525">
                  <a:solidFill>
                    <a:srgbClr val="000080"/>
                  </a:solidFill>
                  <a:round/>
                  <a:headEnd/>
                  <a:tailEnd/>
                </a:ln>
                <a:effectLst/>
              </p:spPr>
              <p:txBody>
                <a:bodyPr wrap="none" anchor="ctr"/>
                <a:lstStyle/>
                <a:p>
                  <a:endParaRPr lang="th-TH"/>
                </a:p>
              </p:txBody>
            </p:sp>
          </p:grpSp>
          <p:sp>
            <p:nvSpPr>
              <p:cNvPr id="299052" name="Line 44"/>
              <p:cNvSpPr>
                <a:spLocks noChangeShapeType="1"/>
              </p:cNvSpPr>
              <p:nvPr/>
            </p:nvSpPr>
            <p:spPr bwMode="auto">
              <a:xfrm>
                <a:off x="1464" y="1353"/>
                <a:ext cx="0" cy="108"/>
              </a:xfrm>
              <a:prstGeom prst="line">
                <a:avLst/>
              </a:prstGeom>
              <a:noFill/>
              <a:ln w="9525">
                <a:solidFill>
                  <a:schemeClr val="tx1"/>
                </a:solidFill>
                <a:round/>
                <a:headEnd/>
                <a:tailEnd/>
              </a:ln>
              <a:effectLst/>
            </p:spPr>
            <p:txBody>
              <a:bodyPr/>
              <a:lstStyle/>
              <a:p>
                <a:endParaRPr lang="th-TH"/>
              </a:p>
            </p:txBody>
          </p:sp>
        </p:grpSp>
        <p:grpSp>
          <p:nvGrpSpPr>
            <p:cNvPr id="299058" name="Group 50"/>
            <p:cNvGrpSpPr>
              <a:grpSpLocks/>
            </p:cNvGrpSpPr>
            <p:nvPr/>
          </p:nvGrpSpPr>
          <p:grpSpPr bwMode="auto">
            <a:xfrm>
              <a:off x="1596" y="2985"/>
              <a:ext cx="129" cy="211"/>
              <a:chOff x="1901" y="2655"/>
              <a:chExt cx="129" cy="211"/>
            </a:xfrm>
          </p:grpSpPr>
          <p:grpSp>
            <p:nvGrpSpPr>
              <p:cNvPr id="299059" name="Group 51"/>
              <p:cNvGrpSpPr>
                <a:grpSpLocks/>
              </p:cNvGrpSpPr>
              <p:nvPr/>
            </p:nvGrpSpPr>
            <p:grpSpPr bwMode="auto">
              <a:xfrm>
                <a:off x="1901" y="2722"/>
                <a:ext cx="129" cy="144"/>
                <a:chOff x="1756" y="996"/>
                <a:chExt cx="129" cy="144"/>
              </a:xfrm>
            </p:grpSpPr>
            <p:sp>
              <p:nvSpPr>
                <p:cNvPr id="299060" name="Text Box 52"/>
                <p:cNvSpPr txBox="1">
                  <a:spLocks noChangeArrowheads="1"/>
                </p:cNvSpPr>
                <p:nvPr/>
              </p:nvSpPr>
              <p:spPr bwMode="auto">
                <a:xfrm>
                  <a:off x="1756" y="996"/>
                  <a:ext cx="125" cy="144"/>
                </a:xfrm>
                <a:prstGeom prst="rect">
                  <a:avLst/>
                </a:prstGeom>
                <a:noFill/>
                <a:ln w="9525">
                  <a:noFill/>
                  <a:miter lim="800000"/>
                  <a:headEnd/>
                  <a:tailEnd/>
                </a:ln>
                <a:effectLst/>
              </p:spPr>
              <p:txBody>
                <a:bodyPr>
                  <a:spAutoFit/>
                </a:bodyPr>
                <a:lstStyle/>
                <a:p>
                  <a:pPr algn="ctr">
                    <a:spcBef>
                      <a:spcPct val="50000"/>
                    </a:spcBef>
                  </a:pPr>
                  <a:r>
                    <a:rPr lang="en-US" sz="900" baseline="0">
                      <a:latin typeface="Script MT Bold" pitchFamily="66" charset="0"/>
                    </a:rPr>
                    <a:t>1</a:t>
                  </a:r>
                  <a:endParaRPr lang="th-TH" sz="900" baseline="0">
                    <a:latin typeface="Script MT Bold" pitchFamily="66" charset="0"/>
                  </a:endParaRPr>
                </a:p>
              </p:txBody>
            </p:sp>
            <p:sp>
              <p:nvSpPr>
                <p:cNvPr id="299061" name="Oval 53"/>
                <p:cNvSpPr>
                  <a:spLocks noChangeArrowheads="1"/>
                </p:cNvSpPr>
                <p:nvPr/>
              </p:nvSpPr>
              <p:spPr bwMode="auto">
                <a:xfrm>
                  <a:off x="1779" y="1014"/>
                  <a:ext cx="106" cy="109"/>
                </a:xfrm>
                <a:prstGeom prst="ellipse">
                  <a:avLst/>
                </a:prstGeom>
                <a:noFill/>
                <a:ln w="9525">
                  <a:solidFill>
                    <a:srgbClr val="000080"/>
                  </a:solidFill>
                  <a:round/>
                  <a:headEnd/>
                  <a:tailEnd/>
                </a:ln>
                <a:effectLst/>
              </p:spPr>
              <p:txBody>
                <a:bodyPr wrap="none" anchor="ctr"/>
                <a:lstStyle/>
                <a:p>
                  <a:endParaRPr lang="th-TH"/>
                </a:p>
              </p:txBody>
            </p:sp>
          </p:grpSp>
          <p:sp>
            <p:nvSpPr>
              <p:cNvPr id="299062" name="Line 54"/>
              <p:cNvSpPr>
                <a:spLocks noChangeShapeType="1"/>
              </p:cNvSpPr>
              <p:nvPr/>
            </p:nvSpPr>
            <p:spPr bwMode="auto">
              <a:xfrm flipV="1">
                <a:off x="1971" y="2655"/>
                <a:ext cx="0" cy="87"/>
              </a:xfrm>
              <a:prstGeom prst="line">
                <a:avLst/>
              </a:prstGeom>
              <a:noFill/>
              <a:ln w="9525">
                <a:solidFill>
                  <a:schemeClr val="tx1"/>
                </a:solidFill>
                <a:round/>
                <a:headEnd/>
                <a:tailEnd/>
              </a:ln>
              <a:effectLst/>
            </p:spPr>
            <p:txBody>
              <a:bodyPr/>
              <a:lstStyle/>
              <a:p>
                <a:endParaRPr lang="th-TH"/>
              </a:p>
            </p:txBody>
          </p:sp>
        </p:grpSp>
        <p:grpSp>
          <p:nvGrpSpPr>
            <p:cNvPr id="299063" name="Group 55"/>
            <p:cNvGrpSpPr>
              <a:grpSpLocks/>
            </p:cNvGrpSpPr>
            <p:nvPr/>
          </p:nvGrpSpPr>
          <p:grpSpPr bwMode="auto">
            <a:xfrm>
              <a:off x="1861" y="2363"/>
              <a:ext cx="208" cy="220"/>
              <a:chOff x="2145" y="2033"/>
              <a:chExt cx="208" cy="220"/>
            </a:xfrm>
          </p:grpSpPr>
          <p:sp>
            <p:nvSpPr>
              <p:cNvPr id="299064" name="Line 56"/>
              <p:cNvSpPr>
                <a:spLocks noChangeShapeType="1"/>
              </p:cNvSpPr>
              <p:nvPr/>
            </p:nvSpPr>
            <p:spPr bwMode="auto">
              <a:xfrm>
                <a:off x="2168" y="2033"/>
                <a:ext cx="0" cy="220"/>
              </a:xfrm>
              <a:prstGeom prst="line">
                <a:avLst/>
              </a:prstGeom>
              <a:noFill/>
              <a:ln w="9525">
                <a:solidFill>
                  <a:schemeClr val="tx1"/>
                </a:solidFill>
                <a:round/>
                <a:headEnd/>
                <a:tailEnd type="triangle" w="med" len="med"/>
              </a:ln>
              <a:effectLst/>
            </p:spPr>
            <p:txBody>
              <a:bodyPr/>
              <a:lstStyle/>
              <a:p>
                <a:endParaRPr lang="th-TH"/>
              </a:p>
            </p:txBody>
          </p:sp>
          <p:grpSp>
            <p:nvGrpSpPr>
              <p:cNvPr id="299065" name="Group 57"/>
              <p:cNvGrpSpPr>
                <a:grpSpLocks/>
              </p:cNvGrpSpPr>
              <p:nvPr/>
            </p:nvGrpSpPr>
            <p:grpSpPr bwMode="auto">
              <a:xfrm>
                <a:off x="2224" y="2058"/>
                <a:ext cx="129" cy="144"/>
                <a:chOff x="1756" y="996"/>
                <a:chExt cx="129" cy="144"/>
              </a:xfrm>
            </p:grpSpPr>
            <p:sp>
              <p:nvSpPr>
                <p:cNvPr id="299066" name="Text Box 58"/>
                <p:cNvSpPr txBox="1">
                  <a:spLocks noChangeArrowheads="1"/>
                </p:cNvSpPr>
                <p:nvPr/>
              </p:nvSpPr>
              <p:spPr bwMode="auto">
                <a:xfrm>
                  <a:off x="1756" y="996"/>
                  <a:ext cx="125" cy="144"/>
                </a:xfrm>
                <a:prstGeom prst="rect">
                  <a:avLst/>
                </a:prstGeom>
                <a:noFill/>
                <a:ln w="9525">
                  <a:noFill/>
                  <a:miter lim="800000"/>
                  <a:headEnd/>
                  <a:tailEnd/>
                </a:ln>
                <a:effectLst/>
              </p:spPr>
              <p:txBody>
                <a:bodyPr>
                  <a:spAutoFit/>
                </a:bodyPr>
                <a:lstStyle/>
                <a:p>
                  <a:pPr algn="ctr">
                    <a:spcBef>
                      <a:spcPct val="50000"/>
                    </a:spcBef>
                  </a:pPr>
                  <a:r>
                    <a:rPr lang="en-US" sz="900" baseline="0">
                      <a:latin typeface="Script MT Bold" pitchFamily="66" charset="0"/>
                    </a:rPr>
                    <a:t>6</a:t>
                  </a:r>
                  <a:endParaRPr lang="th-TH" sz="900" baseline="0">
                    <a:latin typeface="Script MT Bold" pitchFamily="66" charset="0"/>
                  </a:endParaRPr>
                </a:p>
              </p:txBody>
            </p:sp>
            <p:sp>
              <p:nvSpPr>
                <p:cNvPr id="299067" name="Oval 59"/>
                <p:cNvSpPr>
                  <a:spLocks noChangeArrowheads="1"/>
                </p:cNvSpPr>
                <p:nvPr/>
              </p:nvSpPr>
              <p:spPr bwMode="auto">
                <a:xfrm>
                  <a:off x="1779" y="1014"/>
                  <a:ext cx="106" cy="109"/>
                </a:xfrm>
                <a:prstGeom prst="ellipse">
                  <a:avLst/>
                </a:prstGeom>
                <a:noFill/>
                <a:ln w="9525">
                  <a:solidFill>
                    <a:srgbClr val="000080"/>
                  </a:solidFill>
                  <a:round/>
                  <a:headEnd/>
                  <a:tailEnd/>
                </a:ln>
                <a:effectLst/>
              </p:spPr>
              <p:txBody>
                <a:bodyPr wrap="none" anchor="ctr"/>
                <a:lstStyle/>
                <a:p>
                  <a:endParaRPr lang="th-TH"/>
                </a:p>
              </p:txBody>
            </p:sp>
          </p:grpSp>
          <p:sp>
            <p:nvSpPr>
              <p:cNvPr id="299068" name="Line 60"/>
              <p:cNvSpPr>
                <a:spLocks noChangeShapeType="1"/>
              </p:cNvSpPr>
              <p:nvPr/>
            </p:nvSpPr>
            <p:spPr bwMode="auto">
              <a:xfrm flipH="1">
                <a:off x="2145" y="2136"/>
                <a:ext cx="102" cy="0"/>
              </a:xfrm>
              <a:prstGeom prst="line">
                <a:avLst/>
              </a:prstGeom>
              <a:noFill/>
              <a:ln w="9525">
                <a:solidFill>
                  <a:schemeClr val="tx1"/>
                </a:solidFill>
                <a:round/>
                <a:headEnd/>
                <a:tailEnd/>
              </a:ln>
              <a:effectLst/>
            </p:spPr>
            <p:txBody>
              <a:bodyPr/>
              <a:lstStyle/>
              <a:p>
                <a:endParaRPr lang="th-TH"/>
              </a:p>
            </p:txBody>
          </p:sp>
        </p:grpSp>
        <p:sp>
          <p:nvSpPr>
            <p:cNvPr id="299118" name="Text Box 110"/>
            <p:cNvSpPr txBox="1">
              <a:spLocks noChangeArrowheads="1"/>
            </p:cNvSpPr>
            <p:nvPr/>
          </p:nvSpPr>
          <p:spPr bwMode="auto">
            <a:xfrm>
              <a:off x="1401" y="3147"/>
              <a:ext cx="636" cy="173"/>
            </a:xfrm>
            <a:prstGeom prst="rect">
              <a:avLst/>
            </a:prstGeom>
            <a:noFill/>
            <a:ln w="9525">
              <a:noFill/>
              <a:miter lim="800000"/>
              <a:headEnd/>
              <a:tailEnd/>
            </a:ln>
            <a:effectLst/>
          </p:spPr>
          <p:txBody>
            <a:bodyPr>
              <a:spAutoFit/>
            </a:bodyPr>
            <a:lstStyle/>
            <a:p>
              <a:pPr>
                <a:spcBef>
                  <a:spcPct val="50000"/>
                </a:spcBef>
              </a:pPr>
              <a:r>
                <a:rPr lang="en-US" sz="1200" i="1" baseline="0">
                  <a:latin typeface="Times New Roman" pitchFamily="18" charset="0"/>
                </a:rPr>
                <a:t>9 kPa, 38</a:t>
              </a:r>
              <a:r>
                <a:rPr lang="en-US" sz="1200" i="1" baseline="30000">
                  <a:latin typeface="Times New Roman" pitchFamily="18" charset="0"/>
                </a:rPr>
                <a:t>o</a:t>
              </a:r>
              <a:r>
                <a:rPr lang="en-US" sz="1200" i="1" baseline="0">
                  <a:latin typeface="Times New Roman" pitchFamily="18" charset="0"/>
                </a:rPr>
                <a:t>C</a:t>
              </a:r>
              <a:endParaRPr lang="th-TH" sz="1200" i="1" baseline="0">
                <a:latin typeface="Times New Roman" pitchFamily="18" charset="0"/>
              </a:endParaRPr>
            </a:p>
          </p:txBody>
        </p:sp>
        <p:sp>
          <p:nvSpPr>
            <p:cNvPr id="299119" name="Text Box 111"/>
            <p:cNvSpPr txBox="1">
              <a:spLocks noChangeArrowheads="1"/>
            </p:cNvSpPr>
            <p:nvPr/>
          </p:nvSpPr>
          <p:spPr bwMode="auto">
            <a:xfrm>
              <a:off x="1084" y="2545"/>
              <a:ext cx="420" cy="154"/>
            </a:xfrm>
            <a:prstGeom prst="rect">
              <a:avLst/>
            </a:prstGeom>
            <a:noFill/>
            <a:ln w="9525">
              <a:noFill/>
              <a:miter lim="800000"/>
              <a:headEnd/>
              <a:tailEnd/>
            </a:ln>
            <a:effectLst/>
          </p:spPr>
          <p:txBody>
            <a:bodyPr>
              <a:spAutoFit/>
            </a:bodyPr>
            <a:lstStyle/>
            <a:p>
              <a:pPr>
                <a:spcBef>
                  <a:spcPct val="50000"/>
                </a:spcBef>
              </a:pPr>
              <a:r>
                <a:rPr lang="en-US" sz="1000" i="1" baseline="0">
                  <a:latin typeface="Times New Roman" pitchFamily="18" charset="0"/>
                </a:rPr>
                <a:t>16 MPa</a:t>
              </a:r>
              <a:endParaRPr lang="th-TH" sz="1000" i="1" baseline="0">
                <a:latin typeface="Times New Roman" pitchFamily="18" charset="0"/>
              </a:endParaRPr>
            </a:p>
          </p:txBody>
        </p:sp>
        <p:sp>
          <p:nvSpPr>
            <p:cNvPr id="299120" name="Text Box 112"/>
            <p:cNvSpPr txBox="1">
              <a:spLocks noChangeArrowheads="1"/>
            </p:cNvSpPr>
            <p:nvPr/>
          </p:nvSpPr>
          <p:spPr bwMode="auto">
            <a:xfrm>
              <a:off x="275" y="2642"/>
              <a:ext cx="636" cy="288"/>
            </a:xfrm>
            <a:prstGeom prst="rect">
              <a:avLst/>
            </a:prstGeom>
            <a:noFill/>
            <a:ln w="9525">
              <a:noFill/>
              <a:miter lim="800000"/>
              <a:headEnd/>
              <a:tailEnd/>
            </a:ln>
            <a:effectLst/>
          </p:spPr>
          <p:txBody>
            <a:bodyPr>
              <a:spAutoFit/>
            </a:bodyPr>
            <a:lstStyle/>
            <a:p>
              <a:pPr>
                <a:spcBef>
                  <a:spcPct val="50000"/>
                </a:spcBef>
              </a:pPr>
              <a:r>
                <a:rPr lang="en-US" sz="1200" i="1" baseline="0">
                  <a:latin typeface="Times New Roman" pitchFamily="18" charset="0"/>
                </a:rPr>
                <a:t>15.9 MPa, 35</a:t>
              </a:r>
              <a:r>
                <a:rPr lang="en-US" sz="1200" i="1" baseline="30000">
                  <a:latin typeface="Times New Roman" pitchFamily="18" charset="0"/>
                </a:rPr>
                <a:t>o</a:t>
              </a:r>
              <a:r>
                <a:rPr lang="en-US" sz="1200" i="1" baseline="0">
                  <a:latin typeface="Times New Roman" pitchFamily="18" charset="0"/>
                </a:rPr>
                <a:t>C</a:t>
              </a:r>
              <a:endParaRPr lang="th-TH" sz="1200" i="1" baseline="0">
                <a:latin typeface="Times New Roman" pitchFamily="18" charset="0"/>
              </a:endParaRPr>
            </a:p>
          </p:txBody>
        </p:sp>
        <p:sp>
          <p:nvSpPr>
            <p:cNvPr id="299121" name="Text Box 113"/>
            <p:cNvSpPr txBox="1">
              <a:spLocks noChangeArrowheads="1"/>
            </p:cNvSpPr>
            <p:nvPr/>
          </p:nvSpPr>
          <p:spPr bwMode="auto">
            <a:xfrm>
              <a:off x="841" y="2878"/>
              <a:ext cx="600" cy="173"/>
            </a:xfrm>
            <a:prstGeom prst="rect">
              <a:avLst/>
            </a:prstGeom>
            <a:noFill/>
            <a:ln w="9525">
              <a:noFill/>
              <a:miter lim="800000"/>
              <a:headEnd/>
              <a:tailEnd/>
            </a:ln>
            <a:effectLst/>
          </p:spPr>
          <p:txBody>
            <a:bodyPr>
              <a:spAutoFit/>
            </a:bodyPr>
            <a:lstStyle/>
            <a:p>
              <a:pPr>
                <a:spcBef>
                  <a:spcPct val="50000"/>
                </a:spcBef>
              </a:pPr>
              <a:r>
                <a:rPr lang="en-US" sz="1200" i="1" baseline="0">
                  <a:latin typeface="Times New Roman" pitchFamily="18" charset="0"/>
                  <a:sym typeface="Symbol" pitchFamily="18" charset="2"/>
                </a:rPr>
                <a:t></a:t>
              </a:r>
              <a:r>
                <a:rPr lang="en-US" sz="1200" i="1">
                  <a:latin typeface="Times New Roman" pitchFamily="18" charset="0"/>
                  <a:sym typeface="Symbol" pitchFamily="18" charset="2"/>
                </a:rPr>
                <a:t>p</a:t>
              </a:r>
              <a:r>
                <a:rPr lang="en-US" sz="1200" i="1" baseline="0">
                  <a:latin typeface="Times New Roman" pitchFamily="18" charset="0"/>
                  <a:sym typeface="Symbol" pitchFamily="18" charset="2"/>
                </a:rPr>
                <a:t> = 85 %</a:t>
              </a:r>
            </a:p>
          </p:txBody>
        </p:sp>
        <p:sp>
          <p:nvSpPr>
            <p:cNvPr id="299122" name="Text Box 114"/>
            <p:cNvSpPr txBox="1">
              <a:spLocks noChangeArrowheads="1"/>
            </p:cNvSpPr>
            <p:nvPr/>
          </p:nvSpPr>
          <p:spPr bwMode="auto">
            <a:xfrm>
              <a:off x="1493" y="2150"/>
              <a:ext cx="600" cy="173"/>
            </a:xfrm>
            <a:prstGeom prst="rect">
              <a:avLst/>
            </a:prstGeom>
            <a:noFill/>
            <a:ln w="9525">
              <a:noFill/>
              <a:miter lim="800000"/>
              <a:headEnd/>
              <a:tailEnd/>
            </a:ln>
            <a:effectLst/>
          </p:spPr>
          <p:txBody>
            <a:bodyPr>
              <a:spAutoFit/>
            </a:bodyPr>
            <a:lstStyle/>
            <a:p>
              <a:pPr>
                <a:spcBef>
                  <a:spcPct val="50000"/>
                </a:spcBef>
              </a:pPr>
              <a:r>
                <a:rPr lang="en-US" sz="1200" i="1" baseline="0">
                  <a:latin typeface="Times New Roman" pitchFamily="18" charset="0"/>
                  <a:sym typeface="Symbol" pitchFamily="18" charset="2"/>
                </a:rPr>
                <a:t></a:t>
              </a:r>
              <a:r>
                <a:rPr lang="en-US" sz="1200" i="1">
                  <a:latin typeface="Times New Roman" pitchFamily="18" charset="0"/>
                  <a:sym typeface="Symbol" pitchFamily="18" charset="2"/>
                </a:rPr>
                <a:t>t</a:t>
              </a:r>
              <a:r>
                <a:rPr lang="en-US" sz="1200" i="1" baseline="0">
                  <a:latin typeface="Times New Roman" pitchFamily="18" charset="0"/>
                  <a:sym typeface="Symbol" pitchFamily="18" charset="2"/>
                </a:rPr>
                <a:t> = 87 %</a:t>
              </a:r>
            </a:p>
          </p:txBody>
        </p:sp>
        <p:sp>
          <p:nvSpPr>
            <p:cNvPr id="299123" name="Text Box 115"/>
            <p:cNvSpPr txBox="1">
              <a:spLocks noChangeArrowheads="1"/>
            </p:cNvSpPr>
            <p:nvPr/>
          </p:nvSpPr>
          <p:spPr bwMode="auto">
            <a:xfrm>
              <a:off x="2037" y="2391"/>
              <a:ext cx="429" cy="173"/>
            </a:xfrm>
            <a:prstGeom prst="rect">
              <a:avLst/>
            </a:prstGeom>
            <a:noFill/>
            <a:ln w="9525">
              <a:noFill/>
              <a:miter lim="800000"/>
              <a:headEnd/>
              <a:tailEnd/>
            </a:ln>
            <a:effectLst/>
          </p:spPr>
          <p:txBody>
            <a:bodyPr>
              <a:spAutoFit/>
            </a:bodyPr>
            <a:lstStyle/>
            <a:p>
              <a:pPr>
                <a:spcBef>
                  <a:spcPct val="50000"/>
                </a:spcBef>
              </a:pPr>
              <a:r>
                <a:rPr lang="en-US" sz="1200" i="1" baseline="0">
                  <a:latin typeface="Times New Roman" pitchFamily="18" charset="0"/>
                </a:rPr>
                <a:t>10 kPa</a:t>
              </a:r>
              <a:endParaRPr lang="th-TH" sz="1200" i="1" baseline="0">
                <a:latin typeface="Times New Roman" pitchFamily="18" charset="0"/>
              </a:endParaRPr>
            </a:p>
          </p:txBody>
        </p:sp>
        <p:grpSp>
          <p:nvGrpSpPr>
            <p:cNvPr id="299129" name="Group 121"/>
            <p:cNvGrpSpPr>
              <a:grpSpLocks/>
            </p:cNvGrpSpPr>
            <p:nvPr/>
          </p:nvGrpSpPr>
          <p:grpSpPr bwMode="auto">
            <a:xfrm>
              <a:off x="752" y="2670"/>
              <a:ext cx="225" cy="144"/>
              <a:chOff x="620" y="2652"/>
              <a:chExt cx="225" cy="144"/>
            </a:xfrm>
          </p:grpSpPr>
          <p:grpSp>
            <p:nvGrpSpPr>
              <p:cNvPr id="299125" name="Group 117"/>
              <p:cNvGrpSpPr>
                <a:grpSpLocks/>
              </p:cNvGrpSpPr>
              <p:nvPr/>
            </p:nvGrpSpPr>
            <p:grpSpPr bwMode="auto">
              <a:xfrm>
                <a:off x="620" y="2652"/>
                <a:ext cx="125" cy="144"/>
                <a:chOff x="1386" y="1097"/>
                <a:chExt cx="125" cy="144"/>
              </a:xfrm>
            </p:grpSpPr>
            <p:sp>
              <p:nvSpPr>
                <p:cNvPr id="299126" name="Text Box 118"/>
                <p:cNvSpPr txBox="1">
                  <a:spLocks noChangeArrowheads="1"/>
                </p:cNvSpPr>
                <p:nvPr/>
              </p:nvSpPr>
              <p:spPr bwMode="auto">
                <a:xfrm>
                  <a:off x="1386" y="1097"/>
                  <a:ext cx="125" cy="144"/>
                </a:xfrm>
                <a:prstGeom prst="rect">
                  <a:avLst/>
                </a:prstGeom>
                <a:noFill/>
                <a:ln w="9525">
                  <a:noFill/>
                  <a:miter lim="800000"/>
                  <a:headEnd/>
                  <a:tailEnd/>
                </a:ln>
                <a:effectLst/>
              </p:spPr>
              <p:txBody>
                <a:bodyPr>
                  <a:spAutoFit/>
                </a:bodyPr>
                <a:lstStyle/>
                <a:p>
                  <a:pPr algn="ctr">
                    <a:spcBef>
                      <a:spcPct val="50000"/>
                    </a:spcBef>
                  </a:pPr>
                  <a:r>
                    <a:rPr lang="en-US" sz="900" baseline="0">
                      <a:latin typeface="Script MT Bold" pitchFamily="66" charset="0"/>
                    </a:rPr>
                    <a:t>3</a:t>
                  </a:r>
                  <a:endParaRPr lang="th-TH" sz="900" baseline="0">
                    <a:latin typeface="Script MT Bold" pitchFamily="66" charset="0"/>
                  </a:endParaRPr>
                </a:p>
              </p:txBody>
            </p:sp>
            <p:sp>
              <p:nvSpPr>
                <p:cNvPr id="299127" name="Oval 119"/>
                <p:cNvSpPr>
                  <a:spLocks noChangeArrowheads="1"/>
                </p:cNvSpPr>
                <p:nvPr/>
              </p:nvSpPr>
              <p:spPr bwMode="auto">
                <a:xfrm>
                  <a:off x="1397" y="1115"/>
                  <a:ext cx="106" cy="109"/>
                </a:xfrm>
                <a:prstGeom prst="ellipse">
                  <a:avLst/>
                </a:prstGeom>
                <a:noFill/>
                <a:ln w="9525">
                  <a:solidFill>
                    <a:srgbClr val="000080"/>
                  </a:solidFill>
                  <a:round/>
                  <a:headEnd/>
                  <a:tailEnd/>
                </a:ln>
                <a:effectLst/>
              </p:spPr>
              <p:txBody>
                <a:bodyPr wrap="none" anchor="ctr"/>
                <a:lstStyle/>
                <a:p>
                  <a:endParaRPr lang="th-TH"/>
                </a:p>
              </p:txBody>
            </p:sp>
          </p:grpSp>
          <p:sp>
            <p:nvSpPr>
              <p:cNvPr id="299128" name="Line 120"/>
              <p:cNvSpPr>
                <a:spLocks noChangeShapeType="1"/>
              </p:cNvSpPr>
              <p:nvPr/>
            </p:nvSpPr>
            <p:spPr bwMode="auto">
              <a:xfrm flipV="1">
                <a:off x="737" y="2728"/>
                <a:ext cx="108" cy="0"/>
              </a:xfrm>
              <a:prstGeom prst="line">
                <a:avLst/>
              </a:prstGeom>
              <a:noFill/>
              <a:ln w="9525">
                <a:solidFill>
                  <a:schemeClr val="tx1"/>
                </a:solidFill>
                <a:round/>
                <a:headEnd/>
                <a:tailEnd/>
              </a:ln>
              <a:effectLst/>
            </p:spPr>
            <p:txBody>
              <a:bodyPr/>
              <a:lstStyle/>
              <a:p>
                <a:endParaRPr lang="th-TH"/>
              </a:p>
            </p:txBody>
          </p:sp>
        </p:grpSp>
        <p:grpSp>
          <p:nvGrpSpPr>
            <p:cNvPr id="299130" name="Group 122"/>
            <p:cNvGrpSpPr>
              <a:grpSpLocks/>
            </p:cNvGrpSpPr>
            <p:nvPr/>
          </p:nvGrpSpPr>
          <p:grpSpPr bwMode="auto">
            <a:xfrm>
              <a:off x="1157" y="2676"/>
              <a:ext cx="125" cy="229"/>
              <a:chOff x="1398" y="1232"/>
              <a:chExt cx="125" cy="229"/>
            </a:xfrm>
          </p:grpSpPr>
          <p:grpSp>
            <p:nvGrpSpPr>
              <p:cNvPr id="299131" name="Group 123"/>
              <p:cNvGrpSpPr>
                <a:grpSpLocks/>
              </p:cNvGrpSpPr>
              <p:nvPr/>
            </p:nvGrpSpPr>
            <p:grpSpPr bwMode="auto">
              <a:xfrm>
                <a:off x="1398" y="1232"/>
                <a:ext cx="125" cy="144"/>
                <a:chOff x="1386" y="1097"/>
                <a:chExt cx="125" cy="144"/>
              </a:xfrm>
            </p:grpSpPr>
            <p:sp>
              <p:nvSpPr>
                <p:cNvPr id="299132" name="Text Box 124"/>
                <p:cNvSpPr txBox="1">
                  <a:spLocks noChangeArrowheads="1"/>
                </p:cNvSpPr>
                <p:nvPr/>
              </p:nvSpPr>
              <p:spPr bwMode="auto">
                <a:xfrm>
                  <a:off x="1386" y="1097"/>
                  <a:ext cx="125" cy="144"/>
                </a:xfrm>
                <a:prstGeom prst="rect">
                  <a:avLst/>
                </a:prstGeom>
                <a:noFill/>
                <a:ln w="9525">
                  <a:noFill/>
                  <a:miter lim="800000"/>
                  <a:headEnd/>
                  <a:tailEnd/>
                </a:ln>
                <a:effectLst/>
              </p:spPr>
              <p:txBody>
                <a:bodyPr>
                  <a:spAutoFit/>
                </a:bodyPr>
                <a:lstStyle/>
                <a:p>
                  <a:pPr algn="ctr">
                    <a:spcBef>
                      <a:spcPct val="50000"/>
                    </a:spcBef>
                  </a:pPr>
                  <a:r>
                    <a:rPr lang="en-US" sz="900" baseline="0">
                      <a:latin typeface="Script MT Bold" pitchFamily="66" charset="0"/>
                    </a:rPr>
                    <a:t>2</a:t>
                  </a:r>
                  <a:endParaRPr lang="th-TH" sz="900" baseline="0">
                    <a:latin typeface="Script MT Bold" pitchFamily="66" charset="0"/>
                  </a:endParaRPr>
                </a:p>
              </p:txBody>
            </p:sp>
            <p:sp>
              <p:nvSpPr>
                <p:cNvPr id="299133" name="Oval 125"/>
                <p:cNvSpPr>
                  <a:spLocks noChangeArrowheads="1"/>
                </p:cNvSpPr>
                <p:nvPr/>
              </p:nvSpPr>
              <p:spPr bwMode="auto">
                <a:xfrm>
                  <a:off x="1397" y="1115"/>
                  <a:ext cx="106" cy="109"/>
                </a:xfrm>
                <a:prstGeom prst="ellipse">
                  <a:avLst/>
                </a:prstGeom>
                <a:noFill/>
                <a:ln w="9525">
                  <a:solidFill>
                    <a:srgbClr val="000080"/>
                  </a:solidFill>
                  <a:round/>
                  <a:headEnd/>
                  <a:tailEnd/>
                </a:ln>
                <a:effectLst/>
              </p:spPr>
              <p:txBody>
                <a:bodyPr wrap="none" anchor="ctr"/>
                <a:lstStyle/>
                <a:p>
                  <a:endParaRPr lang="th-TH"/>
                </a:p>
              </p:txBody>
            </p:sp>
          </p:grpSp>
          <p:sp>
            <p:nvSpPr>
              <p:cNvPr id="299134" name="Line 126"/>
              <p:cNvSpPr>
                <a:spLocks noChangeShapeType="1"/>
              </p:cNvSpPr>
              <p:nvPr/>
            </p:nvSpPr>
            <p:spPr bwMode="auto">
              <a:xfrm>
                <a:off x="1464" y="1353"/>
                <a:ext cx="0" cy="108"/>
              </a:xfrm>
              <a:prstGeom prst="line">
                <a:avLst/>
              </a:prstGeom>
              <a:noFill/>
              <a:ln w="9525">
                <a:solidFill>
                  <a:schemeClr val="tx1"/>
                </a:solidFill>
                <a:round/>
                <a:headEnd/>
                <a:tailEnd/>
              </a:ln>
              <a:effectLst/>
            </p:spPr>
            <p:txBody>
              <a:bodyPr/>
              <a:lstStyle/>
              <a:p>
                <a:endParaRPr lang="th-TH"/>
              </a:p>
            </p:txBody>
          </p:sp>
        </p:grpSp>
        <p:grpSp>
          <p:nvGrpSpPr>
            <p:cNvPr id="299140" name="Group 132"/>
            <p:cNvGrpSpPr>
              <a:grpSpLocks/>
            </p:cNvGrpSpPr>
            <p:nvPr/>
          </p:nvGrpSpPr>
          <p:grpSpPr bwMode="auto">
            <a:xfrm>
              <a:off x="1377" y="1843"/>
              <a:ext cx="225" cy="144"/>
              <a:chOff x="620" y="2652"/>
              <a:chExt cx="225" cy="144"/>
            </a:xfrm>
          </p:grpSpPr>
          <p:grpSp>
            <p:nvGrpSpPr>
              <p:cNvPr id="299141" name="Group 133"/>
              <p:cNvGrpSpPr>
                <a:grpSpLocks/>
              </p:cNvGrpSpPr>
              <p:nvPr/>
            </p:nvGrpSpPr>
            <p:grpSpPr bwMode="auto">
              <a:xfrm>
                <a:off x="620" y="2652"/>
                <a:ext cx="125" cy="144"/>
                <a:chOff x="1386" y="1097"/>
                <a:chExt cx="125" cy="144"/>
              </a:xfrm>
            </p:grpSpPr>
            <p:sp>
              <p:nvSpPr>
                <p:cNvPr id="299142" name="Text Box 134"/>
                <p:cNvSpPr txBox="1">
                  <a:spLocks noChangeArrowheads="1"/>
                </p:cNvSpPr>
                <p:nvPr/>
              </p:nvSpPr>
              <p:spPr bwMode="auto">
                <a:xfrm>
                  <a:off x="1386" y="1097"/>
                  <a:ext cx="125" cy="144"/>
                </a:xfrm>
                <a:prstGeom prst="rect">
                  <a:avLst/>
                </a:prstGeom>
                <a:noFill/>
                <a:ln w="9525">
                  <a:noFill/>
                  <a:miter lim="800000"/>
                  <a:headEnd/>
                  <a:tailEnd/>
                </a:ln>
                <a:effectLst/>
              </p:spPr>
              <p:txBody>
                <a:bodyPr>
                  <a:spAutoFit/>
                </a:bodyPr>
                <a:lstStyle/>
                <a:p>
                  <a:pPr algn="ctr">
                    <a:spcBef>
                      <a:spcPct val="50000"/>
                    </a:spcBef>
                  </a:pPr>
                  <a:r>
                    <a:rPr lang="en-US" sz="900" baseline="0">
                      <a:latin typeface="Script MT Bold" pitchFamily="66" charset="0"/>
                    </a:rPr>
                    <a:t>5</a:t>
                  </a:r>
                  <a:endParaRPr lang="th-TH" sz="900" baseline="0">
                    <a:latin typeface="Script MT Bold" pitchFamily="66" charset="0"/>
                  </a:endParaRPr>
                </a:p>
              </p:txBody>
            </p:sp>
            <p:sp>
              <p:nvSpPr>
                <p:cNvPr id="299143" name="Oval 135"/>
                <p:cNvSpPr>
                  <a:spLocks noChangeArrowheads="1"/>
                </p:cNvSpPr>
                <p:nvPr/>
              </p:nvSpPr>
              <p:spPr bwMode="auto">
                <a:xfrm>
                  <a:off x="1397" y="1115"/>
                  <a:ext cx="106" cy="109"/>
                </a:xfrm>
                <a:prstGeom prst="ellipse">
                  <a:avLst/>
                </a:prstGeom>
                <a:noFill/>
                <a:ln w="9525">
                  <a:solidFill>
                    <a:srgbClr val="000080"/>
                  </a:solidFill>
                  <a:round/>
                  <a:headEnd/>
                  <a:tailEnd/>
                </a:ln>
                <a:effectLst/>
              </p:spPr>
              <p:txBody>
                <a:bodyPr wrap="none" anchor="ctr"/>
                <a:lstStyle/>
                <a:p>
                  <a:endParaRPr lang="th-TH"/>
                </a:p>
              </p:txBody>
            </p:sp>
          </p:grpSp>
          <p:sp>
            <p:nvSpPr>
              <p:cNvPr id="299144" name="Line 136"/>
              <p:cNvSpPr>
                <a:spLocks noChangeShapeType="1"/>
              </p:cNvSpPr>
              <p:nvPr/>
            </p:nvSpPr>
            <p:spPr bwMode="auto">
              <a:xfrm flipV="1">
                <a:off x="737" y="2728"/>
                <a:ext cx="108" cy="0"/>
              </a:xfrm>
              <a:prstGeom prst="line">
                <a:avLst/>
              </a:prstGeom>
              <a:noFill/>
              <a:ln w="9525">
                <a:solidFill>
                  <a:schemeClr val="tx1"/>
                </a:solidFill>
                <a:round/>
                <a:headEnd/>
                <a:tailEnd/>
              </a:ln>
              <a:effectLst/>
            </p:spPr>
            <p:txBody>
              <a:bodyPr/>
              <a:lstStyle/>
              <a:p>
                <a:endParaRPr lang="th-TH"/>
              </a:p>
            </p:txBody>
          </p:sp>
        </p:grpSp>
        <p:sp>
          <p:nvSpPr>
            <p:cNvPr id="299146" name="Text Box 138"/>
            <p:cNvSpPr txBox="1">
              <a:spLocks noChangeArrowheads="1"/>
            </p:cNvSpPr>
            <p:nvPr/>
          </p:nvSpPr>
          <p:spPr bwMode="auto">
            <a:xfrm>
              <a:off x="831" y="1554"/>
              <a:ext cx="855" cy="154"/>
            </a:xfrm>
            <a:prstGeom prst="rect">
              <a:avLst/>
            </a:prstGeom>
            <a:noFill/>
            <a:ln w="9525">
              <a:noFill/>
              <a:miter lim="800000"/>
              <a:headEnd/>
              <a:tailEnd/>
            </a:ln>
            <a:effectLst/>
          </p:spPr>
          <p:txBody>
            <a:bodyPr>
              <a:spAutoFit/>
            </a:bodyPr>
            <a:lstStyle/>
            <a:p>
              <a:pPr>
                <a:spcBef>
                  <a:spcPct val="50000"/>
                </a:spcBef>
              </a:pPr>
              <a:r>
                <a:rPr lang="en-US" sz="1000" i="1" baseline="0">
                  <a:latin typeface="Times New Roman" pitchFamily="18" charset="0"/>
                </a:rPr>
                <a:t>15.2 MPa, 625</a:t>
              </a:r>
              <a:r>
                <a:rPr lang="en-US" sz="1000" i="1" baseline="30000">
                  <a:latin typeface="Times New Roman" pitchFamily="18" charset="0"/>
                </a:rPr>
                <a:t>o</a:t>
              </a:r>
              <a:r>
                <a:rPr lang="en-US" sz="1000" i="1" baseline="0">
                  <a:latin typeface="Times New Roman" pitchFamily="18" charset="0"/>
                </a:rPr>
                <a:t>C</a:t>
              </a:r>
              <a:endParaRPr lang="th-TH" sz="1000" i="1" baseline="0">
                <a:latin typeface="Times New Roman" pitchFamily="18" charset="0"/>
              </a:endParaRPr>
            </a:p>
          </p:txBody>
        </p:sp>
        <p:sp>
          <p:nvSpPr>
            <p:cNvPr id="299147" name="Text Box 139"/>
            <p:cNvSpPr txBox="1">
              <a:spLocks noChangeArrowheads="1"/>
            </p:cNvSpPr>
            <p:nvPr/>
          </p:nvSpPr>
          <p:spPr bwMode="auto">
            <a:xfrm>
              <a:off x="1585" y="1816"/>
              <a:ext cx="672" cy="154"/>
            </a:xfrm>
            <a:prstGeom prst="rect">
              <a:avLst/>
            </a:prstGeom>
            <a:noFill/>
            <a:ln w="9525">
              <a:noFill/>
              <a:miter lim="800000"/>
              <a:headEnd/>
              <a:tailEnd/>
            </a:ln>
            <a:effectLst/>
          </p:spPr>
          <p:txBody>
            <a:bodyPr>
              <a:spAutoFit/>
            </a:bodyPr>
            <a:lstStyle/>
            <a:p>
              <a:pPr>
                <a:spcBef>
                  <a:spcPct val="50000"/>
                </a:spcBef>
              </a:pPr>
              <a:r>
                <a:rPr lang="en-US" sz="1000" i="1" baseline="0">
                  <a:latin typeface="Times New Roman" pitchFamily="18" charset="0"/>
                </a:rPr>
                <a:t>15 MPa, 600</a:t>
              </a:r>
              <a:r>
                <a:rPr lang="en-US" sz="1000" i="1" baseline="30000">
                  <a:latin typeface="Times New Roman" pitchFamily="18" charset="0"/>
                </a:rPr>
                <a:t>o</a:t>
              </a:r>
              <a:r>
                <a:rPr lang="en-US" sz="1000" i="1" baseline="0">
                  <a:latin typeface="Times New Roman" pitchFamily="18" charset="0"/>
                </a:rPr>
                <a:t>C</a:t>
              </a:r>
              <a:endParaRPr lang="th-TH" sz="1000" i="1" baseline="0">
                <a:latin typeface="Times New Roman" pitchFamily="18" charset="0"/>
              </a:endParaRPr>
            </a:p>
          </p:txBody>
        </p:sp>
      </p:grpSp>
      <p:grpSp>
        <p:nvGrpSpPr>
          <p:cNvPr id="299177" name="Group 169"/>
          <p:cNvGrpSpPr>
            <a:grpSpLocks/>
          </p:cNvGrpSpPr>
          <p:nvPr/>
        </p:nvGrpSpPr>
        <p:grpSpPr bwMode="auto">
          <a:xfrm>
            <a:off x="4502150" y="2338388"/>
            <a:ext cx="3541713" cy="2976562"/>
            <a:chOff x="2836" y="1473"/>
            <a:chExt cx="2231" cy="1875"/>
          </a:xfrm>
        </p:grpSpPr>
        <p:grpSp>
          <p:nvGrpSpPr>
            <p:cNvPr id="299073" name="Group 65"/>
            <p:cNvGrpSpPr>
              <a:grpSpLocks/>
            </p:cNvGrpSpPr>
            <p:nvPr/>
          </p:nvGrpSpPr>
          <p:grpSpPr bwMode="auto">
            <a:xfrm>
              <a:off x="2836" y="1473"/>
              <a:ext cx="2126" cy="1875"/>
              <a:chOff x="843" y="590"/>
              <a:chExt cx="2126" cy="1875"/>
            </a:xfrm>
          </p:grpSpPr>
          <p:sp>
            <p:nvSpPr>
              <p:cNvPr id="299074" name="Text Box 66"/>
              <p:cNvSpPr txBox="1">
                <a:spLocks noChangeArrowheads="1"/>
              </p:cNvSpPr>
              <p:nvPr/>
            </p:nvSpPr>
            <p:spPr bwMode="auto">
              <a:xfrm>
                <a:off x="843" y="590"/>
                <a:ext cx="252" cy="211"/>
              </a:xfrm>
              <a:prstGeom prst="rect">
                <a:avLst/>
              </a:prstGeom>
              <a:noFill/>
              <a:ln w="9525">
                <a:noFill/>
                <a:miter lim="800000"/>
                <a:headEnd/>
                <a:tailEnd/>
              </a:ln>
            </p:spPr>
            <p:txBody>
              <a:bodyPr/>
              <a:lstStyle/>
              <a:p>
                <a:pPr algn="ctr"/>
                <a:r>
                  <a:rPr lang="en-US" sz="1200" i="1" baseline="0">
                    <a:latin typeface="Times New Roman" pitchFamily="18" charset="0"/>
                  </a:rPr>
                  <a:t>T</a:t>
                </a:r>
                <a:endParaRPr lang="en-US" sz="1200" i="1" baseline="0">
                  <a:latin typeface="Times New Roman" pitchFamily="18" charset="0"/>
                  <a:cs typeface="Arial" pitchFamily="34" charset="0"/>
                </a:endParaRPr>
              </a:p>
            </p:txBody>
          </p:sp>
          <p:sp>
            <p:nvSpPr>
              <p:cNvPr id="299075" name="Line 67"/>
              <p:cNvSpPr>
                <a:spLocks noChangeShapeType="1"/>
              </p:cNvSpPr>
              <p:nvPr/>
            </p:nvSpPr>
            <p:spPr bwMode="auto">
              <a:xfrm flipV="1">
                <a:off x="1112" y="646"/>
                <a:ext cx="6" cy="1604"/>
              </a:xfrm>
              <a:prstGeom prst="line">
                <a:avLst/>
              </a:prstGeom>
              <a:noFill/>
              <a:ln w="38100">
                <a:solidFill>
                  <a:srgbClr val="808080"/>
                </a:solidFill>
                <a:round/>
                <a:headEnd/>
                <a:tailEnd type="stealth" w="med" len="med"/>
              </a:ln>
            </p:spPr>
            <p:txBody>
              <a:bodyPr/>
              <a:lstStyle/>
              <a:p>
                <a:endParaRPr lang="th-TH"/>
              </a:p>
            </p:txBody>
          </p:sp>
          <p:sp>
            <p:nvSpPr>
              <p:cNvPr id="299076" name="Line 68"/>
              <p:cNvSpPr>
                <a:spLocks noChangeShapeType="1"/>
              </p:cNvSpPr>
              <p:nvPr/>
            </p:nvSpPr>
            <p:spPr bwMode="auto">
              <a:xfrm flipV="1">
                <a:off x="1099" y="2235"/>
                <a:ext cx="1751" cy="15"/>
              </a:xfrm>
              <a:prstGeom prst="line">
                <a:avLst/>
              </a:prstGeom>
              <a:noFill/>
              <a:ln w="38100">
                <a:solidFill>
                  <a:srgbClr val="808080"/>
                </a:solidFill>
                <a:round/>
                <a:headEnd/>
                <a:tailEnd type="stealth" w="med" len="med"/>
              </a:ln>
            </p:spPr>
            <p:txBody>
              <a:bodyPr/>
              <a:lstStyle/>
              <a:p>
                <a:endParaRPr lang="th-TH"/>
              </a:p>
            </p:txBody>
          </p:sp>
          <p:sp>
            <p:nvSpPr>
              <p:cNvPr id="299077" name="Text Box 69"/>
              <p:cNvSpPr txBox="1">
                <a:spLocks noChangeArrowheads="1"/>
              </p:cNvSpPr>
              <p:nvPr/>
            </p:nvSpPr>
            <p:spPr bwMode="auto">
              <a:xfrm>
                <a:off x="2659" y="2254"/>
                <a:ext cx="310" cy="211"/>
              </a:xfrm>
              <a:prstGeom prst="rect">
                <a:avLst/>
              </a:prstGeom>
              <a:noFill/>
              <a:ln w="9525">
                <a:noFill/>
                <a:miter lim="800000"/>
                <a:headEnd/>
                <a:tailEnd/>
              </a:ln>
            </p:spPr>
            <p:txBody>
              <a:bodyPr/>
              <a:lstStyle/>
              <a:p>
                <a:pPr algn="ctr"/>
                <a:r>
                  <a:rPr lang="en-US" sz="1200" i="1" baseline="0">
                    <a:latin typeface="Times New Roman" pitchFamily="18" charset="0"/>
                  </a:rPr>
                  <a:t>s</a:t>
                </a:r>
                <a:endParaRPr lang="en-US" sz="1200" i="1" baseline="0">
                  <a:latin typeface="Times New Roman" pitchFamily="18" charset="0"/>
                  <a:cs typeface="Arial" pitchFamily="34" charset="0"/>
                </a:endParaRPr>
              </a:p>
            </p:txBody>
          </p:sp>
        </p:grpSp>
        <p:sp>
          <p:nvSpPr>
            <p:cNvPr id="299079" name="Freeform 71"/>
            <p:cNvSpPr>
              <a:spLocks/>
            </p:cNvSpPr>
            <p:nvPr/>
          </p:nvSpPr>
          <p:spPr bwMode="auto">
            <a:xfrm>
              <a:off x="3334" y="1948"/>
              <a:ext cx="1465" cy="988"/>
            </a:xfrm>
            <a:custGeom>
              <a:avLst/>
              <a:gdLst/>
              <a:ahLst/>
              <a:cxnLst>
                <a:cxn ang="0">
                  <a:pos x="0" y="988"/>
                </a:cxn>
                <a:cxn ang="0">
                  <a:pos x="63" y="793"/>
                </a:cxn>
                <a:cxn ang="0">
                  <a:pos x="117" y="635"/>
                </a:cxn>
                <a:cxn ang="0">
                  <a:pos x="188" y="428"/>
                </a:cxn>
                <a:cxn ang="0">
                  <a:pos x="277" y="231"/>
                </a:cxn>
                <a:cxn ang="0">
                  <a:pos x="412" y="36"/>
                </a:cxn>
                <a:cxn ang="0">
                  <a:pos x="595" y="13"/>
                </a:cxn>
                <a:cxn ang="0">
                  <a:pos x="738" y="112"/>
                </a:cxn>
                <a:cxn ang="0">
                  <a:pos x="841" y="211"/>
                </a:cxn>
                <a:cxn ang="0">
                  <a:pos x="922" y="304"/>
                </a:cxn>
                <a:cxn ang="0">
                  <a:pos x="1054" y="457"/>
                </a:cxn>
                <a:cxn ang="0">
                  <a:pos x="1193" y="623"/>
                </a:cxn>
                <a:cxn ang="0">
                  <a:pos x="1311" y="770"/>
                </a:cxn>
                <a:cxn ang="0">
                  <a:pos x="1465" y="942"/>
                </a:cxn>
              </a:cxnLst>
              <a:rect l="0" t="0" r="r" b="b"/>
              <a:pathLst>
                <a:path w="1465" h="988">
                  <a:moveTo>
                    <a:pt x="0" y="988"/>
                  </a:moveTo>
                  <a:cubicBezTo>
                    <a:pt x="10" y="956"/>
                    <a:pt x="43" y="852"/>
                    <a:pt x="63" y="793"/>
                  </a:cubicBezTo>
                  <a:cubicBezTo>
                    <a:pt x="83" y="734"/>
                    <a:pt x="96" y="696"/>
                    <a:pt x="117" y="635"/>
                  </a:cubicBezTo>
                  <a:cubicBezTo>
                    <a:pt x="138" y="574"/>
                    <a:pt x="161" y="495"/>
                    <a:pt x="188" y="428"/>
                  </a:cubicBezTo>
                  <a:cubicBezTo>
                    <a:pt x="215" y="361"/>
                    <a:pt x="240" y="296"/>
                    <a:pt x="277" y="231"/>
                  </a:cubicBezTo>
                  <a:cubicBezTo>
                    <a:pt x="314" y="166"/>
                    <a:pt x="359" y="72"/>
                    <a:pt x="412" y="36"/>
                  </a:cubicBezTo>
                  <a:cubicBezTo>
                    <a:pt x="465" y="0"/>
                    <a:pt x="541" y="1"/>
                    <a:pt x="595" y="13"/>
                  </a:cubicBezTo>
                  <a:cubicBezTo>
                    <a:pt x="649" y="26"/>
                    <a:pt x="697" y="79"/>
                    <a:pt x="738" y="112"/>
                  </a:cubicBezTo>
                  <a:cubicBezTo>
                    <a:pt x="780" y="145"/>
                    <a:pt x="811" y="179"/>
                    <a:pt x="841" y="211"/>
                  </a:cubicBezTo>
                  <a:cubicBezTo>
                    <a:pt x="871" y="243"/>
                    <a:pt x="886" y="263"/>
                    <a:pt x="922" y="304"/>
                  </a:cubicBezTo>
                  <a:cubicBezTo>
                    <a:pt x="958" y="345"/>
                    <a:pt x="1009" y="404"/>
                    <a:pt x="1054" y="457"/>
                  </a:cubicBezTo>
                  <a:cubicBezTo>
                    <a:pt x="1099" y="510"/>
                    <a:pt x="1150" y="571"/>
                    <a:pt x="1193" y="623"/>
                  </a:cubicBezTo>
                  <a:cubicBezTo>
                    <a:pt x="1237" y="675"/>
                    <a:pt x="1266" y="717"/>
                    <a:pt x="1311" y="770"/>
                  </a:cubicBezTo>
                  <a:cubicBezTo>
                    <a:pt x="1356" y="823"/>
                    <a:pt x="1433" y="906"/>
                    <a:pt x="1465" y="942"/>
                  </a:cubicBezTo>
                </a:path>
              </a:pathLst>
            </a:custGeom>
            <a:noFill/>
            <a:ln w="12700">
              <a:solidFill>
                <a:srgbClr val="C0C0C0"/>
              </a:solidFill>
              <a:round/>
              <a:headEnd/>
              <a:tailEnd/>
            </a:ln>
            <a:effectLst/>
          </p:spPr>
          <p:txBody>
            <a:bodyPr/>
            <a:lstStyle/>
            <a:p>
              <a:endParaRPr lang="th-TH"/>
            </a:p>
          </p:txBody>
        </p:sp>
        <p:sp>
          <p:nvSpPr>
            <p:cNvPr id="299081" name="Freeform 73"/>
            <p:cNvSpPr>
              <a:spLocks/>
            </p:cNvSpPr>
            <p:nvPr/>
          </p:nvSpPr>
          <p:spPr bwMode="auto">
            <a:xfrm>
              <a:off x="3264" y="1629"/>
              <a:ext cx="1368" cy="936"/>
            </a:xfrm>
            <a:custGeom>
              <a:avLst/>
              <a:gdLst/>
              <a:ahLst/>
              <a:cxnLst>
                <a:cxn ang="0">
                  <a:pos x="0" y="936"/>
                </a:cxn>
                <a:cxn ang="0">
                  <a:pos x="384" y="471"/>
                </a:cxn>
                <a:cxn ang="0">
                  <a:pos x="860" y="469"/>
                </a:cxn>
                <a:cxn ang="0">
                  <a:pos x="1065" y="324"/>
                </a:cxn>
                <a:cxn ang="0">
                  <a:pos x="1239" y="165"/>
                </a:cxn>
                <a:cxn ang="0">
                  <a:pos x="1368" y="0"/>
                </a:cxn>
              </a:cxnLst>
              <a:rect l="0" t="0" r="r" b="b"/>
              <a:pathLst>
                <a:path w="1368" h="936">
                  <a:moveTo>
                    <a:pt x="0" y="936"/>
                  </a:moveTo>
                  <a:lnTo>
                    <a:pt x="384" y="471"/>
                  </a:lnTo>
                  <a:lnTo>
                    <a:pt x="860" y="469"/>
                  </a:lnTo>
                  <a:lnTo>
                    <a:pt x="1065" y="324"/>
                  </a:lnTo>
                  <a:lnTo>
                    <a:pt x="1239" y="165"/>
                  </a:lnTo>
                  <a:lnTo>
                    <a:pt x="1368" y="0"/>
                  </a:lnTo>
                </a:path>
              </a:pathLst>
            </a:custGeom>
            <a:noFill/>
            <a:ln w="6350">
              <a:solidFill>
                <a:srgbClr val="CCFFFF"/>
              </a:solidFill>
              <a:round/>
              <a:headEnd/>
              <a:tailEnd/>
            </a:ln>
          </p:spPr>
          <p:txBody>
            <a:bodyPr/>
            <a:lstStyle/>
            <a:p>
              <a:endParaRPr lang="th-TH"/>
            </a:p>
          </p:txBody>
        </p:sp>
        <p:sp>
          <p:nvSpPr>
            <p:cNvPr id="299083" name="Freeform 75"/>
            <p:cNvSpPr>
              <a:spLocks/>
            </p:cNvSpPr>
            <p:nvPr/>
          </p:nvSpPr>
          <p:spPr bwMode="auto">
            <a:xfrm>
              <a:off x="3261" y="2142"/>
              <a:ext cx="1806" cy="750"/>
            </a:xfrm>
            <a:custGeom>
              <a:avLst/>
              <a:gdLst/>
              <a:ahLst/>
              <a:cxnLst>
                <a:cxn ang="0">
                  <a:pos x="0" y="750"/>
                </a:cxn>
                <a:cxn ang="0">
                  <a:pos x="150" y="569"/>
                </a:cxn>
                <a:cxn ang="0">
                  <a:pos x="1356" y="558"/>
                </a:cxn>
                <a:cxn ang="0">
                  <a:pos x="1485" y="426"/>
                </a:cxn>
                <a:cxn ang="0">
                  <a:pos x="1584" y="321"/>
                </a:cxn>
                <a:cxn ang="0">
                  <a:pos x="1695" y="189"/>
                </a:cxn>
                <a:cxn ang="0">
                  <a:pos x="1806" y="0"/>
                </a:cxn>
              </a:cxnLst>
              <a:rect l="0" t="0" r="r" b="b"/>
              <a:pathLst>
                <a:path w="1806" h="750">
                  <a:moveTo>
                    <a:pt x="0" y="750"/>
                  </a:moveTo>
                  <a:lnTo>
                    <a:pt x="150" y="569"/>
                  </a:lnTo>
                  <a:lnTo>
                    <a:pt x="1356" y="558"/>
                  </a:lnTo>
                  <a:lnTo>
                    <a:pt x="1485" y="426"/>
                  </a:lnTo>
                  <a:lnTo>
                    <a:pt x="1584" y="321"/>
                  </a:lnTo>
                  <a:lnTo>
                    <a:pt x="1695" y="189"/>
                  </a:lnTo>
                  <a:lnTo>
                    <a:pt x="1806" y="0"/>
                  </a:lnTo>
                </a:path>
              </a:pathLst>
            </a:custGeom>
            <a:noFill/>
            <a:ln w="6350">
              <a:solidFill>
                <a:srgbClr val="CCFFFF"/>
              </a:solidFill>
              <a:round/>
              <a:headEnd/>
              <a:tailEnd/>
            </a:ln>
          </p:spPr>
          <p:txBody>
            <a:bodyPr/>
            <a:lstStyle/>
            <a:p>
              <a:endParaRPr lang="th-TH"/>
            </a:p>
          </p:txBody>
        </p:sp>
        <p:sp>
          <p:nvSpPr>
            <p:cNvPr id="299097" name="Line 89"/>
            <p:cNvSpPr>
              <a:spLocks noChangeShapeType="1"/>
            </p:cNvSpPr>
            <p:nvPr/>
          </p:nvSpPr>
          <p:spPr bwMode="auto">
            <a:xfrm flipH="1">
              <a:off x="3739" y="2743"/>
              <a:ext cx="175" cy="10"/>
            </a:xfrm>
            <a:prstGeom prst="line">
              <a:avLst/>
            </a:prstGeom>
            <a:noFill/>
            <a:ln w="25400">
              <a:solidFill>
                <a:srgbClr val="FF0000"/>
              </a:solidFill>
              <a:round/>
              <a:headEnd/>
              <a:tailEnd type="triangle" w="med" len="med"/>
            </a:ln>
            <a:effectLst/>
          </p:spPr>
          <p:txBody>
            <a:bodyPr/>
            <a:lstStyle/>
            <a:p>
              <a:endParaRPr lang="th-TH"/>
            </a:p>
          </p:txBody>
        </p:sp>
        <p:sp>
          <p:nvSpPr>
            <p:cNvPr id="299148" name="Freeform 140"/>
            <p:cNvSpPr>
              <a:spLocks/>
            </p:cNvSpPr>
            <p:nvPr/>
          </p:nvSpPr>
          <p:spPr bwMode="auto">
            <a:xfrm>
              <a:off x="3321" y="2700"/>
              <a:ext cx="1188" cy="171"/>
            </a:xfrm>
            <a:custGeom>
              <a:avLst/>
              <a:gdLst/>
              <a:ahLst/>
              <a:cxnLst>
                <a:cxn ang="0">
                  <a:pos x="1101" y="0"/>
                </a:cxn>
                <a:cxn ang="0">
                  <a:pos x="924" y="18"/>
                </a:cxn>
                <a:cxn ang="0">
                  <a:pos x="699" y="33"/>
                </a:cxn>
                <a:cxn ang="0">
                  <a:pos x="357" y="60"/>
                </a:cxn>
                <a:cxn ang="0">
                  <a:pos x="168" y="75"/>
                </a:cxn>
                <a:cxn ang="0">
                  <a:pos x="60" y="93"/>
                </a:cxn>
                <a:cxn ang="0">
                  <a:pos x="0" y="171"/>
                </a:cxn>
              </a:cxnLst>
              <a:rect l="0" t="0" r="r" b="b"/>
              <a:pathLst>
                <a:path w="1101" h="171">
                  <a:moveTo>
                    <a:pt x="1101" y="0"/>
                  </a:moveTo>
                  <a:lnTo>
                    <a:pt x="924" y="18"/>
                  </a:lnTo>
                  <a:lnTo>
                    <a:pt x="699" y="33"/>
                  </a:lnTo>
                  <a:lnTo>
                    <a:pt x="357" y="60"/>
                  </a:lnTo>
                  <a:lnTo>
                    <a:pt x="168" y="75"/>
                  </a:lnTo>
                  <a:lnTo>
                    <a:pt x="60" y="93"/>
                  </a:lnTo>
                  <a:lnTo>
                    <a:pt x="0" y="171"/>
                  </a:lnTo>
                </a:path>
              </a:pathLst>
            </a:custGeom>
            <a:noFill/>
            <a:ln w="25400">
              <a:solidFill>
                <a:srgbClr val="FF0000"/>
              </a:solidFill>
              <a:round/>
              <a:headEnd/>
              <a:tailEnd/>
            </a:ln>
            <a:effectLst/>
          </p:spPr>
          <p:txBody>
            <a:bodyPr/>
            <a:lstStyle/>
            <a:p>
              <a:endParaRPr lang="th-TH"/>
            </a:p>
          </p:txBody>
        </p:sp>
        <p:grpSp>
          <p:nvGrpSpPr>
            <p:cNvPr id="299171" name="Group 163"/>
            <p:cNvGrpSpPr>
              <a:grpSpLocks/>
            </p:cNvGrpSpPr>
            <p:nvPr/>
          </p:nvGrpSpPr>
          <p:grpSpPr bwMode="auto">
            <a:xfrm>
              <a:off x="4352" y="2088"/>
              <a:ext cx="236" cy="805"/>
              <a:chOff x="4352" y="2088"/>
              <a:chExt cx="236" cy="805"/>
            </a:xfrm>
          </p:grpSpPr>
          <p:sp>
            <p:nvSpPr>
              <p:cNvPr id="299159" name="Line 151"/>
              <p:cNvSpPr>
                <a:spLocks noChangeShapeType="1"/>
              </p:cNvSpPr>
              <p:nvPr/>
            </p:nvSpPr>
            <p:spPr bwMode="auto">
              <a:xfrm>
                <a:off x="4352" y="2088"/>
                <a:ext cx="149" cy="616"/>
              </a:xfrm>
              <a:prstGeom prst="line">
                <a:avLst/>
              </a:prstGeom>
              <a:noFill/>
              <a:ln w="25400">
                <a:solidFill>
                  <a:srgbClr val="FF0000"/>
                </a:solidFill>
                <a:round/>
                <a:headEnd/>
                <a:tailEnd type="stealth" w="lg" len="lg"/>
              </a:ln>
              <a:effectLst/>
            </p:spPr>
            <p:txBody>
              <a:bodyPr/>
              <a:lstStyle/>
              <a:p>
                <a:endParaRPr lang="th-TH"/>
              </a:p>
            </p:txBody>
          </p:sp>
          <p:sp>
            <p:nvSpPr>
              <p:cNvPr id="299096" name="Oval 88"/>
              <p:cNvSpPr>
                <a:spLocks noChangeArrowheads="1"/>
              </p:cNvSpPr>
              <p:nvPr/>
            </p:nvSpPr>
            <p:spPr bwMode="auto">
              <a:xfrm>
                <a:off x="4482" y="2678"/>
                <a:ext cx="41" cy="42"/>
              </a:xfrm>
              <a:prstGeom prst="ellipse">
                <a:avLst/>
              </a:prstGeom>
              <a:solidFill>
                <a:srgbClr val="808080"/>
              </a:solidFill>
              <a:ln w="9525">
                <a:solidFill>
                  <a:srgbClr val="FFFF00"/>
                </a:solidFill>
                <a:round/>
                <a:headEnd/>
                <a:tailEnd/>
              </a:ln>
              <a:effectLst/>
            </p:spPr>
            <p:txBody>
              <a:bodyPr wrap="none" anchor="ctr"/>
              <a:lstStyle/>
              <a:p>
                <a:endParaRPr lang="th-TH"/>
              </a:p>
            </p:txBody>
          </p:sp>
          <p:sp>
            <p:nvSpPr>
              <p:cNvPr id="299161" name="Text Box 153"/>
              <p:cNvSpPr txBox="1">
                <a:spLocks noChangeArrowheads="1"/>
              </p:cNvSpPr>
              <p:nvPr/>
            </p:nvSpPr>
            <p:spPr bwMode="auto">
              <a:xfrm>
                <a:off x="4427" y="2722"/>
                <a:ext cx="161" cy="171"/>
              </a:xfrm>
              <a:prstGeom prst="rect">
                <a:avLst/>
              </a:prstGeom>
              <a:noFill/>
              <a:ln w="9525">
                <a:noFill/>
                <a:miter lim="800000"/>
                <a:headEnd/>
                <a:tailEnd/>
              </a:ln>
            </p:spPr>
            <p:txBody>
              <a:bodyPr/>
              <a:lstStyle/>
              <a:p>
                <a:pPr algn="ctr"/>
                <a:r>
                  <a:rPr lang="en-US" sz="1200" i="1" baseline="0">
                    <a:latin typeface="Times New Roman" pitchFamily="18" charset="0"/>
                  </a:rPr>
                  <a:t>6</a:t>
                </a:r>
                <a:endParaRPr lang="en-US" sz="1200" i="1">
                  <a:latin typeface="Times New Roman" pitchFamily="18" charset="0"/>
                  <a:cs typeface="Arial" pitchFamily="34" charset="0"/>
                </a:endParaRPr>
              </a:p>
            </p:txBody>
          </p:sp>
        </p:grpSp>
        <p:grpSp>
          <p:nvGrpSpPr>
            <p:cNvPr id="299164" name="Group 156"/>
            <p:cNvGrpSpPr>
              <a:grpSpLocks/>
            </p:cNvGrpSpPr>
            <p:nvPr/>
          </p:nvGrpSpPr>
          <p:grpSpPr bwMode="auto">
            <a:xfrm>
              <a:off x="3297" y="2216"/>
              <a:ext cx="170" cy="801"/>
              <a:chOff x="3297" y="2216"/>
              <a:chExt cx="170" cy="801"/>
            </a:xfrm>
          </p:grpSpPr>
          <p:grpSp>
            <p:nvGrpSpPr>
              <p:cNvPr id="299158" name="Group 150"/>
              <p:cNvGrpSpPr>
                <a:grpSpLocks/>
              </p:cNvGrpSpPr>
              <p:nvPr/>
            </p:nvGrpSpPr>
            <p:grpSpPr bwMode="auto">
              <a:xfrm>
                <a:off x="3297" y="2328"/>
                <a:ext cx="165" cy="689"/>
                <a:chOff x="3297" y="2328"/>
                <a:chExt cx="165" cy="689"/>
              </a:xfrm>
            </p:grpSpPr>
            <p:sp>
              <p:nvSpPr>
                <p:cNvPr id="299154" name="Text Box 146"/>
                <p:cNvSpPr txBox="1">
                  <a:spLocks noChangeArrowheads="1"/>
                </p:cNvSpPr>
                <p:nvPr/>
              </p:nvSpPr>
              <p:spPr bwMode="auto">
                <a:xfrm>
                  <a:off x="3297" y="2846"/>
                  <a:ext cx="161" cy="171"/>
                </a:xfrm>
                <a:prstGeom prst="rect">
                  <a:avLst/>
                </a:prstGeom>
                <a:noFill/>
                <a:ln w="9525">
                  <a:noFill/>
                  <a:miter lim="800000"/>
                  <a:headEnd/>
                  <a:tailEnd/>
                </a:ln>
              </p:spPr>
              <p:txBody>
                <a:bodyPr/>
                <a:lstStyle/>
                <a:p>
                  <a:pPr algn="ctr"/>
                  <a:r>
                    <a:rPr lang="en-US" sz="1200" i="1" baseline="0">
                      <a:latin typeface="Times New Roman" pitchFamily="18" charset="0"/>
                    </a:rPr>
                    <a:t>1</a:t>
                  </a:r>
                  <a:endParaRPr lang="en-US" sz="1200" i="1">
                    <a:latin typeface="Times New Roman" pitchFamily="18" charset="0"/>
                    <a:cs typeface="Arial" pitchFamily="34" charset="0"/>
                  </a:endParaRPr>
                </a:p>
              </p:txBody>
            </p:sp>
            <p:grpSp>
              <p:nvGrpSpPr>
                <p:cNvPr id="299157" name="Group 149"/>
                <p:cNvGrpSpPr>
                  <a:grpSpLocks/>
                </p:cNvGrpSpPr>
                <p:nvPr/>
              </p:nvGrpSpPr>
              <p:grpSpPr bwMode="auto">
                <a:xfrm>
                  <a:off x="3303" y="2328"/>
                  <a:ext cx="159" cy="563"/>
                  <a:chOff x="3303" y="2328"/>
                  <a:chExt cx="159" cy="563"/>
                </a:xfrm>
              </p:grpSpPr>
              <p:grpSp>
                <p:nvGrpSpPr>
                  <p:cNvPr id="299155" name="Group 147"/>
                  <p:cNvGrpSpPr>
                    <a:grpSpLocks/>
                  </p:cNvGrpSpPr>
                  <p:nvPr/>
                </p:nvGrpSpPr>
                <p:grpSpPr bwMode="auto">
                  <a:xfrm>
                    <a:off x="3303" y="2328"/>
                    <a:ext cx="159" cy="563"/>
                    <a:chOff x="3303" y="2328"/>
                    <a:chExt cx="159" cy="563"/>
                  </a:xfrm>
                </p:grpSpPr>
                <p:sp>
                  <p:nvSpPr>
                    <p:cNvPr id="299100" name="Line 92"/>
                    <p:cNvSpPr>
                      <a:spLocks noChangeShapeType="1"/>
                    </p:cNvSpPr>
                    <p:nvPr/>
                  </p:nvSpPr>
                  <p:spPr bwMode="auto">
                    <a:xfrm flipH="1">
                      <a:off x="3321" y="2339"/>
                      <a:ext cx="124" cy="531"/>
                    </a:xfrm>
                    <a:prstGeom prst="line">
                      <a:avLst/>
                    </a:prstGeom>
                    <a:noFill/>
                    <a:ln w="25400">
                      <a:solidFill>
                        <a:srgbClr val="FF0000"/>
                      </a:solidFill>
                      <a:round/>
                      <a:headEnd/>
                      <a:tailEnd/>
                    </a:ln>
                    <a:effectLst/>
                  </p:spPr>
                  <p:txBody>
                    <a:bodyPr/>
                    <a:lstStyle/>
                    <a:p>
                      <a:endParaRPr lang="th-TH"/>
                    </a:p>
                  </p:txBody>
                </p:sp>
                <p:sp>
                  <p:nvSpPr>
                    <p:cNvPr id="299150" name="Oval 142"/>
                    <p:cNvSpPr>
                      <a:spLocks noChangeArrowheads="1"/>
                    </p:cNvSpPr>
                    <p:nvPr/>
                  </p:nvSpPr>
                  <p:spPr bwMode="auto">
                    <a:xfrm>
                      <a:off x="3421" y="2328"/>
                      <a:ext cx="41" cy="42"/>
                    </a:xfrm>
                    <a:prstGeom prst="ellipse">
                      <a:avLst/>
                    </a:prstGeom>
                    <a:solidFill>
                      <a:srgbClr val="808080"/>
                    </a:solidFill>
                    <a:ln w="9525">
                      <a:solidFill>
                        <a:srgbClr val="FFFF00"/>
                      </a:solidFill>
                      <a:round/>
                      <a:headEnd/>
                      <a:tailEnd/>
                    </a:ln>
                    <a:effectLst/>
                  </p:spPr>
                  <p:txBody>
                    <a:bodyPr wrap="none" anchor="ctr"/>
                    <a:lstStyle/>
                    <a:p>
                      <a:endParaRPr lang="th-TH"/>
                    </a:p>
                  </p:txBody>
                </p:sp>
                <p:sp>
                  <p:nvSpPr>
                    <p:cNvPr id="299152" name="Oval 144"/>
                    <p:cNvSpPr>
                      <a:spLocks noChangeArrowheads="1"/>
                    </p:cNvSpPr>
                    <p:nvPr/>
                  </p:nvSpPr>
                  <p:spPr bwMode="auto">
                    <a:xfrm>
                      <a:off x="3303" y="2849"/>
                      <a:ext cx="41" cy="42"/>
                    </a:xfrm>
                    <a:prstGeom prst="ellipse">
                      <a:avLst/>
                    </a:prstGeom>
                    <a:solidFill>
                      <a:srgbClr val="808080"/>
                    </a:solidFill>
                    <a:ln w="9525">
                      <a:solidFill>
                        <a:srgbClr val="FFFF00"/>
                      </a:solidFill>
                      <a:round/>
                      <a:headEnd/>
                      <a:tailEnd/>
                    </a:ln>
                    <a:effectLst/>
                  </p:spPr>
                  <p:txBody>
                    <a:bodyPr wrap="none" anchor="ctr"/>
                    <a:lstStyle/>
                    <a:p>
                      <a:endParaRPr lang="th-TH"/>
                    </a:p>
                  </p:txBody>
                </p:sp>
              </p:grpSp>
              <p:sp>
                <p:nvSpPr>
                  <p:cNvPr id="299156" name="Line 148"/>
                  <p:cNvSpPr>
                    <a:spLocks noChangeShapeType="1"/>
                  </p:cNvSpPr>
                  <p:nvPr/>
                </p:nvSpPr>
                <p:spPr bwMode="auto">
                  <a:xfrm flipV="1">
                    <a:off x="3363" y="2506"/>
                    <a:ext cx="40" cy="173"/>
                  </a:xfrm>
                  <a:prstGeom prst="line">
                    <a:avLst/>
                  </a:prstGeom>
                  <a:noFill/>
                  <a:ln w="25400">
                    <a:solidFill>
                      <a:srgbClr val="FF0000"/>
                    </a:solidFill>
                    <a:round/>
                    <a:headEnd/>
                    <a:tailEnd type="stealth" w="lg" len="lg"/>
                  </a:ln>
                  <a:effectLst/>
                </p:spPr>
                <p:txBody>
                  <a:bodyPr/>
                  <a:lstStyle/>
                  <a:p>
                    <a:endParaRPr lang="th-TH"/>
                  </a:p>
                </p:txBody>
              </p:sp>
            </p:grpSp>
          </p:grpSp>
          <p:sp>
            <p:nvSpPr>
              <p:cNvPr id="299162" name="Text Box 154"/>
              <p:cNvSpPr txBox="1">
                <a:spLocks noChangeArrowheads="1"/>
              </p:cNvSpPr>
              <p:nvPr/>
            </p:nvSpPr>
            <p:spPr bwMode="auto">
              <a:xfrm>
                <a:off x="3306" y="2216"/>
                <a:ext cx="161" cy="171"/>
              </a:xfrm>
              <a:prstGeom prst="rect">
                <a:avLst/>
              </a:prstGeom>
              <a:noFill/>
              <a:ln w="9525">
                <a:noFill/>
                <a:miter lim="800000"/>
                <a:headEnd/>
                <a:tailEnd/>
              </a:ln>
            </p:spPr>
            <p:txBody>
              <a:bodyPr/>
              <a:lstStyle/>
              <a:p>
                <a:pPr algn="ctr"/>
                <a:r>
                  <a:rPr lang="en-US" sz="1200" i="1" baseline="0">
                    <a:latin typeface="Times New Roman" pitchFamily="18" charset="0"/>
                  </a:rPr>
                  <a:t>2</a:t>
                </a:r>
                <a:endParaRPr lang="en-US" sz="1200" i="1">
                  <a:latin typeface="Times New Roman" pitchFamily="18" charset="0"/>
                  <a:cs typeface="Arial" pitchFamily="34" charset="0"/>
                </a:endParaRPr>
              </a:p>
            </p:txBody>
          </p:sp>
        </p:grpSp>
        <p:grpSp>
          <p:nvGrpSpPr>
            <p:cNvPr id="299174" name="Group 166"/>
            <p:cNvGrpSpPr>
              <a:grpSpLocks/>
            </p:cNvGrpSpPr>
            <p:nvPr/>
          </p:nvGrpSpPr>
          <p:grpSpPr bwMode="auto">
            <a:xfrm>
              <a:off x="3107" y="1912"/>
              <a:ext cx="1398" cy="732"/>
              <a:chOff x="3107" y="1912"/>
              <a:chExt cx="1398" cy="732"/>
            </a:xfrm>
          </p:grpSpPr>
          <p:sp>
            <p:nvSpPr>
              <p:cNvPr id="299070" name="Line 62"/>
              <p:cNvSpPr>
                <a:spLocks noChangeShapeType="1"/>
              </p:cNvSpPr>
              <p:nvPr/>
            </p:nvSpPr>
            <p:spPr bwMode="auto">
              <a:xfrm>
                <a:off x="3613" y="2406"/>
                <a:ext cx="0" cy="0"/>
              </a:xfrm>
              <a:prstGeom prst="line">
                <a:avLst/>
              </a:prstGeom>
              <a:noFill/>
              <a:ln w="9525">
                <a:solidFill>
                  <a:srgbClr val="000000"/>
                </a:solidFill>
                <a:round/>
                <a:headEnd/>
                <a:tailEnd/>
              </a:ln>
            </p:spPr>
            <p:txBody>
              <a:bodyPr/>
              <a:lstStyle/>
              <a:p>
                <a:endParaRPr lang="th-TH"/>
              </a:p>
            </p:txBody>
          </p:sp>
          <p:sp>
            <p:nvSpPr>
              <p:cNvPr id="299071" name="Line 63"/>
              <p:cNvSpPr>
                <a:spLocks noChangeShapeType="1"/>
              </p:cNvSpPr>
              <p:nvPr/>
            </p:nvSpPr>
            <p:spPr bwMode="auto">
              <a:xfrm>
                <a:off x="3592" y="2249"/>
                <a:ext cx="0" cy="0"/>
              </a:xfrm>
              <a:prstGeom prst="line">
                <a:avLst/>
              </a:prstGeom>
              <a:noFill/>
              <a:ln w="9525">
                <a:solidFill>
                  <a:srgbClr val="000000"/>
                </a:solidFill>
                <a:round/>
                <a:headEnd/>
                <a:tailEnd/>
              </a:ln>
            </p:spPr>
            <p:txBody>
              <a:bodyPr/>
              <a:lstStyle/>
              <a:p>
                <a:endParaRPr lang="th-TH"/>
              </a:p>
            </p:txBody>
          </p:sp>
          <p:sp>
            <p:nvSpPr>
              <p:cNvPr id="299102" name="Line 94"/>
              <p:cNvSpPr>
                <a:spLocks noChangeShapeType="1"/>
              </p:cNvSpPr>
              <p:nvPr/>
            </p:nvSpPr>
            <p:spPr bwMode="auto">
              <a:xfrm>
                <a:off x="3755" y="2093"/>
                <a:ext cx="196" cy="16"/>
              </a:xfrm>
              <a:prstGeom prst="line">
                <a:avLst/>
              </a:prstGeom>
              <a:noFill/>
              <a:ln w="25400">
                <a:solidFill>
                  <a:srgbClr val="FF0000"/>
                </a:solidFill>
                <a:round/>
                <a:headEnd/>
                <a:tailEnd type="stealth" w="lg" len="lg"/>
              </a:ln>
              <a:effectLst/>
            </p:spPr>
            <p:txBody>
              <a:bodyPr/>
              <a:lstStyle/>
              <a:p>
                <a:endParaRPr lang="th-TH"/>
              </a:p>
            </p:txBody>
          </p:sp>
          <p:sp>
            <p:nvSpPr>
              <p:cNvPr id="299149" name="Freeform 141"/>
              <p:cNvSpPr>
                <a:spLocks/>
              </p:cNvSpPr>
              <p:nvPr/>
            </p:nvSpPr>
            <p:spPr bwMode="auto">
              <a:xfrm>
                <a:off x="3255" y="1929"/>
                <a:ext cx="1191" cy="648"/>
              </a:xfrm>
              <a:custGeom>
                <a:avLst/>
                <a:gdLst/>
                <a:ahLst/>
                <a:cxnLst>
                  <a:cxn ang="0">
                    <a:pos x="1101" y="177"/>
                  </a:cxn>
                  <a:cxn ang="0">
                    <a:pos x="1191" y="0"/>
                  </a:cxn>
                  <a:cxn ang="0">
                    <a:pos x="1092" y="63"/>
                  </a:cxn>
                  <a:cxn ang="0">
                    <a:pos x="990" y="129"/>
                  </a:cxn>
                  <a:cxn ang="0">
                    <a:pos x="888" y="186"/>
                  </a:cxn>
                  <a:cxn ang="0">
                    <a:pos x="408" y="162"/>
                  </a:cxn>
                  <a:cxn ang="0">
                    <a:pos x="90" y="546"/>
                  </a:cxn>
                  <a:cxn ang="0">
                    <a:pos x="0" y="648"/>
                  </a:cxn>
                </a:cxnLst>
                <a:rect l="0" t="0" r="r" b="b"/>
                <a:pathLst>
                  <a:path w="1191" h="648">
                    <a:moveTo>
                      <a:pt x="1101" y="177"/>
                    </a:moveTo>
                    <a:lnTo>
                      <a:pt x="1191" y="0"/>
                    </a:lnTo>
                    <a:lnTo>
                      <a:pt x="1092" y="63"/>
                    </a:lnTo>
                    <a:lnTo>
                      <a:pt x="990" y="129"/>
                    </a:lnTo>
                    <a:lnTo>
                      <a:pt x="888" y="186"/>
                    </a:lnTo>
                    <a:lnTo>
                      <a:pt x="408" y="162"/>
                    </a:lnTo>
                    <a:lnTo>
                      <a:pt x="90" y="546"/>
                    </a:lnTo>
                    <a:lnTo>
                      <a:pt x="0" y="648"/>
                    </a:lnTo>
                  </a:path>
                </a:pathLst>
              </a:custGeom>
              <a:noFill/>
              <a:ln w="25400">
                <a:solidFill>
                  <a:srgbClr val="FF0000"/>
                </a:solidFill>
                <a:round/>
                <a:headEnd/>
                <a:tailEnd/>
              </a:ln>
              <a:effectLst/>
            </p:spPr>
            <p:txBody>
              <a:bodyPr/>
              <a:lstStyle/>
              <a:p>
                <a:endParaRPr lang="th-TH"/>
              </a:p>
            </p:txBody>
          </p:sp>
          <p:sp>
            <p:nvSpPr>
              <p:cNvPr id="299153" name="Text Box 145"/>
              <p:cNvSpPr txBox="1">
                <a:spLocks noChangeArrowheads="1"/>
              </p:cNvSpPr>
              <p:nvPr/>
            </p:nvSpPr>
            <p:spPr bwMode="auto">
              <a:xfrm>
                <a:off x="3107" y="2473"/>
                <a:ext cx="161" cy="171"/>
              </a:xfrm>
              <a:prstGeom prst="rect">
                <a:avLst/>
              </a:prstGeom>
              <a:noFill/>
              <a:ln w="9525">
                <a:noFill/>
                <a:miter lim="800000"/>
                <a:headEnd/>
                <a:tailEnd/>
              </a:ln>
            </p:spPr>
            <p:txBody>
              <a:bodyPr/>
              <a:lstStyle/>
              <a:p>
                <a:pPr algn="ctr"/>
                <a:r>
                  <a:rPr lang="en-US" sz="1200" i="1" baseline="0">
                    <a:latin typeface="Times New Roman" pitchFamily="18" charset="0"/>
                  </a:rPr>
                  <a:t>3</a:t>
                </a:r>
                <a:endParaRPr lang="en-US" sz="1200" i="1">
                  <a:latin typeface="Times New Roman" pitchFamily="18" charset="0"/>
                  <a:cs typeface="Arial" pitchFamily="34" charset="0"/>
                </a:endParaRPr>
              </a:p>
            </p:txBody>
          </p:sp>
          <p:sp>
            <p:nvSpPr>
              <p:cNvPr id="299151" name="Oval 143"/>
              <p:cNvSpPr>
                <a:spLocks noChangeArrowheads="1"/>
              </p:cNvSpPr>
              <p:nvPr/>
            </p:nvSpPr>
            <p:spPr bwMode="auto">
              <a:xfrm>
                <a:off x="4418" y="1912"/>
                <a:ext cx="41" cy="42"/>
              </a:xfrm>
              <a:prstGeom prst="ellipse">
                <a:avLst/>
              </a:prstGeom>
              <a:solidFill>
                <a:srgbClr val="808080"/>
              </a:solidFill>
              <a:ln w="9525">
                <a:solidFill>
                  <a:srgbClr val="FFFF00"/>
                </a:solidFill>
                <a:round/>
                <a:headEnd/>
                <a:tailEnd/>
              </a:ln>
              <a:effectLst/>
            </p:spPr>
            <p:txBody>
              <a:bodyPr wrap="none" anchor="ctr"/>
              <a:lstStyle/>
              <a:p>
                <a:endParaRPr lang="th-TH"/>
              </a:p>
            </p:txBody>
          </p:sp>
          <p:sp>
            <p:nvSpPr>
              <p:cNvPr id="299163" name="Oval 155"/>
              <p:cNvSpPr>
                <a:spLocks noChangeArrowheads="1"/>
              </p:cNvSpPr>
              <p:nvPr/>
            </p:nvSpPr>
            <p:spPr bwMode="auto">
              <a:xfrm>
                <a:off x="4335" y="2078"/>
                <a:ext cx="41" cy="42"/>
              </a:xfrm>
              <a:prstGeom prst="ellipse">
                <a:avLst/>
              </a:prstGeom>
              <a:solidFill>
                <a:srgbClr val="808080"/>
              </a:solidFill>
              <a:ln w="9525">
                <a:solidFill>
                  <a:srgbClr val="FFFF00"/>
                </a:solidFill>
                <a:round/>
                <a:headEnd/>
                <a:tailEnd/>
              </a:ln>
              <a:effectLst/>
            </p:spPr>
            <p:txBody>
              <a:bodyPr wrap="none" anchor="ctr"/>
              <a:lstStyle/>
              <a:p>
                <a:endParaRPr lang="th-TH"/>
              </a:p>
            </p:txBody>
          </p:sp>
          <p:sp>
            <p:nvSpPr>
              <p:cNvPr id="299166" name="Oval 158"/>
              <p:cNvSpPr>
                <a:spLocks noChangeArrowheads="1"/>
              </p:cNvSpPr>
              <p:nvPr/>
            </p:nvSpPr>
            <p:spPr bwMode="auto">
              <a:xfrm>
                <a:off x="3239" y="2554"/>
                <a:ext cx="41" cy="42"/>
              </a:xfrm>
              <a:prstGeom prst="ellipse">
                <a:avLst/>
              </a:prstGeom>
              <a:solidFill>
                <a:srgbClr val="808080"/>
              </a:solidFill>
              <a:ln w="9525">
                <a:solidFill>
                  <a:srgbClr val="FFFF00"/>
                </a:solidFill>
                <a:round/>
                <a:headEnd/>
                <a:tailEnd/>
              </a:ln>
              <a:effectLst/>
            </p:spPr>
            <p:txBody>
              <a:bodyPr wrap="none" anchor="ctr"/>
              <a:lstStyle/>
              <a:p>
                <a:endParaRPr lang="th-TH"/>
              </a:p>
            </p:txBody>
          </p:sp>
          <p:sp>
            <p:nvSpPr>
              <p:cNvPr id="299169" name="Text Box 161"/>
              <p:cNvSpPr txBox="1">
                <a:spLocks noChangeArrowheads="1"/>
              </p:cNvSpPr>
              <p:nvPr/>
            </p:nvSpPr>
            <p:spPr bwMode="auto">
              <a:xfrm>
                <a:off x="4344" y="2018"/>
                <a:ext cx="161" cy="171"/>
              </a:xfrm>
              <a:prstGeom prst="rect">
                <a:avLst/>
              </a:prstGeom>
              <a:noFill/>
              <a:ln w="9525">
                <a:noFill/>
                <a:miter lim="800000"/>
                <a:headEnd/>
                <a:tailEnd/>
              </a:ln>
            </p:spPr>
            <p:txBody>
              <a:bodyPr/>
              <a:lstStyle/>
              <a:p>
                <a:pPr algn="ctr"/>
                <a:r>
                  <a:rPr lang="en-US" sz="1200" i="1" baseline="0">
                    <a:latin typeface="Times New Roman" pitchFamily="18" charset="0"/>
                  </a:rPr>
                  <a:t>5</a:t>
                </a:r>
                <a:endParaRPr lang="en-US" sz="1200" i="1">
                  <a:latin typeface="Times New Roman" pitchFamily="18" charset="0"/>
                  <a:cs typeface="Arial" pitchFamily="34" charset="0"/>
                </a:endParaRPr>
              </a:p>
            </p:txBody>
          </p:sp>
        </p:grpSp>
        <p:sp>
          <p:nvSpPr>
            <p:cNvPr id="299170" name="Text Box 162"/>
            <p:cNvSpPr txBox="1">
              <a:spLocks noChangeArrowheads="1"/>
            </p:cNvSpPr>
            <p:nvPr/>
          </p:nvSpPr>
          <p:spPr bwMode="auto">
            <a:xfrm>
              <a:off x="4453" y="1812"/>
              <a:ext cx="161" cy="171"/>
            </a:xfrm>
            <a:prstGeom prst="rect">
              <a:avLst/>
            </a:prstGeom>
            <a:noFill/>
            <a:ln w="9525">
              <a:noFill/>
              <a:miter lim="800000"/>
              <a:headEnd/>
              <a:tailEnd/>
            </a:ln>
          </p:spPr>
          <p:txBody>
            <a:bodyPr/>
            <a:lstStyle/>
            <a:p>
              <a:pPr algn="ctr"/>
              <a:r>
                <a:rPr lang="en-US" sz="1200" i="1" baseline="0">
                  <a:latin typeface="Times New Roman" pitchFamily="18" charset="0"/>
                </a:rPr>
                <a:t>4</a:t>
              </a:r>
              <a:endParaRPr lang="en-US" sz="1200" i="1">
                <a:latin typeface="Times New Roman" pitchFamily="18" charset="0"/>
                <a:cs typeface="Arial" pitchFamily="34" charset="0"/>
              </a:endParaRPr>
            </a:p>
          </p:txBody>
        </p:sp>
        <p:sp>
          <p:nvSpPr>
            <p:cNvPr id="299172" name="Freeform 164"/>
            <p:cNvSpPr>
              <a:spLocks/>
            </p:cNvSpPr>
            <p:nvPr/>
          </p:nvSpPr>
          <p:spPr bwMode="auto">
            <a:xfrm>
              <a:off x="4218" y="1770"/>
              <a:ext cx="411" cy="318"/>
            </a:xfrm>
            <a:custGeom>
              <a:avLst/>
              <a:gdLst/>
              <a:ahLst/>
              <a:cxnLst>
                <a:cxn ang="0">
                  <a:pos x="0" y="156"/>
                </a:cxn>
                <a:cxn ang="0">
                  <a:pos x="63" y="105"/>
                </a:cxn>
                <a:cxn ang="0">
                  <a:pos x="144" y="33"/>
                </a:cxn>
                <a:cxn ang="0">
                  <a:pos x="174" y="0"/>
                </a:cxn>
              </a:cxnLst>
              <a:rect l="0" t="0" r="r" b="b"/>
              <a:pathLst>
                <a:path w="174" h="156">
                  <a:moveTo>
                    <a:pt x="0" y="156"/>
                  </a:moveTo>
                  <a:lnTo>
                    <a:pt x="63" y="105"/>
                  </a:lnTo>
                  <a:lnTo>
                    <a:pt x="144" y="33"/>
                  </a:lnTo>
                  <a:lnTo>
                    <a:pt x="174" y="0"/>
                  </a:lnTo>
                </a:path>
              </a:pathLst>
            </a:custGeom>
            <a:noFill/>
            <a:ln w="6350">
              <a:solidFill>
                <a:schemeClr val="tx1"/>
              </a:solidFill>
              <a:round/>
              <a:headEnd/>
              <a:tailEnd/>
            </a:ln>
            <a:effectLst/>
          </p:spPr>
          <p:txBody>
            <a:bodyPr/>
            <a:lstStyle/>
            <a:p>
              <a:endParaRPr lang="th-TH"/>
            </a:p>
          </p:txBody>
        </p:sp>
        <p:sp>
          <p:nvSpPr>
            <p:cNvPr id="299173" name="Freeform 165"/>
            <p:cNvSpPr>
              <a:spLocks/>
            </p:cNvSpPr>
            <p:nvPr/>
          </p:nvSpPr>
          <p:spPr bwMode="auto">
            <a:xfrm>
              <a:off x="4246" y="1867"/>
              <a:ext cx="393" cy="300"/>
            </a:xfrm>
            <a:custGeom>
              <a:avLst/>
              <a:gdLst/>
              <a:ahLst/>
              <a:cxnLst>
                <a:cxn ang="0">
                  <a:pos x="0" y="156"/>
                </a:cxn>
                <a:cxn ang="0">
                  <a:pos x="63" y="105"/>
                </a:cxn>
                <a:cxn ang="0">
                  <a:pos x="144" y="33"/>
                </a:cxn>
                <a:cxn ang="0">
                  <a:pos x="174" y="0"/>
                </a:cxn>
              </a:cxnLst>
              <a:rect l="0" t="0" r="r" b="b"/>
              <a:pathLst>
                <a:path w="174" h="156">
                  <a:moveTo>
                    <a:pt x="0" y="156"/>
                  </a:moveTo>
                  <a:lnTo>
                    <a:pt x="63" y="105"/>
                  </a:lnTo>
                  <a:lnTo>
                    <a:pt x="144" y="33"/>
                  </a:lnTo>
                  <a:lnTo>
                    <a:pt x="174" y="0"/>
                  </a:lnTo>
                </a:path>
              </a:pathLst>
            </a:custGeom>
            <a:noFill/>
            <a:ln w="6350">
              <a:solidFill>
                <a:schemeClr val="tx1"/>
              </a:solidFill>
              <a:round/>
              <a:headEnd/>
              <a:tailEnd/>
            </a:ln>
            <a:effectLst/>
          </p:spPr>
          <p:txBody>
            <a:bodyPr/>
            <a:lstStyle/>
            <a:p>
              <a:endParaRPr lang="th-TH"/>
            </a:p>
          </p:txBody>
        </p:sp>
        <p:sp>
          <p:nvSpPr>
            <p:cNvPr id="299175" name="Line 167"/>
            <p:cNvSpPr>
              <a:spLocks noChangeShapeType="1"/>
            </p:cNvSpPr>
            <p:nvPr/>
          </p:nvSpPr>
          <p:spPr bwMode="auto">
            <a:xfrm>
              <a:off x="4356" y="2097"/>
              <a:ext cx="0" cy="1122"/>
            </a:xfrm>
            <a:prstGeom prst="line">
              <a:avLst/>
            </a:prstGeom>
            <a:noFill/>
            <a:ln w="9525">
              <a:solidFill>
                <a:srgbClr val="CCFFCC"/>
              </a:solidFill>
              <a:prstDash val="dash"/>
              <a:round/>
              <a:headEnd/>
              <a:tailEnd/>
            </a:ln>
            <a:effectLst/>
          </p:spPr>
          <p:txBody>
            <a:bodyPr/>
            <a:lstStyle/>
            <a:p>
              <a:endParaRPr lang="th-TH"/>
            </a:p>
          </p:txBody>
        </p:sp>
        <p:sp>
          <p:nvSpPr>
            <p:cNvPr id="299176" name="Line 168"/>
            <p:cNvSpPr>
              <a:spLocks noChangeShapeType="1"/>
            </p:cNvSpPr>
            <p:nvPr/>
          </p:nvSpPr>
          <p:spPr bwMode="auto">
            <a:xfrm>
              <a:off x="3322" y="2491"/>
              <a:ext cx="0" cy="759"/>
            </a:xfrm>
            <a:prstGeom prst="line">
              <a:avLst/>
            </a:prstGeom>
            <a:noFill/>
            <a:ln w="9525">
              <a:solidFill>
                <a:srgbClr val="CCFFCC"/>
              </a:solidFill>
              <a:prstDash val="dash"/>
              <a:round/>
              <a:headEnd/>
              <a:tailEnd/>
            </a:ln>
            <a:effectLst/>
          </p:spPr>
          <p:txBody>
            <a:bodyPr/>
            <a:lstStyle/>
            <a:p>
              <a:endParaRPr lang="th-TH"/>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9178"/>
                                        </p:tgtEl>
                                        <p:attrNameLst>
                                          <p:attrName>style.visibility</p:attrName>
                                        </p:attrNameLst>
                                      </p:cBhvr>
                                      <p:to>
                                        <p:strVal val="visible"/>
                                      </p:to>
                                    </p:set>
                                    <p:animEffect transition="in" filter="fade">
                                      <p:cBhvr>
                                        <p:cTn id="7" dur="2000"/>
                                        <p:tgtEl>
                                          <p:spTgt spid="299178"/>
                                        </p:tgtEl>
                                      </p:cBhvr>
                                    </p:animEffect>
                                  </p:childTnLst>
                                </p:cTn>
                              </p:par>
                            </p:childTnLst>
                          </p:cTn>
                        </p:par>
                        <p:par>
                          <p:cTn id="8" fill="hold">
                            <p:stCondLst>
                              <p:cond delay="2000"/>
                            </p:stCondLst>
                            <p:childTnLst>
                              <p:par>
                                <p:cTn id="9" presetID="17" presetClass="entr" presetSubtype="10" fill="hold" nodeType="afterEffect">
                                  <p:stCondLst>
                                    <p:cond delay="0"/>
                                  </p:stCondLst>
                                  <p:childTnLst>
                                    <p:set>
                                      <p:cBhvr>
                                        <p:cTn id="10" dur="1" fill="hold">
                                          <p:stCondLst>
                                            <p:cond delay="0"/>
                                          </p:stCondLst>
                                        </p:cTn>
                                        <p:tgtEl>
                                          <p:spTgt spid="299177"/>
                                        </p:tgtEl>
                                        <p:attrNameLst>
                                          <p:attrName>style.visibility</p:attrName>
                                        </p:attrNameLst>
                                      </p:cBhvr>
                                      <p:to>
                                        <p:strVal val="visible"/>
                                      </p:to>
                                    </p:set>
                                    <p:anim calcmode="lin" valueType="num">
                                      <p:cBhvr>
                                        <p:cTn id="11" dur="500" fill="hold"/>
                                        <p:tgtEl>
                                          <p:spTgt spid="299177"/>
                                        </p:tgtEl>
                                        <p:attrNameLst>
                                          <p:attrName>ppt_w</p:attrName>
                                        </p:attrNameLst>
                                      </p:cBhvr>
                                      <p:tavLst>
                                        <p:tav tm="0">
                                          <p:val>
                                            <p:fltVal val="0"/>
                                          </p:val>
                                        </p:tav>
                                        <p:tav tm="100000">
                                          <p:val>
                                            <p:strVal val="#ppt_w"/>
                                          </p:val>
                                        </p:tav>
                                      </p:tavLst>
                                    </p:anim>
                                    <p:anim calcmode="lin" valueType="num">
                                      <p:cBhvr>
                                        <p:cTn id="12" dur="500" fill="hold"/>
                                        <p:tgtEl>
                                          <p:spTgt spid="29917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รศ.ดร.สมหมาย ปรีเปรม</a:t>
            </a:r>
            <a:endParaRPr lang="th-TH"/>
          </a:p>
        </p:txBody>
      </p:sp>
      <p:sp>
        <p:nvSpPr>
          <p:cNvPr id="305156" name="Rectangle 4"/>
          <p:cNvSpPr>
            <a:spLocks noChangeArrowheads="1"/>
          </p:cNvSpPr>
          <p:nvPr/>
        </p:nvSpPr>
        <p:spPr bwMode="auto">
          <a:xfrm>
            <a:off x="163513" y="155575"/>
            <a:ext cx="8839200" cy="6486525"/>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SzPct val="80000"/>
              <a:buFont typeface="Wingdings" pitchFamily="2" charset="2"/>
              <a:buNone/>
            </a:pPr>
            <a:r>
              <a:rPr lang="en-US" sz="2400" u="sng" baseline="0">
                <a:effectLst>
                  <a:outerShdw blurRad="38100" dist="38100" dir="2700000" algn="tl">
                    <a:srgbClr val="000000"/>
                  </a:outerShdw>
                </a:effectLst>
                <a:latin typeface="Times New Roman" pitchFamily="18" charset="0"/>
              </a:rPr>
              <a:t>Solution</a:t>
            </a:r>
            <a:r>
              <a:rPr lang="en-US" sz="2400" baseline="0">
                <a:effectLst>
                  <a:outerShdw blurRad="38100" dist="38100" dir="2700000" algn="tl">
                    <a:srgbClr val="000000"/>
                  </a:outerShdw>
                </a:effectLst>
                <a:latin typeface="Times New Roman" pitchFamily="18" charset="0"/>
              </a:rPr>
              <a:t>          </a:t>
            </a:r>
          </a:p>
          <a:p>
            <a:pPr marL="342900" indent="-342900">
              <a:lnSpc>
                <a:spcPct val="90000"/>
              </a:lnSpc>
              <a:spcBef>
                <a:spcPct val="20000"/>
              </a:spcBef>
              <a:buClr>
                <a:schemeClr val="hlink"/>
              </a:buClr>
              <a:buSzPct val="80000"/>
              <a:buFont typeface="Wingdings" pitchFamily="2" charset="2"/>
              <a:buNone/>
            </a:pPr>
            <a:r>
              <a:rPr lang="en-US" sz="2400" baseline="0">
                <a:effectLst>
                  <a:outerShdw blurRad="38100" dist="38100" dir="2700000" algn="tl">
                    <a:srgbClr val="000000"/>
                  </a:outerShdw>
                </a:effectLst>
                <a:latin typeface="Times New Roman" pitchFamily="18" charset="0"/>
              </a:rPr>
              <a:t>(a)		</a:t>
            </a:r>
            <a:r>
              <a:rPr lang="en-US" sz="2400" i="1" baseline="0">
                <a:solidFill>
                  <a:srgbClr val="FFFF00"/>
                </a:solidFill>
                <a:latin typeface="Times New Roman" pitchFamily="18" charset="0"/>
                <a:sym typeface="Symbol" pitchFamily="18" charset="2"/>
              </a:rPr>
              <a:t></a:t>
            </a:r>
            <a:r>
              <a:rPr lang="en-US" sz="2400" i="1">
                <a:solidFill>
                  <a:srgbClr val="FFFF00"/>
                </a:solidFill>
                <a:latin typeface="Times New Roman" pitchFamily="18" charset="0"/>
                <a:sym typeface="Symbol" pitchFamily="18" charset="2"/>
              </a:rPr>
              <a:t>th</a:t>
            </a:r>
            <a:r>
              <a:rPr lang="en-US" sz="2400" i="1" baseline="0">
                <a:solidFill>
                  <a:srgbClr val="FFFF00"/>
                </a:solidFill>
                <a:latin typeface="Times New Roman" pitchFamily="18" charset="0"/>
                <a:sym typeface="Symbol" pitchFamily="18" charset="2"/>
              </a:rPr>
              <a:t> 	=  w</a:t>
            </a:r>
            <a:r>
              <a:rPr lang="en-US" sz="2400" i="1">
                <a:solidFill>
                  <a:srgbClr val="FFFF00"/>
                </a:solidFill>
                <a:latin typeface="Times New Roman" pitchFamily="18" charset="0"/>
                <a:sym typeface="Symbol" pitchFamily="18" charset="2"/>
              </a:rPr>
              <a:t>net</a:t>
            </a:r>
            <a:r>
              <a:rPr lang="en-US" sz="2400" i="1" baseline="0">
                <a:solidFill>
                  <a:srgbClr val="FFFF00"/>
                </a:solidFill>
                <a:latin typeface="Times New Roman" pitchFamily="18" charset="0"/>
                <a:sym typeface="Symbol" pitchFamily="18" charset="2"/>
              </a:rPr>
              <a:t>/q</a:t>
            </a:r>
            <a:r>
              <a:rPr lang="en-US" sz="2400" i="1">
                <a:solidFill>
                  <a:srgbClr val="FFFF00"/>
                </a:solidFill>
                <a:latin typeface="Times New Roman" pitchFamily="18" charset="0"/>
                <a:sym typeface="Symbol" pitchFamily="18" charset="2"/>
              </a:rPr>
              <a:t>in</a:t>
            </a:r>
            <a:r>
              <a:rPr lang="en-US" sz="2400" i="1" baseline="0">
                <a:solidFill>
                  <a:srgbClr val="FFFF00"/>
                </a:solidFill>
                <a:latin typeface="Times New Roman" pitchFamily="18" charset="0"/>
              </a:rPr>
              <a:t> </a:t>
            </a:r>
          </a:p>
          <a:p>
            <a:pPr marL="342900" indent="-342900">
              <a:lnSpc>
                <a:spcPct val="90000"/>
              </a:lnSpc>
              <a:spcBef>
                <a:spcPct val="20000"/>
              </a:spcBef>
              <a:buClr>
                <a:schemeClr val="hlink"/>
              </a:buClr>
              <a:buSzPct val="80000"/>
              <a:buFont typeface="Wingdings" pitchFamily="2" charset="2"/>
              <a:buNone/>
            </a:pPr>
            <a:r>
              <a:rPr lang="en-US" sz="2400" i="1" baseline="0">
                <a:solidFill>
                  <a:srgbClr val="FFFF00"/>
                </a:solidFill>
                <a:latin typeface="Times New Roman" pitchFamily="18" charset="0"/>
              </a:rPr>
              <a:t>	       </a:t>
            </a:r>
            <a:r>
              <a:rPr lang="en-US" sz="2400" i="1" baseline="0">
                <a:solidFill>
                  <a:srgbClr val="FFFF00"/>
                </a:solidFill>
                <a:latin typeface="Times New Roman" pitchFamily="18" charset="0"/>
                <a:sym typeface="Symbol" pitchFamily="18" charset="2"/>
              </a:rPr>
              <a:t>w</a:t>
            </a:r>
            <a:r>
              <a:rPr lang="en-US" sz="2400" i="1">
                <a:solidFill>
                  <a:srgbClr val="FFFF00"/>
                </a:solidFill>
                <a:latin typeface="Times New Roman" pitchFamily="18" charset="0"/>
                <a:sym typeface="Symbol" pitchFamily="18" charset="2"/>
              </a:rPr>
              <a:t>net 	</a:t>
            </a:r>
            <a:r>
              <a:rPr lang="en-US" sz="2400" i="1" baseline="0">
                <a:solidFill>
                  <a:srgbClr val="FFFF00"/>
                </a:solidFill>
                <a:latin typeface="Times New Roman" pitchFamily="18" charset="0"/>
                <a:sym typeface="Symbol" pitchFamily="18" charset="2"/>
              </a:rPr>
              <a:t>= </a:t>
            </a:r>
            <a:r>
              <a:rPr lang="en-US" sz="2400" i="1" baseline="0">
                <a:solidFill>
                  <a:srgbClr val="FFFF00"/>
                </a:solidFill>
                <a:latin typeface="Times New Roman" pitchFamily="18" charset="0"/>
              </a:rPr>
              <a:t> w</a:t>
            </a:r>
            <a:r>
              <a:rPr lang="en-US" sz="2400" i="1">
                <a:solidFill>
                  <a:srgbClr val="FFFF00"/>
                </a:solidFill>
                <a:latin typeface="Times New Roman" pitchFamily="18" charset="0"/>
              </a:rPr>
              <a:t>turb </a:t>
            </a:r>
            <a:r>
              <a:rPr lang="en-US" sz="2400" i="1" baseline="0">
                <a:solidFill>
                  <a:srgbClr val="FFFF00"/>
                </a:solidFill>
                <a:latin typeface="Times New Roman" pitchFamily="18" charset="0"/>
              </a:rPr>
              <a:t>- </a:t>
            </a:r>
            <a:r>
              <a:rPr lang="en-US" sz="2400" i="1" baseline="0">
                <a:solidFill>
                  <a:srgbClr val="FFFF00"/>
                </a:solidFill>
                <a:latin typeface="Times New Roman" pitchFamily="18" charset="0"/>
                <a:sym typeface="Symbol" pitchFamily="18" charset="2"/>
              </a:rPr>
              <a:t>w</a:t>
            </a:r>
            <a:r>
              <a:rPr lang="en-US" sz="2400" i="1">
                <a:solidFill>
                  <a:srgbClr val="FFFF00"/>
                </a:solidFill>
                <a:latin typeface="Times New Roman" pitchFamily="18" charset="0"/>
                <a:sym typeface="Symbol" pitchFamily="18" charset="2"/>
              </a:rPr>
              <a:t>pump</a:t>
            </a:r>
            <a:endParaRPr lang="en-US" sz="2400" i="1" baseline="0">
              <a:solidFill>
                <a:srgbClr val="FFFF00"/>
              </a:solidFill>
              <a:latin typeface="Times New Roman" pitchFamily="18" charset="0"/>
            </a:endParaRPr>
          </a:p>
          <a:p>
            <a:pPr marL="342900" indent="-342900">
              <a:lnSpc>
                <a:spcPct val="90000"/>
              </a:lnSpc>
              <a:spcBef>
                <a:spcPct val="20000"/>
              </a:spcBef>
              <a:buClr>
                <a:schemeClr val="hlink"/>
              </a:buClr>
              <a:buSzPct val="80000"/>
              <a:buFont typeface="Wingdings" pitchFamily="2" charset="2"/>
              <a:buNone/>
            </a:pPr>
            <a:r>
              <a:rPr lang="en-US" sz="2400" i="1" baseline="0">
                <a:solidFill>
                  <a:srgbClr val="FFFF00"/>
                </a:solidFill>
                <a:latin typeface="Times New Roman" pitchFamily="18" charset="0"/>
                <a:cs typeface="BrowalliaUPC" pitchFamily="34" charset="-34"/>
              </a:rPr>
              <a:t>	       </a:t>
            </a:r>
            <a:r>
              <a:rPr lang="en-US" sz="2400" i="1" baseline="0">
                <a:solidFill>
                  <a:srgbClr val="FFFF00"/>
                </a:solidFill>
                <a:latin typeface="Times New Roman" pitchFamily="18" charset="0"/>
                <a:sym typeface="Symbol" pitchFamily="18" charset="2"/>
              </a:rPr>
              <a:t>w</a:t>
            </a:r>
            <a:r>
              <a:rPr lang="en-US" sz="2400" i="1">
                <a:solidFill>
                  <a:srgbClr val="FFFF00"/>
                </a:solidFill>
                <a:latin typeface="Times New Roman" pitchFamily="18" charset="0"/>
                <a:sym typeface="Symbol" pitchFamily="18" charset="2"/>
              </a:rPr>
              <a:t>turb 	</a:t>
            </a:r>
            <a:r>
              <a:rPr lang="en-US" sz="2400" i="1" baseline="0">
                <a:solidFill>
                  <a:srgbClr val="FFFF00"/>
                </a:solidFill>
                <a:latin typeface="Times New Roman" pitchFamily="18" charset="0"/>
                <a:sym typeface="Symbol" pitchFamily="18" charset="2"/>
              </a:rPr>
              <a:t>=  </a:t>
            </a:r>
            <a:r>
              <a:rPr lang="en-US" sz="2400" i="1">
                <a:solidFill>
                  <a:srgbClr val="FFFF00"/>
                </a:solidFill>
                <a:latin typeface="Times New Roman" pitchFamily="18" charset="0"/>
                <a:sym typeface="Symbol" pitchFamily="18" charset="2"/>
              </a:rPr>
              <a:t>turb</a:t>
            </a:r>
            <a:r>
              <a:rPr lang="en-US" sz="2400" i="1" baseline="0">
                <a:solidFill>
                  <a:srgbClr val="FFFF00"/>
                </a:solidFill>
                <a:latin typeface="Times New Roman" pitchFamily="18" charset="0"/>
                <a:sym typeface="Symbol" pitchFamily="18" charset="2"/>
              </a:rPr>
              <a:t>(h</a:t>
            </a:r>
            <a:r>
              <a:rPr lang="en-US" sz="2400" i="1">
                <a:solidFill>
                  <a:srgbClr val="FFFF00"/>
                </a:solidFill>
                <a:latin typeface="Times New Roman" pitchFamily="18" charset="0"/>
                <a:sym typeface="Symbol" pitchFamily="18" charset="2"/>
              </a:rPr>
              <a:t>5</a:t>
            </a:r>
            <a:r>
              <a:rPr lang="en-US" sz="2400" i="1" baseline="0">
                <a:solidFill>
                  <a:srgbClr val="FFFF00"/>
                </a:solidFill>
                <a:latin typeface="Times New Roman" pitchFamily="18" charset="0"/>
                <a:sym typeface="Symbol" pitchFamily="18" charset="2"/>
              </a:rPr>
              <a:t>-h</a:t>
            </a:r>
            <a:r>
              <a:rPr lang="en-US" sz="2400" i="1">
                <a:solidFill>
                  <a:srgbClr val="FFFF00"/>
                </a:solidFill>
                <a:latin typeface="Times New Roman" pitchFamily="18" charset="0"/>
                <a:sym typeface="Symbol" pitchFamily="18" charset="2"/>
              </a:rPr>
              <a:t>6s</a:t>
            </a:r>
            <a:r>
              <a:rPr lang="en-US" sz="2400" i="1" baseline="0">
                <a:solidFill>
                  <a:srgbClr val="FFFF00"/>
                </a:solidFill>
                <a:latin typeface="Times New Roman" pitchFamily="18" charset="0"/>
                <a:sym typeface="Symbol" pitchFamily="18" charset="2"/>
              </a:rPr>
              <a:t>) = 0.87(3582.3-2115.7) = 1275.9  kJ/kg	w</a:t>
            </a:r>
            <a:r>
              <a:rPr lang="en-US" sz="2400" i="1">
                <a:solidFill>
                  <a:srgbClr val="FFFF00"/>
                </a:solidFill>
                <a:latin typeface="Times New Roman" pitchFamily="18" charset="0"/>
                <a:sym typeface="Symbol" pitchFamily="18" charset="2"/>
              </a:rPr>
              <a:t>pump</a:t>
            </a:r>
            <a:r>
              <a:rPr lang="en-US" sz="2400" i="1" baseline="0">
                <a:solidFill>
                  <a:srgbClr val="FFFF00"/>
                </a:solidFill>
                <a:latin typeface="Times New Roman" pitchFamily="18" charset="0"/>
                <a:sym typeface="Symbol" pitchFamily="18" charset="2"/>
              </a:rPr>
              <a:t>	=   w</a:t>
            </a:r>
            <a:r>
              <a:rPr lang="en-US" sz="2400" i="1">
                <a:solidFill>
                  <a:srgbClr val="FFFF00"/>
                </a:solidFill>
                <a:latin typeface="Times New Roman" pitchFamily="18" charset="0"/>
                <a:sym typeface="Symbol" pitchFamily="18" charset="2"/>
              </a:rPr>
              <a:t>s</a:t>
            </a:r>
            <a:r>
              <a:rPr lang="en-US" sz="2400" i="1" baseline="0">
                <a:solidFill>
                  <a:srgbClr val="FFFF00"/>
                </a:solidFill>
                <a:latin typeface="Times New Roman" pitchFamily="18" charset="0"/>
                <a:sym typeface="Symbol" pitchFamily="18" charset="2"/>
              </a:rPr>
              <a:t>/</a:t>
            </a:r>
            <a:r>
              <a:rPr lang="en-US" sz="2400" i="1">
                <a:solidFill>
                  <a:srgbClr val="FFFF00"/>
                </a:solidFill>
                <a:latin typeface="Times New Roman" pitchFamily="18" charset="0"/>
                <a:sym typeface="Symbol" pitchFamily="18" charset="2"/>
              </a:rPr>
              <a:t>p</a:t>
            </a:r>
            <a:r>
              <a:rPr lang="en-US" sz="2400" i="1" baseline="0">
                <a:solidFill>
                  <a:srgbClr val="FFFF00"/>
                </a:solidFill>
                <a:latin typeface="Times New Roman" pitchFamily="18" charset="0"/>
                <a:sym typeface="Symbol" pitchFamily="18" charset="2"/>
              </a:rPr>
              <a:t>          =  v</a:t>
            </a:r>
            <a:r>
              <a:rPr lang="en-US" sz="2400" i="1">
                <a:solidFill>
                  <a:srgbClr val="FFFF00"/>
                </a:solidFill>
                <a:latin typeface="Times New Roman" pitchFamily="18" charset="0"/>
                <a:sym typeface="Symbol" pitchFamily="18" charset="2"/>
              </a:rPr>
              <a:t>1</a:t>
            </a:r>
            <a:r>
              <a:rPr lang="en-US" sz="2400" i="1" baseline="0">
                <a:solidFill>
                  <a:srgbClr val="FFFF00"/>
                </a:solidFill>
                <a:latin typeface="Times New Roman" pitchFamily="18" charset="0"/>
                <a:sym typeface="Symbol" pitchFamily="18" charset="2"/>
              </a:rPr>
              <a:t>(P</a:t>
            </a:r>
            <a:r>
              <a:rPr lang="en-US" sz="2400" i="1">
                <a:solidFill>
                  <a:srgbClr val="FFFF00"/>
                </a:solidFill>
                <a:latin typeface="Times New Roman" pitchFamily="18" charset="0"/>
                <a:sym typeface="Symbol" pitchFamily="18" charset="2"/>
              </a:rPr>
              <a:t>2</a:t>
            </a:r>
            <a:r>
              <a:rPr lang="en-US" sz="2400" i="1" baseline="0">
                <a:solidFill>
                  <a:srgbClr val="FFFF00"/>
                </a:solidFill>
                <a:latin typeface="Times New Roman" pitchFamily="18" charset="0"/>
                <a:sym typeface="Symbol" pitchFamily="18" charset="2"/>
              </a:rPr>
              <a:t>-P</a:t>
            </a:r>
            <a:r>
              <a:rPr lang="en-US" sz="2400" i="1">
                <a:solidFill>
                  <a:srgbClr val="FFFF00"/>
                </a:solidFill>
                <a:latin typeface="Times New Roman" pitchFamily="18" charset="0"/>
                <a:sym typeface="Symbol" pitchFamily="18" charset="2"/>
              </a:rPr>
              <a:t>1</a:t>
            </a:r>
            <a:r>
              <a:rPr lang="en-US" sz="2400" i="1" baseline="0">
                <a:solidFill>
                  <a:srgbClr val="FFFF00"/>
                </a:solidFill>
                <a:latin typeface="Times New Roman" pitchFamily="18" charset="0"/>
                <a:sym typeface="Symbol" pitchFamily="18" charset="2"/>
              </a:rPr>
              <a:t>)/</a:t>
            </a:r>
            <a:r>
              <a:rPr lang="en-US" sz="2400" i="1">
                <a:solidFill>
                  <a:srgbClr val="FFFF00"/>
                </a:solidFill>
                <a:latin typeface="Times New Roman" pitchFamily="18" charset="0"/>
                <a:sym typeface="Symbol" pitchFamily="18" charset="2"/>
              </a:rPr>
              <a:t>p</a:t>
            </a:r>
            <a:r>
              <a:rPr lang="en-US" sz="2400" i="1" baseline="0">
                <a:solidFill>
                  <a:srgbClr val="FFFF00"/>
                </a:solidFill>
                <a:latin typeface="Times New Roman" pitchFamily="18" charset="0"/>
                <a:sym typeface="Symbol" pitchFamily="18" charset="2"/>
              </a:rPr>
              <a:t>          </a:t>
            </a:r>
          </a:p>
          <a:p>
            <a:pPr marL="342900" indent="-342900">
              <a:lnSpc>
                <a:spcPct val="90000"/>
              </a:lnSpc>
              <a:spcBef>
                <a:spcPct val="20000"/>
              </a:spcBef>
              <a:buClr>
                <a:schemeClr val="hlink"/>
              </a:buClr>
              <a:buSzPct val="80000"/>
              <a:buFont typeface="Wingdings" pitchFamily="2" charset="2"/>
              <a:buNone/>
            </a:pPr>
            <a:r>
              <a:rPr lang="en-US" sz="2400" i="1" baseline="0">
                <a:solidFill>
                  <a:srgbClr val="FFFF00"/>
                </a:solidFill>
                <a:latin typeface="Times New Roman" pitchFamily="18" charset="0"/>
                <a:sym typeface="Symbol" pitchFamily="18" charset="2"/>
              </a:rPr>
              <a:t>         		=   [(0.001008 m</a:t>
            </a:r>
            <a:r>
              <a:rPr lang="en-US" sz="2400" i="1" baseline="30000">
                <a:solidFill>
                  <a:srgbClr val="FFFF00"/>
                </a:solidFill>
                <a:latin typeface="Times New Roman" pitchFamily="18" charset="0"/>
                <a:sym typeface="Symbol" pitchFamily="18" charset="2"/>
              </a:rPr>
              <a:t>3</a:t>
            </a:r>
            <a:r>
              <a:rPr lang="en-US" sz="2400" i="1" baseline="0">
                <a:solidFill>
                  <a:srgbClr val="FFFF00"/>
                </a:solidFill>
                <a:latin typeface="Times New Roman" pitchFamily="18" charset="0"/>
                <a:sym typeface="Symbol" pitchFamily="18" charset="2"/>
              </a:rPr>
              <a:t>/kg)(16,000-9)kPa]/0.85  </a:t>
            </a:r>
          </a:p>
          <a:p>
            <a:pPr marL="342900" indent="-342900">
              <a:lnSpc>
                <a:spcPct val="90000"/>
              </a:lnSpc>
              <a:spcBef>
                <a:spcPct val="20000"/>
              </a:spcBef>
              <a:buClr>
                <a:schemeClr val="hlink"/>
              </a:buClr>
              <a:buSzPct val="80000"/>
              <a:buFont typeface="Wingdings" pitchFamily="2" charset="2"/>
              <a:buNone/>
            </a:pPr>
            <a:r>
              <a:rPr lang="en-US" sz="2400" i="1" baseline="0">
                <a:solidFill>
                  <a:srgbClr val="FFFF00"/>
                </a:solidFill>
                <a:latin typeface="Times New Roman" pitchFamily="18" charset="0"/>
                <a:sym typeface="Symbol" pitchFamily="18" charset="2"/>
              </a:rPr>
              <a:t>			=     19.0 kJ/kg</a:t>
            </a:r>
          </a:p>
          <a:p>
            <a:pPr marL="342900" indent="-342900">
              <a:lnSpc>
                <a:spcPct val="90000"/>
              </a:lnSpc>
              <a:spcBef>
                <a:spcPct val="20000"/>
              </a:spcBef>
              <a:buClr>
                <a:schemeClr val="hlink"/>
              </a:buClr>
              <a:buSzPct val="80000"/>
              <a:buFont typeface="Wingdings" pitchFamily="2" charset="2"/>
              <a:buNone/>
            </a:pPr>
            <a:r>
              <a:rPr lang="en-US" sz="2400" i="1" baseline="0">
                <a:solidFill>
                  <a:srgbClr val="FFFF00"/>
                </a:solidFill>
                <a:latin typeface="Times New Roman" pitchFamily="18" charset="0"/>
                <a:sym typeface="Symbol" pitchFamily="18" charset="2"/>
              </a:rPr>
              <a:t>      	q</a:t>
            </a:r>
            <a:r>
              <a:rPr lang="en-US" sz="2400" i="1">
                <a:solidFill>
                  <a:srgbClr val="FFFF00"/>
                </a:solidFill>
                <a:latin typeface="Times New Roman" pitchFamily="18" charset="0"/>
                <a:sym typeface="Symbol" pitchFamily="18" charset="2"/>
              </a:rPr>
              <a:t>in 	</a:t>
            </a:r>
            <a:r>
              <a:rPr lang="en-US" sz="2400" i="1" baseline="0">
                <a:solidFill>
                  <a:srgbClr val="FFFF00"/>
                </a:solidFill>
                <a:latin typeface="Times New Roman" pitchFamily="18" charset="0"/>
                <a:sym typeface="Symbol" pitchFamily="18" charset="2"/>
              </a:rPr>
              <a:t>=  q</a:t>
            </a:r>
            <a:r>
              <a:rPr lang="en-US" sz="2400" i="1">
                <a:solidFill>
                  <a:srgbClr val="FFFF00"/>
                </a:solidFill>
                <a:latin typeface="Times New Roman" pitchFamily="18" charset="0"/>
                <a:sym typeface="Symbol" pitchFamily="18" charset="2"/>
              </a:rPr>
              <a:t>boiler</a:t>
            </a:r>
            <a:r>
              <a:rPr lang="en-US" sz="2400" i="1" baseline="0">
                <a:solidFill>
                  <a:srgbClr val="FFFF00"/>
                </a:solidFill>
                <a:latin typeface="Times New Roman" pitchFamily="18" charset="0"/>
                <a:sym typeface="Symbol" pitchFamily="18" charset="2"/>
              </a:rPr>
              <a:t> = (h</a:t>
            </a:r>
            <a:r>
              <a:rPr lang="en-US" sz="2400" i="1">
                <a:solidFill>
                  <a:srgbClr val="FFFF00"/>
                </a:solidFill>
                <a:latin typeface="Times New Roman" pitchFamily="18" charset="0"/>
                <a:sym typeface="Symbol" pitchFamily="18" charset="2"/>
              </a:rPr>
              <a:t>4</a:t>
            </a:r>
            <a:r>
              <a:rPr lang="en-US" sz="2400" i="1" baseline="0">
                <a:solidFill>
                  <a:srgbClr val="FFFF00"/>
                </a:solidFill>
                <a:latin typeface="Times New Roman" pitchFamily="18" charset="0"/>
                <a:sym typeface="Symbol" pitchFamily="18" charset="2"/>
              </a:rPr>
              <a:t>-h</a:t>
            </a:r>
            <a:r>
              <a:rPr lang="en-US" sz="2400" i="1">
                <a:solidFill>
                  <a:srgbClr val="FFFF00"/>
                </a:solidFill>
                <a:latin typeface="Times New Roman" pitchFamily="18" charset="0"/>
                <a:sym typeface="Symbol" pitchFamily="18" charset="2"/>
              </a:rPr>
              <a:t>3</a:t>
            </a:r>
            <a:r>
              <a:rPr lang="en-US" sz="2400" i="1" baseline="0">
                <a:solidFill>
                  <a:srgbClr val="FFFF00"/>
                </a:solidFill>
                <a:latin typeface="Times New Roman" pitchFamily="18" charset="0"/>
                <a:sym typeface="Symbol" pitchFamily="18" charset="2"/>
              </a:rPr>
              <a:t>) = (3645.7-146.7)kJ/kg     </a:t>
            </a:r>
          </a:p>
          <a:p>
            <a:pPr marL="342900" indent="-342900">
              <a:lnSpc>
                <a:spcPct val="90000"/>
              </a:lnSpc>
              <a:spcBef>
                <a:spcPct val="20000"/>
              </a:spcBef>
              <a:buClr>
                <a:schemeClr val="hlink"/>
              </a:buClr>
              <a:buSzPct val="80000"/>
              <a:buFont typeface="Wingdings" pitchFamily="2" charset="2"/>
              <a:buNone/>
            </a:pPr>
            <a:r>
              <a:rPr lang="en-US" sz="2400" i="1" baseline="0">
                <a:solidFill>
                  <a:srgbClr val="FFFF00"/>
                </a:solidFill>
                <a:latin typeface="Times New Roman" pitchFamily="18" charset="0"/>
                <a:sym typeface="Symbol" pitchFamily="18" charset="2"/>
              </a:rPr>
              <a:t>			= 3499.0 kJ/kg</a:t>
            </a:r>
          </a:p>
          <a:p>
            <a:pPr marL="342900" indent="-342900">
              <a:lnSpc>
                <a:spcPct val="90000"/>
              </a:lnSpc>
              <a:spcBef>
                <a:spcPct val="20000"/>
              </a:spcBef>
              <a:buClr>
                <a:schemeClr val="hlink"/>
              </a:buClr>
              <a:buSzPct val="80000"/>
              <a:buFont typeface="Wingdings" pitchFamily="2" charset="2"/>
              <a:buNone/>
            </a:pPr>
            <a:r>
              <a:rPr lang="en-US" sz="2400" i="1" baseline="0">
                <a:solidFill>
                  <a:srgbClr val="FFFF00"/>
                </a:solidFill>
                <a:latin typeface="Times New Roman" pitchFamily="18" charset="0"/>
                <a:sym typeface="Symbol" pitchFamily="18" charset="2"/>
              </a:rPr>
              <a:t>      	w</a:t>
            </a:r>
            <a:r>
              <a:rPr lang="en-US" sz="2400" i="1">
                <a:solidFill>
                  <a:srgbClr val="FFFF00"/>
                </a:solidFill>
                <a:latin typeface="Times New Roman" pitchFamily="18" charset="0"/>
                <a:sym typeface="Symbol" pitchFamily="18" charset="2"/>
              </a:rPr>
              <a:t>net</a:t>
            </a:r>
            <a:r>
              <a:rPr lang="en-US" sz="2400" i="1" baseline="0">
                <a:solidFill>
                  <a:srgbClr val="FFFF00"/>
                </a:solidFill>
                <a:latin typeface="Times New Roman" pitchFamily="18" charset="0"/>
              </a:rPr>
              <a:t> 	=   </a:t>
            </a:r>
            <a:r>
              <a:rPr lang="en-US" sz="2400" i="1" baseline="0">
                <a:solidFill>
                  <a:srgbClr val="FFFF00"/>
                </a:solidFill>
                <a:latin typeface="Times New Roman" pitchFamily="18" charset="0"/>
                <a:sym typeface="Symbol" pitchFamily="18" charset="2"/>
              </a:rPr>
              <a:t>1275.9 – 19.0 = 1259.9 kJ/kg</a:t>
            </a:r>
            <a:endParaRPr lang="en-US" sz="2400" i="1" baseline="0">
              <a:solidFill>
                <a:srgbClr val="FFFF00"/>
              </a:solidFill>
              <a:latin typeface="Times New Roman" pitchFamily="18" charset="0"/>
            </a:endParaRPr>
          </a:p>
          <a:p>
            <a:pPr marL="342900" indent="-342900">
              <a:lnSpc>
                <a:spcPct val="90000"/>
              </a:lnSpc>
              <a:spcBef>
                <a:spcPct val="20000"/>
              </a:spcBef>
              <a:buClr>
                <a:schemeClr val="hlink"/>
              </a:buClr>
              <a:buSzPct val="80000"/>
              <a:buFont typeface="Wingdings" pitchFamily="2" charset="2"/>
              <a:buNone/>
            </a:pPr>
            <a:r>
              <a:rPr lang="en-US" sz="2400" i="1" baseline="0">
                <a:solidFill>
                  <a:srgbClr val="FFFF00"/>
                </a:solidFill>
                <a:latin typeface="Times New Roman" pitchFamily="18" charset="0"/>
                <a:sym typeface="Symbol" pitchFamily="18" charset="2"/>
              </a:rPr>
              <a:t>      	</a:t>
            </a:r>
            <a:r>
              <a:rPr lang="en-US" sz="2400" i="1">
                <a:solidFill>
                  <a:srgbClr val="FFFF00"/>
                </a:solidFill>
                <a:latin typeface="Times New Roman" pitchFamily="18" charset="0"/>
                <a:sym typeface="Symbol" pitchFamily="18" charset="2"/>
              </a:rPr>
              <a:t>th</a:t>
            </a:r>
            <a:r>
              <a:rPr lang="en-US" sz="2400" i="1" baseline="0">
                <a:solidFill>
                  <a:srgbClr val="FFFF00"/>
                </a:solidFill>
                <a:latin typeface="Times New Roman" pitchFamily="18" charset="0"/>
                <a:sym typeface="Symbol" pitchFamily="18" charset="2"/>
              </a:rPr>
              <a:t> 	=   w</a:t>
            </a:r>
            <a:r>
              <a:rPr lang="en-US" sz="2400" i="1">
                <a:solidFill>
                  <a:srgbClr val="FFFF00"/>
                </a:solidFill>
                <a:latin typeface="Times New Roman" pitchFamily="18" charset="0"/>
                <a:sym typeface="Symbol" pitchFamily="18" charset="2"/>
              </a:rPr>
              <a:t>net</a:t>
            </a:r>
            <a:r>
              <a:rPr lang="en-US" sz="2400" i="1" baseline="0">
                <a:solidFill>
                  <a:srgbClr val="FFFF00"/>
                </a:solidFill>
                <a:latin typeface="Times New Roman" pitchFamily="18" charset="0"/>
                <a:sym typeface="Symbol" pitchFamily="18" charset="2"/>
              </a:rPr>
              <a:t>/q</a:t>
            </a:r>
            <a:r>
              <a:rPr lang="en-US" sz="2400" i="1">
                <a:solidFill>
                  <a:srgbClr val="FFFF00"/>
                </a:solidFill>
                <a:latin typeface="Times New Roman" pitchFamily="18" charset="0"/>
                <a:sym typeface="Symbol" pitchFamily="18" charset="2"/>
              </a:rPr>
              <a:t>in</a:t>
            </a:r>
            <a:r>
              <a:rPr lang="en-US" sz="2400" i="1" baseline="0">
                <a:solidFill>
                  <a:srgbClr val="FFFF00"/>
                </a:solidFill>
                <a:latin typeface="Times New Roman" pitchFamily="18" charset="0"/>
              </a:rPr>
              <a:t> =  (</a:t>
            </a:r>
            <a:r>
              <a:rPr lang="en-US" sz="2400" i="1" baseline="0">
                <a:solidFill>
                  <a:srgbClr val="FFFF00"/>
                </a:solidFill>
                <a:latin typeface="Times New Roman" pitchFamily="18" charset="0"/>
                <a:sym typeface="Symbol" pitchFamily="18" charset="2"/>
              </a:rPr>
              <a:t>1259.9 kJ/kg)/(3499.0 kJ/kg) </a:t>
            </a:r>
          </a:p>
          <a:p>
            <a:pPr marL="342900" indent="-342900">
              <a:lnSpc>
                <a:spcPct val="90000"/>
              </a:lnSpc>
              <a:spcBef>
                <a:spcPct val="20000"/>
              </a:spcBef>
              <a:buClr>
                <a:schemeClr val="hlink"/>
              </a:buClr>
              <a:buSzPct val="80000"/>
              <a:buFont typeface="Wingdings" pitchFamily="2" charset="2"/>
              <a:buNone/>
            </a:pPr>
            <a:r>
              <a:rPr lang="en-US" sz="2400" i="1" baseline="0">
                <a:solidFill>
                  <a:srgbClr val="FFFF00"/>
                </a:solidFill>
                <a:latin typeface="Times New Roman" pitchFamily="18" charset="0"/>
                <a:sym typeface="Symbol" pitchFamily="18" charset="2"/>
              </a:rPr>
              <a:t>			=  0.359  or (35.9%)</a:t>
            </a:r>
          </a:p>
          <a:p>
            <a:pPr marL="342900" indent="-342900">
              <a:lnSpc>
                <a:spcPct val="90000"/>
              </a:lnSpc>
              <a:spcBef>
                <a:spcPct val="20000"/>
              </a:spcBef>
              <a:buClr>
                <a:schemeClr val="hlink"/>
              </a:buClr>
              <a:buSzPct val="80000"/>
              <a:buFont typeface="Wingdings" pitchFamily="2" charset="2"/>
              <a:buNone/>
            </a:pPr>
            <a:r>
              <a:rPr lang="en-US" sz="2400" i="1" baseline="0">
                <a:solidFill>
                  <a:srgbClr val="FFFF00"/>
                </a:solidFill>
                <a:latin typeface="Times New Roman" pitchFamily="18" charset="0"/>
                <a:sym typeface="Symbol" pitchFamily="18" charset="2"/>
              </a:rPr>
              <a:t>(b) Net Power produce = m</a:t>
            </a:r>
            <a:r>
              <a:rPr lang="en-US" sz="2400" i="1">
                <a:solidFill>
                  <a:srgbClr val="FFFF00"/>
                </a:solidFill>
                <a:latin typeface="Times New Roman" pitchFamily="18" charset="0"/>
                <a:sym typeface="Symbol" pitchFamily="18" charset="2"/>
              </a:rPr>
              <a:t>dot</a:t>
            </a:r>
            <a:r>
              <a:rPr lang="en-US" sz="2400" i="1" baseline="0">
                <a:solidFill>
                  <a:srgbClr val="FFFF00"/>
                </a:solidFill>
                <a:latin typeface="Times New Roman" pitchFamily="18" charset="0"/>
                <a:sym typeface="Symbol" pitchFamily="18" charset="2"/>
              </a:rPr>
              <a:t>*w</a:t>
            </a:r>
            <a:r>
              <a:rPr lang="en-US" sz="2400" i="1">
                <a:solidFill>
                  <a:srgbClr val="FFFF00"/>
                </a:solidFill>
                <a:latin typeface="Times New Roman" pitchFamily="18" charset="0"/>
                <a:sym typeface="Symbol" pitchFamily="18" charset="2"/>
              </a:rPr>
              <a:t>net</a:t>
            </a:r>
            <a:r>
              <a:rPr lang="en-US" sz="2400" i="1" baseline="0">
                <a:solidFill>
                  <a:srgbClr val="FFFF00"/>
                </a:solidFill>
                <a:latin typeface="Times New Roman" pitchFamily="18" charset="0"/>
                <a:sym typeface="Symbol" pitchFamily="18" charset="2"/>
              </a:rPr>
              <a:t> 	=  (15 kg/s)*(1259.9 kJ/kg)</a:t>
            </a:r>
          </a:p>
          <a:p>
            <a:pPr marL="342900" indent="-342900">
              <a:lnSpc>
                <a:spcPct val="90000"/>
              </a:lnSpc>
              <a:spcBef>
                <a:spcPct val="20000"/>
              </a:spcBef>
              <a:buClr>
                <a:schemeClr val="hlink"/>
              </a:buClr>
              <a:buSzPct val="80000"/>
              <a:buFont typeface="Wingdings" pitchFamily="2" charset="2"/>
              <a:buNone/>
            </a:pPr>
            <a:r>
              <a:rPr lang="en-US" sz="2400" i="1" baseline="0">
                <a:solidFill>
                  <a:srgbClr val="FFFF00"/>
                </a:solidFill>
                <a:latin typeface="Times New Roman" pitchFamily="18" charset="0"/>
                <a:sym typeface="Symbol" pitchFamily="18" charset="2"/>
              </a:rPr>
              <a:t>					=  18,854 kW</a:t>
            </a:r>
          </a:p>
          <a:p>
            <a:pPr marL="342900" indent="-342900">
              <a:lnSpc>
                <a:spcPct val="90000"/>
              </a:lnSpc>
              <a:spcBef>
                <a:spcPct val="20000"/>
              </a:spcBef>
              <a:buClr>
                <a:schemeClr val="hlink"/>
              </a:buClr>
              <a:buSzPct val="80000"/>
              <a:buFont typeface="Wingdings" pitchFamily="2" charset="2"/>
              <a:buNone/>
            </a:pPr>
            <a:r>
              <a:rPr lang="en-US" sz="2400" i="1" baseline="0">
                <a:solidFill>
                  <a:srgbClr val="FFFF00"/>
                </a:solidFill>
                <a:latin typeface="Times New Roman" pitchFamily="18" charset="0"/>
                <a:sym typeface="Symbol" pitchFamily="18" charset="2"/>
              </a:rPr>
              <a:t>					=  18.85   MW</a:t>
            </a:r>
            <a:endParaRPr lang="en-US" sz="2400" i="1" baseline="0">
              <a:solidFill>
                <a:srgbClr val="FFFF00"/>
              </a:solidFill>
              <a:latin typeface="Times New Roman" pitchFamily="18" charset="0"/>
            </a:endParaRPr>
          </a:p>
          <a:p>
            <a:pPr marL="342900" indent="-342900">
              <a:lnSpc>
                <a:spcPct val="90000"/>
              </a:lnSpc>
              <a:spcBef>
                <a:spcPct val="20000"/>
              </a:spcBef>
              <a:buClr>
                <a:schemeClr val="hlink"/>
              </a:buClr>
              <a:buSzPct val="80000"/>
              <a:buFont typeface="Wingdings" pitchFamily="2" charset="2"/>
              <a:buNone/>
            </a:pPr>
            <a:endParaRPr lang="en-US" sz="2400" i="1" baseline="0">
              <a:solidFill>
                <a:srgbClr val="FFFF00"/>
              </a:solidFill>
              <a:latin typeface="Times New Roman" pitchFamily="18"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5156"/>
                                        </p:tgtEl>
                                        <p:attrNameLst>
                                          <p:attrName>style.visibility</p:attrName>
                                        </p:attrNameLst>
                                      </p:cBhvr>
                                      <p:to>
                                        <p:strVal val="visible"/>
                                      </p:to>
                                    </p:set>
                                    <p:animEffect transition="in" filter="wipe(up)">
                                      <p:cBhvr>
                                        <p:cTn id="7" dur="1000"/>
                                        <p:tgtEl>
                                          <p:spTgt spid="305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t>รศ.ดร.สมหมาย ปรีเปรม</a:t>
            </a:r>
            <a:endParaRPr lang="th-TH"/>
          </a:p>
        </p:txBody>
      </p:sp>
      <p:sp>
        <p:nvSpPr>
          <p:cNvPr id="314370" name="Text Box 2"/>
          <p:cNvSpPr txBox="1">
            <a:spLocks noChangeArrowheads="1"/>
          </p:cNvSpPr>
          <p:nvPr/>
        </p:nvSpPr>
        <p:spPr bwMode="auto">
          <a:xfrm>
            <a:off x="442913" y="198438"/>
            <a:ext cx="4962525" cy="519112"/>
          </a:xfrm>
          <a:prstGeom prst="rect">
            <a:avLst/>
          </a:prstGeom>
          <a:noFill/>
          <a:ln w="9525" algn="ctr">
            <a:noFill/>
            <a:miter lim="800000"/>
            <a:headEnd/>
            <a:tailEnd/>
          </a:ln>
          <a:effectLst/>
        </p:spPr>
        <p:txBody>
          <a:bodyPr>
            <a:spAutoFit/>
          </a:bodyPr>
          <a:lstStyle/>
          <a:p>
            <a:pPr algn="ctr"/>
            <a:r>
              <a:rPr lang="en-US" sz="2800" b="1" i="1" baseline="0">
                <a:solidFill>
                  <a:srgbClr val="FFFF00"/>
                </a:solidFill>
                <a:latin typeface="Times New Roman" pitchFamily="18" charset="0"/>
              </a:rPr>
              <a:t>Reheat Rankine Cycle </a:t>
            </a:r>
            <a:endParaRPr lang="th-TH" sz="2800" b="1" i="1" baseline="0">
              <a:solidFill>
                <a:srgbClr val="FFFF00"/>
              </a:solidFill>
              <a:latin typeface="Times New Roman" pitchFamily="18" charset="0"/>
            </a:endParaRPr>
          </a:p>
        </p:txBody>
      </p:sp>
      <p:sp>
        <p:nvSpPr>
          <p:cNvPr id="314371" name="Text Box 3"/>
          <p:cNvSpPr txBox="1">
            <a:spLocks noChangeArrowheads="1"/>
          </p:cNvSpPr>
          <p:nvPr/>
        </p:nvSpPr>
        <p:spPr bwMode="auto">
          <a:xfrm>
            <a:off x="406400" y="771525"/>
            <a:ext cx="8239125" cy="5643563"/>
          </a:xfrm>
          <a:prstGeom prst="rect">
            <a:avLst/>
          </a:prstGeom>
          <a:noFill/>
          <a:ln w="9525" algn="ctr">
            <a:noFill/>
            <a:miter lim="800000"/>
            <a:headEnd/>
            <a:tailEnd/>
          </a:ln>
          <a:effectLst/>
        </p:spPr>
        <p:txBody>
          <a:bodyPr>
            <a:spAutoFit/>
          </a:bodyPr>
          <a:lstStyle/>
          <a:p>
            <a:r>
              <a:rPr lang="en-US" sz="2800" i="1" baseline="0">
                <a:solidFill>
                  <a:srgbClr val="FFFF00"/>
                </a:solidFill>
                <a:latin typeface="Times New Roman" pitchFamily="18" charset="0"/>
              </a:rPr>
              <a:t>Processes:</a:t>
            </a:r>
          </a:p>
          <a:p>
            <a:r>
              <a:rPr lang="en-US" sz="2800" i="1" baseline="0">
                <a:solidFill>
                  <a:srgbClr val="66FF66"/>
                </a:solidFill>
                <a:latin typeface="Times New Roman" pitchFamily="18" charset="0"/>
              </a:rPr>
              <a:t>1-2   Isentropic expansion in turbine </a:t>
            </a:r>
            <a:r>
              <a:rPr lang="en-US" sz="2800" b="1" i="1" baseline="0">
                <a:solidFill>
                  <a:srgbClr val="FFFF00"/>
                </a:solidFill>
                <a:latin typeface="Times New Roman" pitchFamily="18" charset="0"/>
              </a:rPr>
              <a:t>1</a:t>
            </a:r>
            <a:r>
              <a:rPr lang="en-US" sz="2800" b="1" i="1" baseline="30000">
                <a:solidFill>
                  <a:srgbClr val="FFFF00"/>
                </a:solidFill>
                <a:latin typeface="Times New Roman" pitchFamily="18" charset="0"/>
              </a:rPr>
              <a:t>st</a:t>
            </a:r>
            <a:r>
              <a:rPr lang="en-US" sz="2800" b="1" i="1" baseline="0">
                <a:solidFill>
                  <a:srgbClr val="FFFF00"/>
                </a:solidFill>
                <a:latin typeface="Times New Roman" pitchFamily="18" charset="0"/>
              </a:rPr>
              <a:t> stage turbine</a:t>
            </a:r>
            <a:r>
              <a:rPr lang="en-US" sz="2800" i="1" baseline="0">
                <a:solidFill>
                  <a:srgbClr val="66FF66"/>
                </a:solidFill>
                <a:latin typeface="Times New Roman" pitchFamily="18" charset="0"/>
              </a:rPr>
              <a:t> </a:t>
            </a:r>
          </a:p>
          <a:p>
            <a:r>
              <a:rPr lang="en-US" sz="2800" i="1" baseline="0">
                <a:solidFill>
                  <a:srgbClr val="66FF66"/>
                </a:solidFill>
                <a:latin typeface="Times New Roman" pitchFamily="18" charset="0"/>
              </a:rPr>
              <a:t>	(High Pressure Turbine, LPT) </a:t>
            </a:r>
            <a:r>
              <a:rPr lang="en-US" sz="2800" i="1" baseline="0">
                <a:solidFill>
                  <a:srgbClr val="66FF66"/>
                </a:solidFill>
                <a:latin typeface="Times New Roman" pitchFamily="18" charset="0"/>
                <a:sym typeface="Wingdings" pitchFamily="2" charset="2"/>
              </a:rPr>
              <a:t>  w</a:t>
            </a:r>
            <a:r>
              <a:rPr lang="en-US" sz="2800" i="1">
                <a:solidFill>
                  <a:srgbClr val="66FF66"/>
                </a:solidFill>
                <a:latin typeface="Times New Roman" pitchFamily="18" charset="0"/>
                <a:sym typeface="Wingdings" pitchFamily="2" charset="2"/>
              </a:rPr>
              <a:t>HPT</a:t>
            </a:r>
            <a:endParaRPr lang="en-US" sz="2800" i="1" baseline="0">
              <a:solidFill>
                <a:srgbClr val="66FF66"/>
              </a:solidFill>
              <a:latin typeface="Times New Roman" pitchFamily="18" charset="0"/>
              <a:sym typeface="Wingdings" pitchFamily="2" charset="2"/>
            </a:endParaRPr>
          </a:p>
          <a:p>
            <a:r>
              <a:rPr lang="en-US" sz="2800" i="1" baseline="0">
                <a:solidFill>
                  <a:srgbClr val="66FF66"/>
                </a:solidFill>
                <a:latin typeface="Times New Roman" pitchFamily="18" charset="0"/>
                <a:sym typeface="Wingdings" pitchFamily="2" charset="2"/>
              </a:rPr>
              <a:t>2-3   </a:t>
            </a:r>
            <a:r>
              <a:rPr lang="en-US" sz="2800" b="1" i="1" baseline="0">
                <a:solidFill>
                  <a:srgbClr val="FFFF00"/>
                </a:solidFill>
                <a:latin typeface="Times New Roman" pitchFamily="18" charset="0"/>
                <a:sym typeface="Wingdings" pitchFamily="2" charset="2"/>
              </a:rPr>
              <a:t>Reheat</a:t>
            </a:r>
            <a:r>
              <a:rPr lang="en-US" sz="2800" i="1" baseline="0">
                <a:solidFill>
                  <a:srgbClr val="66FF66"/>
                </a:solidFill>
                <a:latin typeface="Times New Roman" pitchFamily="18" charset="0"/>
                <a:sym typeface="Wingdings" pitchFamily="2" charset="2"/>
              </a:rPr>
              <a:t>: </a:t>
            </a:r>
            <a:r>
              <a:rPr lang="en-US" sz="2800" i="1" baseline="0">
                <a:solidFill>
                  <a:srgbClr val="66FF66"/>
                </a:solidFill>
                <a:sym typeface="Wingdings" pitchFamily="2" charset="2"/>
              </a:rPr>
              <a:t>P = const. heat addition in boiler</a:t>
            </a:r>
            <a:r>
              <a:rPr lang="en-US" sz="2800" baseline="0">
                <a:solidFill>
                  <a:srgbClr val="66FF66"/>
                </a:solidFill>
                <a:sym typeface="Wingdings" pitchFamily="2" charset="2"/>
              </a:rPr>
              <a:t> </a:t>
            </a:r>
            <a:endParaRPr lang="en-US" sz="2800" i="1" baseline="0">
              <a:solidFill>
                <a:srgbClr val="66FF66"/>
              </a:solidFill>
              <a:latin typeface="Times New Roman" pitchFamily="18" charset="0"/>
              <a:sym typeface="Wingdings" pitchFamily="2" charset="2"/>
            </a:endParaRPr>
          </a:p>
          <a:p>
            <a:r>
              <a:rPr lang="en-US" sz="2800" i="1" baseline="0">
                <a:solidFill>
                  <a:srgbClr val="66FF66"/>
                </a:solidFill>
                <a:latin typeface="Times New Roman" pitchFamily="18" charset="0"/>
              </a:rPr>
              <a:t>3-4   Isentropic expansion in turbine </a:t>
            </a:r>
            <a:r>
              <a:rPr lang="en-US" sz="2800" b="1" i="1" baseline="0">
                <a:solidFill>
                  <a:srgbClr val="FFFF00"/>
                </a:solidFill>
                <a:latin typeface="Times New Roman" pitchFamily="18" charset="0"/>
              </a:rPr>
              <a:t>2</a:t>
            </a:r>
            <a:r>
              <a:rPr lang="en-US" sz="2800" b="1" i="1" baseline="30000">
                <a:solidFill>
                  <a:srgbClr val="FFFF00"/>
                </a:solidFill>
                <a:latin typeface="Times New Roman" pitchFamily="18" charset="0"/>
              </a:rPr>
              <a:t>nd</a:t>
            </a:r>
            <a:r>
              <a:rPr lang="en-US" sz="2800" b="1" i="1" baseline="0">
                <a:solidFill>
                  <a:srgbClr val="FFFF00"/>
                </a:solidFill>
                <a:latin typeface="Times New Roman" pitchFamily="18" charset="0"/>
              </a:rPr>
              <a:t> stage turbine</a:t>
            </a:r>
            <a:r>
              <a:rPr lang="en-US" sz="2800" i="1" baseline="0">
                <a:solidFill>
                  <a:srgbClr val="66FF66"/>
                </a:solidFill>
                <a:latin typeface="Times New Roman" pitchFamily="18" charset="0"/>
              </a:rPr>
              <a:t> </a:t>
            </a:r>
          </a:p>
          <a:p>
            <a:r>
              <a:rPr lang="en-US" sz="2800" i="1" baseline="0">
                <a:solidFill>
                  <a:srgbClr val="66FF66"/>
                </a:solidFill>
                <a:latin typeface="Times New Roman" pitchFamily="18" charset="0"/>
              </a:rPr>
              <a:t>	(Low Pressure Turbine, LPT) </a:t>
            </a:r>
            <a:r>
              <a:rPr lang="en-US" sz="2800" i="1" baseline="0">
                <a:solidFill>
                  <a:srgbClr val="66FF66"/>
                </a:solidFill>
                <a:latin typeface="Times New Roman" pitchFamily="18" charset="0"/>
                <a:sym typeface="Wingdings" pitchFamily="2" charset="2"/>
              </a:rPr>
              <a:t>  w</a:t>
            </a:r>
            <a:r>
              <a:rPr lang="en-US" sz="2800" i="1">
                <a:solidFill>
                  <a:srgbClr val="66FF66"/>
                </a:solidFill>
                <a:latin typeface="Times New Roman" pitchFamily="18" charset="0"/>
                <a:sym typeface="Wingdings" pitchFamily="2" charset="2"/>
              </a:rPr>
              <a:t>LPT</a:t>
            </a:r>
            <a:endParaRPr lang="en-US" sz="2800" i="1" baseline="0">
              <a:solidFill>
                <a:srgbClr val="66FF66"/>
              </a:solidFill>
              <a:latin typeface="Times New Roman" pitchFamily="18" charset="0"/>
              <a:sym typeface="Wingdings" pitchFamily="2" charset="2"/>
            </a:endParaRPr>
          </a:p>
          <a:p>
            <a:r>
              <a:rPr lang="en-US" sz="2800" i="1" baseline="0">
                <a:solidFill>
                  <a:srgbClr val="FFFF00"/>
                </a:solidFill>
                <a:latin typeface="Times New Roman" pitchFamily="18" charset="0"/>
                <a:sym typeface="Wingdings" pitchFamily="2" charset="2"/>
              </a:rPr>
              <a:t>4-5   P = const. heat rejection in condenser </a:t>
            </a:r>
          </a:p>
          <a:p>
            <a:r>
              <a:rPr lang="en-US" sz="2800" i="1" baseline="0">
                <a:solidFill>
                  <a:srgbClr val="FFFF00"/>
                </a:solidFill>
                <a:latin typeface="Times New Roman" pitchFamily="18" charset="0"/>
                <a:sym typeface="Wingdings" pitchFamily="2" charset="2"/>
              </a:rPr>
              <a:t>	   mixture condenses to sat. liquid,   Q</a:t>
            </a:r>
            <a:r>
              <a:rPr lang="en-US" sz="2800" i="1">
                <a:solidFill>
                  <a:srgbClr val="FFFF00"/>
                </a:solidFill>
                <a:latin typeface="Times New Roman" pitchFamily="18" charset="0"/>
                <a:sym typeface="Wingdings" pitchFamily="2" charset="2"/>
              </a:rPr>
              <a:t>out</a:t>
            </a:r>
          </a:p>
          <a:p>
            <a:r>
              <a:rPr lang="en-US" sz="2800" i="1" baseline="0">
                <a:solidFill>
                  <a:srgbClr val="FFFF00"/>
                </a:solidFill>
                <a:latin typeface="Times New Roman" pitchFamily="18" charset="0"/>
                <a:sym typeface="Wingdings" pitchFamily="2" charset="2"/>
              </a:rPr>
              <a:t>5-6   Isentropic compression in pump .......  work in</a:t>
            </a:r>
          </a:p>
          <a:p>
            <a:r>
              <a:rPr lang="en-US" sz="2800" i="1" baseline="0">
                <a:solidFill>
                  <a:srgbClr val="FFFF00"/>
                </a:solidFill>
                <a:latin typeface="Times New Roman" pitchFamily="18" charset="0"/>
                <a:sym typeface="Wingdings" pitchFamily="2" charset="2"/>
              </a:rPr>
              <a:t>	compressed  liquid raise pressure </a:t>
            </a:r>
          </a:p>
          <a:p>
            <a:r>
              <a:rPr lang="en-US" sz="2800" i="1" baseline="0">
                <a:solidFill>
                  <a:srgbClr val="FFFF00"/>
                </a:solidFill>
                <a:latin typeface="Times New Roman" pitchFamily="18" charset="0"/>
                <a:sym typeface="Wingdings" pitchFamily="2" charset="2"/>
              </a:rPr>
              <a:t>	from P</a:t>
            </a:r>
            <a:r>
              <a:rPr lang="en-US" sz="2800" i="1">
                <a:solidFill>
                  <a:srgbClr val="FFFF00"/>
                </a:solidFill>
                <a:latin typeface="Times New Roman" pitchFamily="18" charset="0"/>
                <a:sym typeface="Wingdings" pitchFamily="2" charset="2"/>
              </a:rPr>
              <a:t>condenser</a:t>
            </a:r>
            <a:r>
              <a:rPr lang="en-US" sz="2800" i="1" baseline="0">
                <a:solidFill>
                  <a:srgbClr val="FFFF00"/>
                </a:solidFill>
                <a:latin typeface="Times New Roman" pitchFamily="18" charset="0"/>
                <a:sym typeface="Wingdings" pitchFamily="2" charset="2"/>
              </a:rPr>
              <a:t> to P</a:t>
            </a:r>
            <a:r>
              <a:rPr lang="en-US" sz="2800" i="1">
                <a:solidFill>
                  <a:srgbClr val="FFFF00"/>
                </a:solidFill>
                <a:latin typeface="Times New Roman" pitchFamily="18" charset="0"/>
                <a:sym typeface="Wingdings" pitchFamily="2" charset="2"/>
              </a:rPr>
              <a:t>boiler</a:t>
            </a:r>
          </a:p>
          <a:p>
            <a:r>
              <a:rPr lang="en-US" sz="2800" i="1" baseline="0">
                <a:solidFill>
                  <a:srgbClr val="FFFF00"/>
                </a:solidFill>
                <a:latin typeface="Times New Roman" pitchFamily="18" charset="0"/>
                <a:sym typeface="Wingdings" pitchFamily="2" charset="2"/>
              </a:rPr>
              <a:t>6-1   P = const. heat addition in boiler  liquid  </a:t>
            </a:r>
          </a:p>
          <a:p>
            <a:r>
              <a:rPr lang="en-US" sz="2800" i="1" baseline="0">
                <a:solidFill>
                  <a:srgbClr val="FFFF00"/>
                </a:solidFill>
                <a:latin typeface="Times New Roman" pitchFamily="18" charset="0"/>
                <a:sym typeface="Wingdings" pitchFamily="2" charset="2"/>
              </a:rPr>
              <a:t>          vapor,   Q</a:t>
            </a:r>
            <a:r>
              <a:rPr lang="en-US" sz="2800" i="1">
                <a:solidFill>
                  <a:srgbClr val="FFFF00"/>
                </a:solidFill>
                <a:latin typeface="Times New Roman" pitchFamily="18" charset="0"/>
                <a:sym typeface="Wingdings" pitchFamily="2" charset="2"/>
              </a:rPr>
              <a:t>in</a:t>
            </a:r>
            <a:endParaRPr lang="th-TH" sz="2800" i="1">
              <a:solidFill>
                <a:srgbClr val="FFFF00"/>
              </a:solidFill>
              <a:latin typeface="Times New Roman" pitchFamily="18"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4371"/>
                                        </p:tgtEl>
                                        <p:attrNameLst>
                                          <p:attrName>style.visibility</p:attrName>
                                        </p:attrNameLst>
                                      </p:cBhvr>
                                      <p:to>
                                        <p:strVal val="visible"/>
                                      </p:to>
                                    </p:set>
                                    <p:animEffect transition="in" filter="wipe(up)">
                                      <p:cBhvr>
                                        <p:cTn id="7" dur="500"/>
                                        <p:tgtEl>
                                          <p:spTgt spid="314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ooter Placeholder 2"/>
          <p:cNvSpPr>
            <a:spLocks noGrp="1"/>
          </p:cNvSpPr>
          <p:nvPr>
            <p:ph type="ftr" sz="quarter" idx="11"/>
          </p:nvPr>
        </p:nvSpPr>
        <p:spPr/>
        <p:txBody>
          <a:bodyPr/>
          <a:lstStyle/>
          <a:p>
            <a:r>
              <a:rPr lang="en-US"/>
              <a:t>รศ.ดร.สมหมาย ปรีเปรม</a:t>
            </a:r>
            <a:endParaRPr lang="th-TH"/>
          </a:p>
        </p:txBody>
      </p:sp>
      <p:grpSp>
        <p:nvGrpSpPr>
          <p:cNvPr id="315394" name="Group 2"/>
          <p:cNvGrpSpPr>
            <a:grpSpLocks/>
          </p:cNvGrpSpPr>
          <p:nvPr/>
        </p:nvGrpSpPr>
        <p:grpSpPr bwMode="auto">
          <a:xfrm>
            <a:off x="5130800" y="2005013"/>
            <a:ext cx="2152650" cy="1443037"/>
            <a:chOff x="3093" y="1266"/>
            <a:chExt cx="1356" cy="909"/>
          </a:xfrm>
        </p:grpSpPr>
        <p:sp>
          <p:nvSpPr>
            <p:cNvPr id="315395" name="Text Box 3"/>
            <p:cNvSpPr txBox="1">
              <a:spLocks noChangeArrowheads="1"/>
            </p:cNvSpPr>
            <p:nvPr/>
          </p:nvSpPr>
          <p:spPr bwMode="auto">
            <a:xfrm>
              <a:off x="3701" y="1679"/>
              <a:ext cx="224" cy="139"/>
            </a:xfrm>
            <a:prstGeom prst="rect">
              <a:avLst/>
            </a:prstGeom>
            <a:noFill/>
            <a:ln w="9525">
              <a:noFill/>
              <a:miter lim="800000"/>
              <a:headEnd/>
              <a:tailEnd/>
            </a:ln>
          </p:spPr>
          <p:txBody>
            <a:bodyPr/>
            <a:lstStyle/>
            <a:p>
              <a:pPr algn="ctr"/>
              <a:r>
                <a:rPr lang="en-US" sz="1000" i="1" baseline="0">
                  <a:latin typeface="Times New Roman" pitchFamily="18" charset="0"/>
                </a:rPr>
                <a:t>P</a:t>
              </a:r>
              <a:r>
                <a:rPr lang="en-US" sz="1000" i="1">
                  <a:latin typeface="Times New Roman" pitchFamily="18" charset="0"/>
                </a:rPr>
                <a:t>3</a:t>
              </a:r>
              <a:endParaRPr lang="en-US" sz="1000" i="1">
                <a:latin typeface="Times New Roman" pitchFamily="18" charset="0"/>
                <a:cs typeface="Arial" pitchFamily="34" charset="0"/>
              </a:endParaRPr>
            </a:p>
          </p:txBody>
        </p:sp>
        <p:sp>
          <p:nvSpPr>
            <p:cNvPr id="315396" name="Freeform 4"/>
            <p:cNvSpPr>
              <a:spLocks/>
            </p:cNvSpPr>
            <p:nvPr/>
          </p:nvSpPr>
          <p:spPr bwMode="auto">
            <a:xfrm>
              <a:off x="3093" y="1266"/>
              <a:ext cx="1356" cy="909"/>
            </a:xfrm>
            <a:custGeom>
              <a:avLst/>
              <a:gdLst/>
              <a:ahLst/>
              <a:cxnLst>
                <a:cxn ang="0">
                  <a:pos x="0" y="909"/>
                </a:cxn>
                <a:cxn ang="0">
                  <a:pos x="304" y="597"/>
                </a:cxn>
                <a:cxn ang="0">
                  <a:pos x="1129" y="586"/>
                </a:cxn>
                <a:cxn ang="0">
                  <a:pos x="1224" y="402"/>
                </a:cxn>
                <a:cxn ang="0">
                  <a:pos x="1290" y="246"/>
                </a:cxn>
                <a:cxn ang="0">
                  <a:pos x="1326" y="138"/>
                </a:cxn>
                <a:cxn ang="0">
                  <a:pos x="1356" y="0"/>
                </a:cxn>
              </a:cxnLst>
              <a:rect l="0" t="0" r="r" b="b"/>
              <a:pathLst>
                <a:path w="1356" h="909">
                  <a:moveTo>
                    <a:pt x="0" y="909"/>
                  </a:moveTo>
                  <a:lnTo>
                    <a:pt x="304" y="597"/>
                  </a:lnTo>
                  <a:lnTo>
                    <a:pt x="1129" y="586"/>
                  </a:lnTo>
                  <a:lnTo>
                    <a:pt x="1224" y="402"/>
                  </a:lnTo>
                  <a:lnTo>
                    <a:pt x="1290" y="246"/>
                  </a:lnTo>
                  <a:lnTo>
                    <a:pt x="1326" y="138"/>
                  </a:lnTo>
                  <a:lnTo>
                    <a:pt x="1356" y="0"/>
                  </a:lnTo>
                </a:path>
              </a:pathLst>
            </a:custGeom>
            <a:noFill/>
            <a:ln w="12700">
              <a:solidFill>
                <a:srgbClr val="CCFFFF"/>
              </a:solidFill>
              <a:round/>
              <a:headEnd/>
              <a:tailEnd/>
            </a:ln>
          </p:spPr>
          <p:txBody>
            <a:bodyPr/>
            <a:lstStyle/>
            <a:p>
              <a:endParaRPr lang="th-TH"/>
            </a:p>
          </p:txBody>
        </p:sp>
      </p:grpSp>
      <p:sp>
        <p:nvSpPr>
          <p:cNvPr id="315397" name="Text Box 5"/>
          <p:cNvSpPr txBox="1">
            <a:spLocks noChangeArrowheads="1"/>
          </p:cNvSpPr>
          <p:nvPr/>
        </p:nvSpPr>
        <p:spPr bwMode="auto">
          <a:xfrm>
            <a:off x="2951163" y="180975"/>
            <a:ext cx="2784475" cy="519113"/>
          </a:xfrm>
          <a:prstGeom prst="rect">
            <a:avLst/>
          </a:prstGeom>
          <a:noFill/>
          <a:ln w="9525">
            <a:noFill/>
            <a:miter lim="800000"/>
            <a:headEnd/>
            <a:tailEnd/>
          </a:ln>
          <a:effectLst/>
        </p:spPr>
        <p:txBody>
          <a:bodyPr>
            <a:spAutoFit/>
          </a:bodyPr>
          <a:lstStyle/>
          <a:p>
            <a:pPr algn="ctr">
              <a:spcBef>
                <a:spcPct val="50000"/>
              </a:spcBef>
            </a:pPr>
            <a:r>
              <a:rPr lang="en-US" sz="2800" i="1" baseline="0">
                <a:latin typeface="Times New Roman" pitchFamily="18" charset="0"/>
              </a:rPr>
              <a:t>Reheat Cycle</a:t>
            </a:r>
            <a:endParaRPr lang="th-TH" sz="2800" i="1" baseline="0">
              <a:latin typeface="Times New Roman" pitchFamily="18" charset="0"/>
            </a:endParaRPr>
          </a:p>
        </p:txBody>
      </p:sp>
      <p:sp>
        <p:nvSpPr>
          <p:cNvPr id="315398" name="Freeform 6"/>
          <p:cNvSpPr>
            <a:spLocks/>
          </p:cNvSpPr>
          <p:nvPr/>
        </p:nvSpPr>
        <p:spPr bwMode="auto">
          <a:xfrm>
            <a:off x="5167313" y="2017713"/>
            <a:ext cx="3424237" cy="3098800"/>
          </a:xfrm>
          <a:custGeom>
            <a:avLst/>
            <a:gdLst/>
            <a:ahLst/>
            <a:cxnLst>
              <a:cxn ang="0">
                <a:pos x="0" y="1952"/>
              </a:cxn>
              <a:cxn ang="0">
                <a:pos x="73" y="1567"/>
              </a:cxn>
              <a:cxn ang="0">
                <a:pos x="136" y="1254"/>
              </a:cxn>
              <a:cxn ang="0">
                <a:pos x="218" y="845"/>
              </a:cxn>
              <a:cxn ang="0">
                <a:pos x="321" y="456"/>
              </a:cxn>
              <a:cxn ang="0">
                <a:pos x="478" y="70"/>
              </a:cxn>
              <a:cxn ang="0">
                <a:pos x="663" y="37"/>
              </a:cxn>
              <a:cxn ang="0">
                <a:pos x="856" y="220"/>
              </a:cxn>
              <a:cxn ang="0">
                <a:pos x="993" y="421"/>
              </a:cxn>
              <a:cxn ang="0">
                <a:pos x="1113" y="601"/>
              </a:cxn>
              <a:cxn ang="0">
                <a:pos x="1299" y="895"/>
              </a:cxn>
              <a:cxn ang="0">
                <a:pos x="1563" y="1285"/>
              </a:cxn>
              <a:cxn ang="0">
                <a:pos x="1815" y="1615"/>
              </a:cxn>
              <a:cxn ang="0">
                <a:pos x="1983" y="1801"/>
              </a:cxn>
              <a:cxn ang="0">
                <a:pos x="2157" y="1915"/>
              </a:cxn>
            </a:cxnLst>
            <a:rect l="0" t="0" r="r" b="b"/>
            <a:pathLst>
              <a:path w="2157" h="1952">
                <a:moveTo>
                  <a:pt x="0" y="1952"/>
                </a:moveTo>
                <a:cubicBezTo>
                  <a:pt x="12" y="1889"/>
                  <a:pt x="50" y="1683"/>
                  <a:pt x="73" y="1567"/>
                </a:cubicBezTo>
                <a:cubicBezTo>
                  <a:pt x="96" y="1450"/>
                  <a:pt x="111" y="1375"/>
                  <a:pt x="136" y="1254"/>
                </a:cubicBezTo>
                <a:cubicBezTo>
                  <a:pt x="160" y="1134"/>
                  <a:pt x="187" y="977"/>
                  <a:pt x="218" y="845"/>
                </a:cubicBezTo>
                <a:cubicBezTo>
                  <a:pt x="249" y="713"/>
                  <a:pt x="278" y="584"/>
                  <a:pt x="321" y="456"/>
                </a:cubicBezTo>
                <a:cubicBezTo>
                  <a:pt x="364" y="327"/>
                  <a:pt x="421" y="140"/>
                  <a:pt x="478" y="70"/>
                </a:cubicBezTo>
                <a:cubicBezTo>
                  <a:pt x="535" y="0"/>
                  <a:pt x="600" y="12"/>
                  <a:pt x="663" y="37"/>
                </a:cubicBezTo>
                <a:cubicBezTo>
                  <a:pt x="726" y="62"/>
                  <a:pt x="801" y="156"/>
                  <a:pt x="856" y="220"/>
                </a:cubicBezTo>
                <a:cubicBezTo>
                  <a:pt x="911" y="284"/>
                  <a:pt x="950" y="357"/>
                  <a:pt x="993" y="421"/>
                </a:cubicBezTo>
                <a:cubicBezTo>
                  <a:pt x="1036" y="485"/>
                  <a:pt x="1062" y="522"/>
                  <a:pt x="1113" y="601"/>
                </a:cubicBezTo>
                <a:cubicBezTo>
                  <a:pt x="1164" y="680"/>
                  <a:pt x="1224" y="781"/>
                  <a:pt x="1299" y="895"/>
                </a:cubicBezTo>
                <a:cubicBezTo>
                  <a:pt x="1374" y="1009"/>
                  <a:pt x="1477" y="1165"/>
                  <a:pt x="1563" y="1285"/>
                </a:cubicBezTo>
                <a:cubicBezTo>
                  <a:pt x="1649" y="1405"/>
                  <a:pt x="1745" y="1529"/>
                  <a:pt x="1815" y="1615"/>
                </a:cubicBezTo>
                <a:cubicBezTo>
                  <a:pt x="1885" y="1701"/>
                  <a:pt x="1926" y="1751"/>
                  <a:pt x="1983" y="1801"/>
                </a:cubicBezTo>
                <a:cubicBezTo>
                  <a:pt x="2040" y="1851"/>
                  <a:pt x="2121" y="1891"/>
                  <a:pt x="2157" y="1915"/>
                </a:cubicBezTo>
              </a:path>
            </a:pathLst>
          </a:custGeom>
          <a:noFill/>
          <a:ln w="50800">
            <a:solidFill>
              <a:srgbClr val="808080"/>
            </a:solidFill>
            <a:round/>
            <a:headEnd/>
            <a:tailEnd/>
          </a:ln>
          <a:effectLst/>
        </p:spPr>
        <p:txBody>
          <a:bodyPr/>
          <a:lstStyle/>
          <a:p>
            <a:endParaRPr lang="th-TH"/>
          </a:p>
        </p:txBody>
      </p:sp>
      <p:grpSp>
        <p:nvGrpSpPr>
          <p:cNvPr id="315399" name="Group 7"/>
          <p:cNvGrpSpPr>
            <a:grpSpLocks/>
          </p:cNvGrpSpPr>
          <p:nvPr/>
        </p:nvGrpSpPr>
        <p:grpSpPr bwMode="auto">
          <a:xfrm>
            <a:off x="5281613" y="2352675"/>
            <a:ext cx="1885950" cy="923925"/>
            <a:chOff x="3201" y="1482"/>
            <a:chExt cx="1188" cy="582"/>
          </a:xfrm>
        </p:grpSpPr>
        <p:sp>
          <p:nvSpPr>
            <p:cNvPr id="315400" name="Freeform 8"/>
            <p:cNvSpPr>
              <a:spLocks/>
            </p:cNvSpPr>
            <p:nvPr/>
          </p:nvSpPr>
          <p:spPr bwMode="auto">
            <a:xfrm>
              <a:off x="3201" y="1482"/>
              <a:ext cx="1188" cy="582"/>
            </a:xfrm>
            <a:custGeom>
              <a:avLst/>
              <a:gdLst/>
              <a:ahLst/>
              <a:cxnLst>
                <a:cxn ang="0">
                  <a:pos x="0" y="582"/>
                </a:cxn>
                <a:cxn ang="0">
                  <a:pos x="204" y="378"/>
                </a:cxn>
                <a:cxn ang="0">
                  <a:pos x="1026" y="366"/>
                </a:cxn>
                <a:cxn ang="0">
                  <a:pos x="1050" y="315"/>
                </a:cxn>
                <a:cxn ang="0">
                  <a:pos x="1098" y="222"/>
                </a:cxn>
                <a:cxn ang="0">
                  <a:pos x="1152" y="105"/>
                </a:cxn>
                <a:cxn ang="0">
                  <a:pos x="1188" y="0"/>
                </a:cxn>
              </a:cxnLst>
              <a:rect l="0" t="0" r="r" b="b"/>
              <a:pathLst>
                <a:path w="1188" h="582">
                  <a:moveTo>
                    <a:pt x="0" y="582"/>
                  </a:moveTo>
                  <a:lnTo>
                    <a:pt x="204" y="378"/>
                  </a:lnTo>
                  <a:lnTo>
                    <a:pt x="1026" y="366"/>
                  </a:lnTo>
                  <a:lnTo>
                    <a:pt x="1050" y="315"/>
                  </a:lnTo>
                  <a:lnTo>
                    <a:pt x="1098" y="222"/>
                  </a:lnTo>
                  <a:lnTo>
                    <a:pt x="1152" y="105"/>
                  </a:lnTo>
                  <a:lnTo>
                    <a:pt x="1188" y="0"/>
                  </a:lnTo>
                </a:path>
              </a:pathLst>
            </a:custGeom>
            <a:noFill/>
            <a:ln w="38100">
              <a:solidFill>
                <a:srgbClr val="FF9900"/>
              </a:solidFill>
              <a:round/>
              <a:headEnd/>
              <a:tailEnd/>
            </a:ln>
            <a:effectLst/>
          </p:spPr>
          <p:txBody>
            <a:bodyPr/>
            <a:lstStyle/>
            <a:p>
              <a:endParaRPr lang="th-TH"/>
            </a:p>
          </p:txBody>
        </p:sp>
        <p:sp>
          <p:nvSpPr>
            <p:cNvPr id="315401" name="Line 9"/>
            <p:cNvSpPr>
              <a:spLocks noChangeShapeType="1"/>
            </p:cNvSpPr>
            <p:nvPr/>
          </p:nvSpPr>
          <p:spPr bwMode="auto">
            <a:xfrm flipV="1">
              <a:off x="3702" y="1851"/>
              <a:ext cx="207" cy="3"/>
            </a:xfrm>
            <a:prstGeom prst="line">
              <a:avLst/>
            </a:prstGeom>
            <a:noFill/>
            <a:ln w="38100">
              <a:solidFill>
                <a:srgbClr val="FF9900"/>
              </a:solidFill>
              <a:round/>
              <a:headEnd/>
              <a:tailEnd type="stealth" w="lg" len="lg"/>
            </a:ln>
            <a:effectLst/>
          </p:spPr>
          <p:txBody>
            <a:bodyPr/>
            <a:lstStyle/>
            <a:p>
              <a:endParaRPr lang="th-TH"/>
            </a:p>
          </p:txBody>
        </p:sp>
      </p:grpSp>
      <p:sp>
        <p:nvSpPr>
          <p:cNvPr id="315402" name="Text Box 10"/>
          <p:cNvSpPr txBox="1">
            <a:spLocks noChangeArrowheads="1"/>
          </p:cNvSpPr>
          <p:nvPr/>
        </p:nvSpPr>
        <p:spPr bwMode="auto">
          <a:xfrm>
            <a:off x="5688013" y="1104900"/>
            <a:ext cx="1628775" cy="304800"/>
          </a:xfrm>
          <a:prstGeom prst="rect">
            <a:avLst/>
          </a:prstGeom>
          <a:noFill/>
          <a:ln w="9525">
            <a:noFill/>
            <a:miter lim="800000"/>
            <a:headEnd/>
            <a:tailEnd/>
          </a:ln>
          <a:effectLst/>
        </p:spPr>
        <p:txBody>
          <a:bodyPr>
            <a:spAutoFit/>
          </a:bodyPr>
          <a:lstStyle/>
          <a:p>
            <a:pPr algn="ctr">
              <a:spcBef>
                <a:spcPct val="50000"/>
              </a:spcBef>
            </a:pPr>
            <a:r>
              <a:rPr lang="en-US" sz="1400" i="1" baseline="0">
                <a:latin typeface="Times New Roman" pitchFamily="18" charset="0"/>
              </a:rPr>
              <a:t>Process diagram</a:t>
            </a:r>
            <a:endParaRPr lang="th-TH" sz="1400" i="1" baseline="0">
              <a:latin typeface="Times New Roman" pitchFamily="18" charset="0"/>
            </a:endParaRPr>
          </a:p>
        </p:txBody>
      </p:sp>
      <p:sp>
        <p:nvSpPr>
          <p:cNvPr id="315403" name="Line 11"/>
          <p:cNvSpPr>
            <a:spLocks noChangeShapeType="1"/>
          </p:cNvSpPr>
          <p:nvPr/>
        </p:nvSpPr>
        <p:spPr bwMode="auto">
          <a:xfrm>
            <a:off x="6324600" y="3979863"/>
            <a:ext cx="0" cy="0"/>
          </a:xfrm>
          <a:prstGeom prst="line">
            <a:avLst/>
          </a:prstGeom>
          <a:noFill/>
          <a:ln w="9525">
            <a:solidFill>
              <a:srgbClr val="000000"/>
            </a:solidFill>
            <a:round/>
            <a:headEnd/>
            <a:tailEnd/>
          </a:ln>
        </p:spPr>
        <p:txBody>
          <a:bodyPr/>
          <a:lstStyle/>
          <a:p>
            <a:endParaRPr lang="th-TH"/>
          </a:p>
        </p:txBody>
      </p:sp>
      <p:sp>
        <p:nvSpPr>
          <p:cNvPr id="315404" name="Line 12"/>
          <p:cNvSpPr>
            <a:spLocks noChangeShapeType="1"/>
          </p:cNvSpPr>
          <p:nvPr/>
        </p:nvSpPr>
        <p:spPr bwMode="auto">
          <a:xfrm>
            <a:off x="6291263" y="3730625"/>
            <a:ext cx="0" cy="0"/>
          </a:xfrm>
          <a:prstGeom prst="line">
            <a:avLst/>
          </a:prstGeom>
          <a:noFill/>
          <a:ln w="9525">
            <a:solidFill>
              <a:srgbClr val="000000"/>
            </a:solidFill>
            <a:round/>
            <a:headEnd/>
            <a:tailEnd/>
          </a:ln>
        </p:spPr>
        <p:txBody>
          <a:bodyPr/>
          <a:lstStyle/>
          <a:p>
            <a:endParaRPr lang="th-TH"/>
          </a:p>
        </p:txBody>
      </p:sp>
      <p:grpSp>
        <p:nvGrpSpPr>
          <p:cNvPr id="315405" name="Group 13"/>
          <p:cNvGrpSpPr>
            <a:grpSpLocks/>
          </p:cNvGrpSpPr>
          <p:nvPr/>
        </p:nvGrpSpPr>
        <p:grpSpPr bwMode="auto">
          <a:xfrm>
            <a:off x="4452938" y="936625"/>
            <a:ext cx="4622800" cy="4967288"/>
            <a:chOff x="843" y="590"/>
            <a:chExt cx="2126" cy="1875"/>
          </a:xfrm>
        </p:grpSpPr>
        <p:sp>
          <p:nvSpPr>
            <p:cNvPr id="315406" name="Text Box 14"/>
            <p:cNvSpPr txBox="1">
              <a:spLocks noChangeArrowheads="1"/>
            </p:cNvSpPr>
            <p:nvPr/>
          </p:nvSpPr>
          <p:spPr bwMode="auto">
            <a:xfrm>
              <a:off x="843" y="590"/>
              <a:ext cx="252" cy="211"/>
            </a:xfrm>
            <a:prstGeom prst="rect">
              <a:avLst/>
            </a:prstGeom>
            <a:noFill/>
            <a:ln w="9525">
              <a:noFill/>
              <a:miter lim="800000"/>
              <a:headEnd/>
              <a:tailEnd/>
            </a:ln>
          </p:spPr>
          <p:txBody>
            <a:bodyPr/>
            <a:lstStyle/>
            <a:p>
              <a:pPr algn="ctr"/>
              <a:r>
                <a:rPr lang="en-US" sz="1200" i="1" baseline="0">
                  <a:latin typeface="Times New Roman" pitchFamily="18" charset="0"/>
                </a:rPr>
                <a:t>T</a:t>
              </a:r>
              <a:endParaRPr lang="en-US" sz="1200" i="1" baseline="0">
                <a:latin typeface="Times New Roman" pitchFamily="18" charset="0"/>
                <a:cs typeface="Arial" pitchFamily="34" charset="0"/>
              </a:endParaRPr>
            </a:p>
          </p:txBody>
        </p:sp>
        <p:sp>
          <p:nvSpPr>
            <p:cNvPr id="315407" name="Line 15"/>
            <p:cNvSpPr>
              <a:spLocks noChangeShapeType="1"/>
            </p:cNvSpPr>
            <p:nvPr/>
          </p:nvSpPr>
          <p:spPr bwMode="auto">
            <a:xfrm flipV="1">
              <a:off x="1112" y="646"/>
              <a:ext cx="6" cy="1604"/>
            </a:xfrm>
            <a:prstGeom prst="line">
              <a:avLst/>
            </a:prstGeom>
            <a:noFill/>
            <a:ln w="38100">
              <a:solidFill>
                <a:srgbClr val="808080"/>
              </a:solidFill>
              <a:round/>
              <a:headEnd/>
              <a:tailEnd type="stealth" w="med" len="med"/>
            </a:ln>
          </p:spPr>
          <p:txBody>
            <a:bodyPr/>
            <a:lstStyle/>
            <a:p>
              <a:endParaRPr lang="th-TH"/>
            </a:p>
          </p:txBody>
        </p:sp>
        <p:sp>
          <p:nvSpPr>
            <p:cNvPr id="315408" name="Line 16"/>
            <p:cNvSpPr>
              <a:spLocks noChangeShapeType="1"/>
            </p:cNvSpPr>
            <p:nvPr/>
          </p:nvSpPr>
          <p:spPr bwMode="auto">
            <a:xfrm flipV="1">
              <a:off x="1099" y="2235"/>
              <a:ext cx="1751" cy="15"/>
            </a:xfrm>
            <a:prstGeom prst="line">
              <a:avLst/>
            </a:prstGeom>
            <a:noFill/>
            <a:ln w="38100">
              <a:solidFill>
                <a:srgbClr val="808080"/>
              </a:solidFill>
              <a:round/>
              <a:headEnd/>
              <a:tailEnd type="stealth" w="med" len="med"/>
            </a:ln>
          </p:spPr>
          <p:txBody>
            <a:bodyPr/>
            <a:lstStyle/>
            <a:p>
              <a:endParaRPr lang="th-TH"/>
            </a:p>
          </p:txBody>
        </p:sp>
        <p:sp>
          <p:nvSpPr>
            <p:cNvPr id="315409" name="Text Box 17"/>
            <p:cNvSpPr txBox="1">
              <a:spLocks noChangeArrowheads="1"/>
            </p:cNvSpPr>
            <p:nvPr/>
          </p:nvSpPr>
          <p:spPr bwMode="auto">
            <a:xfrm>
              <a:off x="2659" y="2254"/>
              <a:ext cx="310" cy="211"/>
            </a:xfrm>
            <a:prstGeom prst="rect">
              <a:avLst/>
            </a:prstGeom>
            <a:noFill/>
            <a:ln w="9525">
              <a:noFill/>
              <a:miter lim="800000"/>
              <a:headEnd/>
              <a:tailEnd/>
            </a:ln>
          </p:spPr>
          <p:txBody>
            <a:bodyPr/>
            <a:lstStyle/>
            <a:p>
              <a:pPr algn="ctr"/>
              <a:r>
                <a:rPr lang="en-US" sz="1200" i="1" baseline="0">
                  <a:latin typeface="Times New Roman" pitchFamily="18" charset="0"/>
                </a:rPr>
                <a:t>s</a:t>
              </a:r>
              <a:endParaRPr lang="en-US" sz="1200" i="1" baseline="0">
                <a:latin typeface="Times New Roman" pitchFamily="18" charset="0"/>
                <a:cs typeface="Arial" pitchFamily="34" charset="0"/>
              </a:endParaRPr>
            </a:p>
          </p:txBody>
        </p:sp>
      </p:grpSp>
      <p:grpSp>
        <p:nvGrpSpPr>
          <p:cNvPr id="315410" name="Group 18"/>
          <p:cNvGrpSpPr>
            <a:grpSpLocks/>
          </p:cNvGrpSpPr>
          <p:nvPr/>
        </p:nvGrpSpPr>
        <p:grpSpPr bwMode="auto">
          <a:xfrm>
            <a:off x="5038725" y="3257550"/>
            <a:ext cx="3500438" cy="1590675"/>
            <a:chOff x="3048" y="2052"/>
            <a:chExt cx="2205" cy="1002"/>
          </a:xfrm>
        </p:grpSpPr>
        <p:sp>
          <p:nvSpPr>
            <p:cNvPr id="315411" name="Freeform 19"/>
            <p:cNvSpPr>
              <a:spLocks/>
            </p:cNvSpPr>
            <p:nvPr/>
          </p:nvSpPr>
          <p:spPr bwMode="auto">
            <a:xfrm>
              <a:off x="3048" y="2052"/>
              <a:ext cx="2205" cy="1002"/>
            </a:xfrm>
            <a:custGeom>
              <a:avLst/>
              <a:gdLst/>
              <a:ahLst/>
              <a:cxnLst>
                <a:cxn ang="0">
                  <a:pos x="0" y="1002"/>
                </a:cxn>
                <a:cxn ang="0">
                  <a:pos x="164" y="754"/>
                </a:cxn>
                <a:cxn ang="0">
                  <a:pos x="1823" y="743"/>
                </a:cxn>
                <a:cxn ang="0">
                  <a:pos x="1950" y="555"/>
                </a:cxn>
                <a:cxn ang="0">
                  <a:pos x="2037" y="405"/>
                </a:cxn>
                <a:cxn ang="0">
                  <a:pos x="2109" y="270"/>
                </a:cxn>
                <a:cxn ang="0">
                  <a:pos x="2166" y="135"/>
                </a:cxn>
                <a:cxn ang="0">
                  <a:pos x="2205" y="0"/>
                </a:cxn>
              </a:cxnLst>
              <a:rect l="0" t="0" r="r" b="b"/>
              <a:pathLst>
                <a:path w="2205" h="1002">
                  <a:moveTo>
                    <a:pt x="0" y="1002"/>
                  </a:moveTo>
                  <a:lnTo>
                    <a:pt x="164" y="754"/>
                  </a:lnTo>
                  <a:lnTo>
                    <a:pt x="1823" y="743"/>
                  </a:lnTo>
                  <a:lnTo>
                    <a:pt x="1950" y="555"/>
                  </a:lnTo>
                  <a:lnTo>
                    <a:pt x="2037" y="405"/>
                  </a:lnTo>
                  <a:lnTo>
                    <a:pt x="2109" y="270"/>
                  </a:lnTo>
                  <a:lnTo>
                    <a:pt x="2166" y="135"/>
                  </a:lnTo>
                  <a:lnTo>
                    <a:pt x="2205" y="0"/>
                  </a:lnTo>
                </a:path>
              </a:pathLst>
            </a:custGeom>
            <a:noFill/>
            <a:ln w="12700">
              <a:solidFill>
                <a:srgbClr val="CCFFFF"/>
              </a:solidFill>
              <a:round/>
              <a:headEnd/>
              <a:tailEnd/>
            </a:ln>
          </p:spPr>
          <p:txBody>
            <a:bodyPr/>
            <a:lstStyle/>
            <a:p>
              <a:endParaRPr lang="th-TH"/>
            </a:p>
          </p:txBody>
        </p:sp>
        <p:sp>
          <p:nvSpPr>
            <p:cNvPr id="315412" name="Text Box 20"/>
            <p:cNvSpPr txBox="1">
              <a:spLocks noChangeArrowheads="1"/>
            </p:cNvSpPr>
            <p:nvPr/>
          </p:nvSpPr>
          <p:spPr bwMode="auto">
            <a:xfrm>
              <a:off x="3702" y="2639"/>
              <a:ext cx="224" cy="139"/>
            </a:xfrm>
            <a:prstGeom prst="rect">
              <a:avLst/>
            </a:prstGeom>
            <a:noFill/>
            <a:ln w="9525">
              <a:noFill/>
              <a:miter lim="800000"/>
              <a:headEnd/>
              <a:tailEnd/>
            </a:ln>
          </p:spPr>
          <p:txBody>
            <a:bodyPr/>
            <a:lstStyle/>
            <a:p>
              <a:pPr algn="ctr"/>
              <a:r>
                <a:rPr lang="en-US" sz="1000" i="1" baseline="0">
                  <a:latin typeface="Times New Roman" pitchFamily="18" charset="0"/>
                </a:rPr>
                <a:t>P</a:t>
              </a:r>
              <a:r>
                <a:rPr lang="en-US" sz="1000" i="1">
                  <a:latin typeface="Times New Roman" pitchFamily="18" charset="0"/>
                </a:rPr>
                <a:t>1</a:t>
              </a:r>
              <a:endParaRPr lang="en-US" sz="1000" i="1">
                <a:latin typeface="Times New Roman" pitchFamily="18" charset="0"/>
                <a:cs typeface="Arial" pitchFamily="34" charset="0"/>
              </a:endParaRPr>
            </a:p>
          </p:txBody>
        </p:sp>
      </p:grpSp>
      <p:grpSp>
        <p:nvGrpSpPr>
          <p:cNvPr id="315413" name="Group 21"/>
          <p:cNvGrpSpPr>
            <a:grpSpLocks/>
          </p:cNvGrpSpPr>
          <p:nvPr/>
        </p:nvGrpSpPr>
        <p:grpSpPr bwMode="auto">
          <a:xfrm>
            <a:off x="5048250" y="2324100"/>
            <a:ext cx="2919413" cy="1871663"/>
            <a:chOff x="3054" y="1464"/>
            <a:chExt cx="1839" cy="1179"/>
          </a:xfrm>
        </p:grpSpPr>
        <p:sp>
          <p:nvSpPr>
            <p:cNvPr id="315414" name="Text Box 22"/>
            <p:cNvSpPr txBox="1">
              <a:spLocks noChangeArrowheads="1"/>
            </p:cNvSpPr>
            <p:nvPr/>
          </p:nvSpPr>
          <p:spPr bwMode="auto">
            <a:xfrm>
              <a:off x="3700" y="2194"/>
              <a:ext cx="224" cy="139"/>
            </a:xfrm>
            <a:prstGeom prst="rect">
              <a:avLst/>
            </a:prstGeom>
            <a:noFill/>
            <a:ln w="9525">
              <a:noFill/>
              <a:miter lim="800000"/>
              <a:headEnd/>
              <a:tailEnd/>
            </a:ln>
          </p:spPr>
          <p:txBody>
            <a:bodyPr/>
            <a:lstStyle/>
            <a:p>
              <a:pPr algn="ctr"/>
              <a:r>
                <a:rPr lang="en-US" sz="1000" i="1" baseline="0">
                  <a:latin typeface="Times New Roman" pitchFamily="18" charset="0"/>
                </a:rPr>
                <a:t>P</a:t>
              </a:r>
              <a:r>
                <a:rPr lang="en-US" sz="1000" i="1">
                  <a:latin typeface="Times New Roman" pitchFamily="18" charset="0"/>
                </a:rPr>
                <a:t>2</a:t>
              </a:r>
              <a:endParaRPr lang="en-US" sz="1000" i="1">
                <a:latin typeface="Times New Roman" pitchFamily="18" charset="0"/>
                <a:cs typeface="Arial" pitchFamily="34" charset="0"/>
              </a:endParaRPr>
            </a:p>
          </p:txBody>
        </p:sp>
        <p:sp>
          <p:nvSpPr>
            <p:cNvPr id="315415" name="Freeform 23"/>
            <p:cNvSpPr>
              <a:spLocks/>
            </p:cNvSpPr>
            <p:nvPr/>
          </p:nvSpPr>
          <p:spPr bwMode="auto">
            <a:xfrm>
              <a:off x="3054" y="1464"/>
              <a:ext cx="1839" cy="1179"/>
            </a:xfrm>
            <a:custGeom>
              <a:avLst/>
              <a:gdLst/>
              <a:ahLst/>
              <a:cxnLst>
                <a:cxn ang="0">
                  <a:pos x="0" y="1179"/>
                </a:cxn>
                <a:cxn ang="0">
                  <a:pos x="265" y="884"/>
                </a:cxn>
                <a:cxn ang="0">
                  <a:pos x="1476" y="873"/>
                </a:cxn>
                <a:cxn ang="0">
                  <a:pos x="1572" y="717"/>
                </a:cxn>
                <a:cxn ang="0">
                  <a:pos x="1662" y="537"/>
                </a:cxn>
                <a:cxn ang="0">
                  <a:pos x="1746" y="354"/>
                </a:cxn>
                <a:cxn ang="0">
                  <a:pos x="1818" y="129"/>
                </a:cxn>
                <a:cxn ang="0">
                  <a:pos x="1839" y="0"/>
                </a:cxn>
              </a:cxnLst>
              <a:rect l="0" t="0" r="r" b="b"/>
              <a:pathLst>
                <a:path w="1839" h="1179">
                  <a:moveTo>
                    <a:pt x="0" y="1179"/>
                  </a:moveTo>
                  <a:lnTo>
                    <a:pt x="265" y="884"/>
                  </a:lnTo>
                  <a:lnTo>
                    <a:pt x="1476" y="873"/>
                  </a:lnTo>
                  <a:lnTo>
                    <a:pt x="1572" y="717"/>
                  </a:lnTo>
                  <a:lnTo>
                    <a:pt x="1662" y="537"/>
                  </a:lnTo>
                  <a:lnTo>
                    <a:pt x="1746" y="354"/>
                  </a:lnTo>
                  <a:lnTo>
                    <a:pt x="1818" y="129"/>
                  </a:lnTo>
                  <a:lnTo>
                    <a:pt x="1839" y="0"/>
                  </a:lnTo>
                </a:path>
              </a:pathLst>
            </a:custGeom>
            <a:noFill/>
            <a:ln w="12700">
              <a:solidFill>
                <a:srgbClr val="CCFFFF"/>
              </a:solidFill>
              <a:round/>
              <a:headEnd/>
              <a:tailEnd/>
            </a:ln>
          </p:spPr>
          <p:txBody>
            <a:bodyPr/>
            <a:lstStyle/>
            <a:p>
              <a:endParaRPr lang="th-TH"/>
            </a:p>
          </p:txBody>
        </p:sp>
      </p:grpSp>
      <p:grpSp>
        <p:nvGrpSpPr>
          <p:cNvPr id="315416" name="Group 24"/>
          <p:cNvGrpSpPr>
            <a:grpSpLocks/>
          </p:cNvGrpSpPr>
          <p:nvPr/>
        </p:nvGrpSpPr>
        <p:grpSpPr bwMode="auto">
          <a:xfrm>
            <a:off x="5216525" y="4387850"/>
            <a:ext cx="2489200" cy="374650"/>
            <a:chOff x="3160" y="2764"/>
            <a:chExt cx="1568" cy="236"/>
          </a:xfrm>
        </p:grpSpPr>
        <p:grpSp>
          <p:nvGrpSpPr>
            <p:cNvPr id="315417" name="Group 25"/>
            <p:cNvGrpSpPr>
              <a:grpSpLocks/>
            </p:cNvGrpSpPr>
            <p:nvPr/>
          </p:nvGrpSpPr>
          <p:grpSpPr bwMode="auto">
            <a:xfrm>
              <a:off x="3210" y="2802"/>
              <a:ext cx="1518" cy="1"/>
              <a:chOff x="3210" y="2802"/>
              <a:chExt cx="1518" cy="1"/>
            </a:xfrm>
          </p:grpSpPr>
          <p:sp>
            <p:nvSpPr>
              <p:cNvPr id="315418" name="Line 26"/>
              <p:cNvSpPr>
                <a:spLocks noChangeShapeType="1"/>
              </p:cNvSpPr>
              <p:nvPr/>
            </p:nvSpPr>
            <p:spPr bwMode="auto">
              <a:xfrm flipH="1">
                <a:off x="3210" y="2802"/>
                <a:ext cx="1518" cy="0"/>
              </a:xfrm>
              <a:prstGeom prst="line">
                <a:avLst/>
              </a:prstGeom>
              <a:noFill/>
              <a:ln w="38100">
                <a:solidFill>
                  <a:srgbClr val="FFCC00"/>
                </a:solidFill>
                <a:round/>
                <a:headEnd/>
                <a:tailEnd/>
              </a:ln>
              <a:effectLst/>
            </p:spPr>
            <p:txBody>
              <a:bodyPr/>
              <a:lstStyle/>
              <a:p>
                <a:endParaRPr lang="th-TH"/>
              </a:p>
            </p:txBody>
          </p:sp>
          <p:sp>
            <p:nvSpPr>
              <p:cNvPr id="315419" name="Line 27"/>
              <p:cNvSpPr>
                <a:spLocks noChangeShapeType="1"/>
              </p:cNvSpPr>
              <p:nvPr/>
            </p:nvSpPr>
            <p:spPr bwMode="auto">
              <a:xfrm flipH="1">
                <a:off x="3967" y="2803"/>
                <a:ext cx="192" cy="0"/>
              </a:xfrm>
              <a:prstGeom prst="line">
                <a:avLst/>
              </a:prstGeom>
              <a:noFill/>
              <a:ln w="38100">
                <a:solidFill>
                  <a:srgbClr val="FFCC00"/>
                </a:solidFill>
                <a:round/>
                <a:headEnd/>
                <a:tailEnd type="stealth" w="lg" len="lg"/>
              </a:ln>
              <a:effectLst/>
            </p:spPr>
            <p:txBody>
              <a:bodyPr/>
              <a:lstStyle/>
              <a:p>
                <a:endParaRPr lang="th-TH"/>
              </a:p>
            </p:txBody>
          </p:sp>
        </p:grpSp>
        <p:sp>
          <p:nvSpPr>
            <p:cNvPr id="315420" name="Text Box 28"/>
            <p:cNvSpPr txBox="1">
              <a:spLocks noChangeArrowheads="1"/>
            </p:cNvSpPr>
            <p:nvPr/>
          </p:nvSpPr>
          <p:spPr bwMode="auto">
            <a:xfrm>
              <a:off x="3183" y="2827"/>
              <a:ext cx="178" cy="173"/>
            </a:xfrm>
            <a:prstGeom prst="rect">
              <a:avLst/>
            </a:prstGeom>
            <a:noFill/>
            <a:ln w="9525">
              <a:noFill/>
              <a:miter lim="800000"/>
              <a:headEnd/>
              <a:tailEnd/>
            </a:ln>
            <a:effectLst/>
          </p:spPr>
          <p:txBody>
            <a:bodyPr>
              <a:spAutoFit/>
            </a:bodyPr>
            <a:lstStyle/>
            <a:p>
              <a:pPr>
                <a:spcBef>
                  <a:spcPct val="50000"/>
                </a:spcBef>
              </a:pPr>
              <a:r>
                <a:rPr lang="en-US" sz="1200" i="1" baseline="0">
                  <a:solidFill>
                    <a:srgbClr val="FFFF00"/>
                  </a:solidFill>
                  <a:latin typeface="Comic Sans MS" pitchFamily="66" charset="0"/>
                </a:rPr>
                <a:t>5</a:t>
              </a:r>
              <a:endParaRPr lang="th-TH" sz="1200" i="1" baseline="0">
                <a:solidFill>
                  <a:srgbClr val="FFFF00"/>
                </a:solidFill>
                <a:latin typeface="Comic Sans MS" pitchFamily="66" charset="0"/>
              </a:endParaRPr>
            </a:p>
          </p:txBody>
        </p:sp>
        <p:sp>
          <p:nvSpPr>
            <p:cNvPr id="315421" name="Oval 29"/>
            <p:cNvSpPr>
              <a:spLocks noChangeArrowheads="1"/>
            </p:cNvSpPr>
            <p:nvPr/>
          </p:nvSpPr>
          <p:spPr bwMode="auto">
            <a:xfrm>
              <a:off x="3160" y="2764"/>
              <a:ext cx="87" cy="88"/>
            </a:xfrm>
            <a:prstGeom prst="ellipse">
              <a:avLst/>
            </a:prstGeom>
            <a:solidFill>
              <a:srgbClr val="00FFFF"/>
            </a:solidFill>
            <a:ln w="9525">
              <a:solidFill>
                <a:srgbClr val="C0C0C0"/>
              </a:solidFill>
              <a:round/>
              <a:headEnd/>
              <a:tailEnd/>
            </a:ln>
            <a:effectLst/>
          </p:spPr>
          <p:txBody>
            <a:bodyPr wrap="none" anchor="ctr"/>
            <a:lstStyle/>
            <a:p>
              <a:endParaRPr lang="th-TH"/>
            </a:p>
          </p:txBody>
        </p:sp>
      </p:grpSp>
      <p:grpSp>
        <p:nvGrpSpPr>
          <p:cNvPr id="315422" name="Group 30"/>
          <p:cNvGrpSpPr>
            <a:grpSpLocks/>
          </p:cNvGrpSpPr>
          <p:nvPr/>
        </p:nvGrpSpPr>
        <p:grpSpPr bwMode="auto">
          <a:xfrm>
            <a:off x="7550150" y="3092450"/>
            <a:ext cx="282575" cy="1657350"/>
            <a:chOff x="4630" y="1948"/>
            <a:chExt cx="178" cy="1044"/>
          </a:xfrm>
        </p:grpSpPr>
        <p:grpSp>
          <p:nvGrpSpPr>
            <p:cNvPr id="315423" name="Group 31"/>
            <p:cNvGrpSpPr>
              <a:grpSpLocks/>
            </p:cNvGrpSpPr>
            <p:nvPr/>
          </p:nvGrpSpPr>
          <p:grpSpPr bwMode="auto">
            <a:xfrm>
              <a:off x="4714" y="1948"/>
              <a:ext cx="3" cy="852"/>
              <a:chOff x="4392" y="1491"/>
              <a:chExt cx="3" cy="852"/>
            </a:xfrm>
          </p:grpSpPr>
          <p:sp>
            <p:nvSpPr>
              <p:cNvPr id="315424" name="Line 32"/>
              <p:cNvSpPr>
                <a:spLocks noChangeShapeType="1"/>
              </p:cNvSpPr>
              <p:nvPr/>
            </p:nvSpPr>
            <p:spPr bwMode="auto">
              <a:xfrm>
                <a:off x="4392" y="1491"/>
                <a:ext cx="3" cy="852"/>
              </a:xfrm>
              <a:prstGeom prst="line">
                <a:avLst/>
              </a:prstGeom>
              <a:noFill/>
              <a:ln w="38100">
                <a:solidFill>
                  <a:srgbClr val="FFCC99"/>
                </a:solidFill>
                <a:round/>
                <a:headEnd/>
                <a:tailEnd/>
              </a:ln>
              <a:effectLst/>
            </p:spPr>
            <p:txBody>
              <a:bodyPr/>
              <a:lstStyle/>
              <a:p>
                <a:endParaRPr lang="th-TH"/>
              </a:p>
            </p:txBody>
          </p:sp>
          <p:sp>
            <p:nvSpPr>
              <p:cNvPr id="315425" name="Line 33"/>
              <p:cNvSpPr>
                <a:spLocks noChangeShapeType="1"/>
              </p:cNvSpPr>
              <p:nvPr/>
            </p:nvSpPr>
            <p:spPr bwMode="auto">
              <a:xfrm>
                <a:off x="4392" y="1782"/>
                <a:ext cx="0" cy="168"/>
              </a:xfrm>
              <a:prstGeom prst="line">
                <a:avLst/>
              </a:prstGeom>
              <a:noFill/>
              <a:ln w="38100">
                <a:solidFill>
                  <a:srgbClr val="FFCC99"/>
                </a:solidFill>
                <a:round/>
                <a:headEnd/>
                <a:tailEnd type="stealth" w="lg" len="lg"/>
              </a:ln>
              <a:effectLst/>
            </p:spPr>
            <p:txBody>
              <a:bodyPr/>
              <a:lstStyle/>
              <a:p>
                <a:endParaRPr lang="th-TH"/>
              </a:p>
            </p:txBody>
          </p:sp>
        </p:grpSp>
        <p:sp>
          <p:nvSpPr>
            <p:cNvPr id="315426" name="Text Box 34"/>
            <p:cNvSpPr txBox="1">
              <a:spLocks noChangeArrowheads="1"/>
            </p:cNvSpPr>
            <p:nvPr/>
          </p:nvSpPr>
          <p:spPr bwMode="auto">
            <a:xfrm>
              <a:off x="4630" y="2819"/>
              <a:ext cx="178" cy="173"/>
            </a:xfrm>
            <a:prstGeom prst="rect">
              <a:avLst/>
            </a:prstGeom>
            <a:noFill/>
            <a:ln w="9525">
              <a:noFill/>
              <a:miter lim="800000"/>
              <a:headEnd/>
              <a:tailEnd/>
            </a:ln>
            <a:effectLst/>
          </p:spPr>
          <p:txBody>
            <a:bodyPr>
              <a:spAutoFit/>
            </a:bodyPr>
            <a:lstStyle/>
            <a:p>
              <a:pPr>
                <a:spcBef>
                  <a:spcPct val="50000"/>
                </a:spcBef>
              </a:pPr>
              <a:r>
                <a:rPr lang="en-US" sz="1200" i="1" baseline="0">
                  <a:solidFill>
                    <a:srgbClr val="FFFF00"/>
                  </a:solidFill>
                  <a:latin typeface="Comic Sans MS" pitchFamily="66" charset="0"/>
                </a:rPr>
                <a:t>4</a:t>
              </a:r>
              <a:endParaRPr lang="th-TH" sz="1200" i="1" baseline="0">
                <a:solidFill>
                  <a:srgbClr val="FFFF00"/>
                </a:solidFill>
                <a:latin typeface="Comic Sans MS" pitchFamily="66" charset="0"/>
              </a:endParaRPr>
            </a:p>
          </p:txBody>
        </p:sp>
        <p:sp>
          <p:nvSpPr>
            <p:cNvPr id="315427" name="Oval 35"/>
            <p:cNvSpPr>
              <a:spLocks noChangeArrowheads="1"/>
            </p:cNvSpPr>
            <p:nvPr/>
          </p:nvSpPr>
          <p:spPr bwMode="auto">
            <a:xfrm>
              <a:off x="4676" y="2759"/>
              <a:ext cx="87" cy="88"/>
            </a:xfrm>
            <a:prstGeom prst="ellipse">
              <a:avLst/>
            </a:prstGeom>
            <a:solidFill>
              <a:srgbClr val="00FFFF"/>
            </a:solidFill>
            <a:ln w="9525">
              <a:solidFill>
                <a:srgbClr val="C0C0C0"/>
              </a:solidFill>
              <a:round/>
              <a:headEnd/>
              <a:tailEnd/>
            </a:ln>
            <a:effectLst/>
          </p:spPr>
          <p:txBody>
            <a:bodyPr wrap="none" anchor="ctr"/>
            <a:lstStyle/>
            <a:p>
              <a:endParaRPr lang="th-TH"/>
            </a:p>
          </p:txBody>
        </p:sp>
      </p:grpSp>
      <p:grpSp>
        <p:nvGrpSpPr>
          <p:cNvPr id="315428" name="Group 36"/>
          <p:cNvGrpSpPr>
            <a:grpSpLocks/>
          </p:cNvGrpSpPr>
          <p:nvPr/>
        </p:nvGrpSpPr>
        <p:grpSpPr bwMode="auto">
          <a:xfrm>
            <a:off x="7172325" y="3005138"/>
            <a:ext cx="833438" cy="709612"/>
            <a:chOff x="4392" y="1893"/>
            <a:chExt cx="525" cy="447"/>
          </a:xfrm>
        </p:grpSpPr>
        <p:sp>
          <p:nvSpPr>
            <p:cNvPr id="315429" name="Line 37"/>
            <p:cNvSpPr>
              <a:spLocks noChangeShapeType="1"/>
            </p:cNvSpPr>
            <p:nvPr/>
          </p:nvSpPr>
          <p:spPr bwMode="auto">
            <a:xfrm flipV="1">
              <a:off x="4591" y="2167"/>
              <a:ext cx="36" cy="75"/>
            </a:xfrm>
            <a:prstGeom prst="line">
              <a:avLst/>
            </a:prstGeom>
            <a:noFill/>
            <a:ln w="38100">
              <a:solidFill>
                <a:srgbClr val="FF0000"/>
              </a:solidFill>
              <a:round/>
              <a:headEnd/>
              <a:tailEnd type="stealth" w="lg" len="lg"/>
            </a:ln>
            <a:effectLst/>
          </p:spPr>
          <p:txBody>
            <a:bodyPr/>
            <a:lstStyle/>
            <a:p>
              <a:endParaRPr lang="th-TH"/>
            </a:p>
          </p:txBody>
        </p:sp>
        <p:grpSp>
          <p:nvGrpSpPr>
            <p:cNvPr id="315430" name="Group 38"/>
            <p:cNvGrpSpPr>
              <a:grpSpLocks/>
            </p:cNvGrpSpPr>
            <p:nvPr/>
          </p:nvGrpSpPr>
          <p:grpSpPr bwMode="auto">
            <a:xfrm>
              <a:off x="4392" y="1893"/>
              <a:ext cx="525" cy="447"/>
              <a:chOff x="4392" y="1893"/>
              <a:chExt cx="525" cy="447"/>
            </a:xfrm>
          </p:grpSpPr>
          <p:sp>
            <p:nvSpPr>
              <p:cNvPr id="315431" name="Freeform 39"/>
              <p:cNvSpPr>
                <a:spLocks/>
              </p:cNvSpPr>
              <p:nvPr/>
            </p:nvSpPr>
            <p:spPr bwMode="auto">
              <a:xfrm>
                <a:off x="4392" y="1983"/>
                <a:ext cx="330" cy="357"/>
              </a:xfrm>
              <a:custGeom>
                <a:avLst/>
                <a:gdLst/>
                <a:ahLst/>
                <a:cxnLst>
                  <a:cxn ang="0">
                    <a:pos x="0" y="357"/>
                  </a:cxn>
                  <a:cxn ang="0">
                    <a:pos x="138" y="354"/>
                  </a:cxn>
                  <a:cxn ang="0">
                    <a:pos x="174" y="297"/>
                  </a:cxn>
                  <a:cxn ang="0">
                    <a:pos x="234" y="186"/>
                  </a:cxn>
                  <a:cxn ang="0">
                    <a:pos x="285" y="90"/>
                  </a:cxn>
                  <a:cxn ang="0">
                    <a:pos x="330" y="0"/>
                  </a:cxn>
                </a:cxnLst>
                <a:rect l="0" t="0" r="r" b="b"/>
                <a:pathLst>
                  <a:path w="330" h="357">
                    <a:moveTo>
                      <a:pt x="0" y="357"/>
                    </a:moveTo>
                    <a:lnTo>
                      <a:pt x="138" y="354"/>
                    </a:lnTo>
                    <a:lnTo>
                      <a:pt x="174" y="297"/>
                    </a:lnTo>
                    <a:lnTo>
                      <a:pt x="234" y="186"/>
                    </a:lnTo>
                    <a:lnTo>
                      <a:pt x="285" y="90"/>
                    </a:lnTo>
                    <a:lnTo>
                      <a:pt x="330" y="0"/>
                    </a:lnTo>
                  </a:path>
                </a:pathLst>
              </a:custGeom>
              <a:noFill/>
              <a:ln w="38100">
                <a:solidFill>
                  <a:srgbClr val="FF0000"/>
                </a:solidFill>
                <a:round/>
                <a:headEnd/>
                <a:tailEnd/>
              </a:ln>
              <a:effectLst/>
            </p:spPr>
            <p:txBody>
              <a:bodyPr/>
              <a:lstStyle/>
              <a:p>
                <a:endParaRPr lang="th-TH"/>
              </a:p>
            </p:txBody>
          </p:sp>
          <p:sp>
            <p:nvSpPr>
              <p:cNvPr id="315432" name="Text Box 40"/>
              <p:cNvSpPr txBox="1">
                <a:spLocks noChangeArrowheads="1"/>
              </p:cNvSpPr>
              <p:nvPr/>
            </p:nvSpPr>
            <p:spPr bwMode="auto">
              <a:xfrm>
                <a:off x="4739" y="1893"/>
                <a:ext cx="178" cy="173"/>
              </a:xfrm>
              <a:prstGeom prst="rect">
                <a:avLst/>
              </a:prstGeom>
              <a:noFill/>
              <a:ln w="9525">
                <a:noFill/>
                <a:miter lim="800000"/>
                <a:headEnd/>
                <a:tailEnd/>
              </a:ln>
              <a:effectLst/>
            </p:spPr>
            <p:txBody>
              <a:bodyPr>
                <a:spAutoFit/>
              </a:bodyPr>
              <a:lstStyle/>
              <a:p>
                <a:pPr>
                  <a:spcBef>
                    <a:spcPct val="50000"/>
                  </a:spcBef>
                </a:pPr>
                <a:r>
                  <a:rPr lang="en-US" sz="1200" i="1" baseline="0">
                    <a:solidFill>
                      <a:srgbClr val="FFFF00"/>
                    </a:solidFill>
                    <a:latin typeface="Comic Sans MS" pitchFamily="66" charset="0"/>
                  </a:rPr>
                  <a:t>3</a:t>
                </a:r>
                <a:endParaRPr lang="th-TH" sz="1200" i="1" baseline="0">
                  <a:solidFill>
                    <a:srgbClr val="FFFF00"/>
                  </a:solidFill>
                  <a:latin typeface="Comic Sans MS" pitchFamily="66" charset="0"/>
                </a:endParaRPr>
              </a:p>
            </p:txBody>
          </p:sp>
          <p:sp>
            <p:nvSpPr>
              <p:cNvPr id="315433" name="Oval 41"/>
              <p:cNvSpPr>
                <a:spLocks noChangeArrowheads="1"/>
              </p:cNvSpPr>
              <p:nvPr/>
            </p:nvSpPr>
            <p:spPr bwMode="auto">
              <a:xfrm>
                <a:off x="4671" y="1932"/>
                <a:ext cx="87" cy="88"/>
              </a:xfrm>
              <a:prstGeom prst="ellipse">
                <a:avLst/>
              </a:prstGeom>
              <a:solidFill>
                <a:srgbClr val="00FFFF"/>
              </a:solidFill>
              <a:ln w="9525">
                <a:solidFill>
                  <a:srgbClr val="C0C0C0"/>
                </a:solidFill>
                <a:round/>
                <a:headEnd/>
                <a:tailEnd/>
              </a:ln>
              <a:effectLst/>
            </p:spPr>
            <p:txBody>
              <a:bodyPr wrap="none" anchor="ctr"/>
              <a:lstStyle/>
              <a:p>
                <a:endParaRPr lang="th-TH"/>
              </a:p>
            </p:txBody>
          </p:sp>
        </p:grpSp>
      </p:grpSp>
      <p:grpSp>
        <p:nvGrpSpPr>
          <p:cNvPr id="315434" name="Group 42"/>
          <p:cNvGrpSpPr>
            <a:grpSpLocks/>
          </p:cNvGrpSpPr>
          <p:nvPr/>
        </p:nvGrpSpPr>
        <p:grpSpPr bwMode="auto">
          <a:xfrm>
            <a:off x="6937375" y="2033588"/>
            <a:ext cx="327025" cy="2028825"/>
            <a:chOff x="4244" y="1281"/>
            <a:chExt cx="206" cy="1278"/>
          </a:xfrm>
        </p:grpSpPr>
        <p:sp>
          <p:nvSpPr>
            <p:cNvPr id="315435" name="Text Box 43"/>
            <p:cNvSpPr txBox="1">
              <a:spLocks noChangeArrowheads="1"/>
            </p:cNvSpPr>
            <p:nvPr/>
          </p:nvSpPr>
          <p:spPr bwMode="auto">
            <a:xfrm>
              <a:off x="4244" y="1281"/>
              <a:ext cx="178" cy="173"/>
            </a:xfrm>
            <a:prstGeom prst="rect">
              <a:avLst/>
            </a:prstGeom>
            <a:noFill/>
            <a:ln w="9525">
              <a:noFill/>
              <a:miter lim="800000"/>
              <a:headEnd/>
              <a:tailEnd/>
            </a:ln>
            <a:effectLst/>
          </p:spPr>
          <p:txBody>
            <a:bodyPr>
              <a:spAutoFit/>
            </a:bodyPr>
            <a:lstStyle/>
            <a:p>
              <a:pPr>
                <a:spcBef>
                  <a:spcPct val="50000"/>
                </a:spcBef>
              </a:pPr>
              <a:r>
                <a:rPr lang="en-US" sz="1200" i="1" baseline="0">
                  <a:solidFill>
                    <a:srgbClr val="FFFF00"/>
                  </a:solidFill>
                  <a:latin typeface="Comic Sans MS" pitchFamily="66" charset="0"/>
                </a:rPr>
                <a:t>1</a:t>
              </a:r>
              <a:endParaRPr lang="th-TH" sz="1200" i="1" baseline="0">
                <a:solidFill>
                  <a:srgbClr val="FFFF00"/>
                </a:solidFill>
                <a:latin typeface="Comic Sans MS" pitchFamily="66" charset="0"/>
              </a:endParaRPr>
            </a:p>
          </p:txBody>
        </p:sp>
        <p:grpSp>
          <p:nvGrpSpPr>
            <p:cNvPr id="315436" name="Group 44"/>
            <p:cNvGrpSpPr>
              <a:grpSpLocks/>
            </p:cNvGrpSpPr>
            <p:nvPr/>
          </p:nvGrpSpPr>
          <p:grpSpPr bwMode="auto">
            <a:xfrm>
              <a:off x="4392" y="1491"/>
              <a:ext cx="3" cy="852"/>
              <a:chOff x="4392" y="1491"/>
              <a:chExt cx="3" cy="852"/>
            </a:xfrm>
          </p:grpSpPr>
          <p:sp>
            <p:nvSpPr>
              <p:cNvPr id="315437" name="Line 45"/>
              <p:cNvSpPr>
                <a:spLocks noChangeShapeType="1"/>
              </p:cNvSpPr>
              <p:nvPr/>
            </p:nvSpPr>
            <p:spPr bwMode="auto">
              <a:xfrm>
                <a:off x="4392" y="1491"/>
                <a:ext cx="3" cy="852"/>
              </a:xfrm>
              <a:prstGeom prst="line">
                <a:avLst/>
              </a:prstGeom>
              <a:noFill/>
              <a:ln w="38100">
                <a:solidFill>
                  <a:srgbClr val="FFCC99"/>
                </a:solidFill>
                <a:round/>
                <a:headEnd/>
                <a:tailEnd/>
              </a:ln>
              <a:effectLst/>
            </p:spPr>
            <p:txBody>
              <a:bodyPr/>
              <a:lstStyle/>
              <a:p>
                <a:endParaRPr lang="th-TH"/>
              </a:p>
            </p:txBody>
          </p:sp>
          <p:sp>
            <p:nvSpPr>
              <p:cNvPr id="315438" name="Line 46"/>
              <p:cNvSpPr>
                <a:spLocks noChangeShapeType="1"/>
              </p:cNvSpPr>
              <p:nvPr/>
            </p:nvSpPr>
            <p:spPr bwMode="auto">
              <a:xfrm>
                <a:off x="4392" y="1782"/>
                <a:ext cx="0" cy="168"/>
              </a:xfrm>
              <a:prstGeom prst="line">
                <a:avLst/>
              </a:prstGeom>
              <a:noFill/>
              <a:ln w="38100">
                <a:solidFill>
                  <a:srgbClr val="FFCC99"/>
                </a:solidFill>
                <a:round/>
                <a:headEnd/>
                <a:tailEnd type="stealth" w="lg" len="lg"/>
              </a:ln>
              <a:effectLst/>
            </p:spPr>
            <p:txBody>
              <a:bodyPr/>
              <a:lstStyle/>
              <a:p>
                <a:endParaRPr lang="th-TH"/>
              </a:p>
            </p:txBody>
          </p:sp>
        </p:grpSp>
        <p:sp>
          <p:nvSpPr>
            <p:cNvPr id="315439" name="Oval 47"/>
            <p:cNvSpPr>
              <a:spLocks noChangeArrowheads="1"/>
            </p:cNvSpPr>
            <p:nvPr/>
          </p:nvSpPr>
          <p:spPr bwMode="auto">
            <a:xfrm>
              <a:off x="4350" y="1446"/>
              <a:ext cx="87" cy="88"/>
            </a:xfrm>
            <a:prstGeom prst="ellipse">
              <a:avLst/>
            </a:prstGeom>
            <a:solidFill>
              <a:srgbClr val="00FFFF"/>
            </a:solidFill>
            <a:ln w="9525">
              <a:solidFill>
                <a:srgbClr val="C0C0C0"/>
              </a:solidFill>
              <a:round/>
              <a:headEnd/>
              <a:tailEnd/>
            </a:ln>
            <a:effectLst/>
          </p:spPr>
          <p:txBody>
            <a:bodyPr wrap="none" anchor="ctr"/>
            <a:lstStyle/>
            <a:p>
              <a:endParaRPr lang="th-TH"/>
            </a:p>
          </p:txBody>
        </p:sp>
        <p:sp>
          <p:nvSpPr>
            <p:cNvPr id="315440" name="Text Box 48"/>
            <p:cNvSpPr txBox="1">
              <a:spLocks noChangeArrowheads="1"/>
            </p:cNvSpPr>
            <p:nvPr/>
          </p:nvSpPr>
          <p:spPr bwMode="auto">
            <a:xfrm>
              <a:off x="4272" y="2386"/>
              <a:ext cx="178" cy="173"/>
            </a:xfrm>
            <a:prstGeom prst="rect">
              <a:avLst/>
            </a:prstGeom>
            <a:noFill/>
            <a:ln w="9525">
              <a:noFill/>
              <a:miter lim="800000"/>
              <a:headEnd/>
              <a:tailEnd/>
            </a:ln>
            <a:effectLst/>
          </p:spPr>
          <p:txBody>
            <a:bodyPr>
              <a:spAutoFit/>
            </a:bodyPr>
            <a:lstStyle/>
            <a:p>
              <a:pPr>
                <a:spcBef>
                  <a:spcPct val="50000"/>
                </a:spcBef>
              </a:pPr>
              <a:r>
                <a:rPr lang="en-US" sz="1200" i="1" baseline="0">
                  <a:solidFill>
                    <a:srgbClr val="FFFF00"/>
                  </a:solidFill>
                  <a:latin typeface="Comic Sans MS" pitchFamily="66" charset="0"/>
                </a:rPr>
                <a:t>2</a:t>
              </a:r>
              <a:endParaRPr lang="th-TH" sz="1200" i="1" baseline="0">
                <a:solidFill>
                  <a:srgbClr val="FFFF00"/>
                </a:solidFill>
                <a:latin typeface="Comic Sans MS" pitchFamily="66" charset="0"/>
              </a:endParaRPr>
            </a:p>
          </p:txBody>
        </p:sp>
        <p:sp>
          <p:nvSpPr>
            <p:cNvPr id="315441" name="Oval 49"/>
            <p:cNvSpPr>
              <a:spLocks noChangeArrowheads="1"/>
            </p:cNvSpPr>
            <p:nvPr/>
          </p:nvSpPr>
          <p:spPr bwMode="auto">
            <a:xfrm>
              <a:off x="4351" y="2296"/>
              <a:ext cx="87" cy="88"/>
            </a:xfrm>
            <a:prstGeom prst="ellipse">
              <a:avLst/>
            </a:prstGeom>
            <a:solidFill>
              <a:srgbClr val="00FFFF"/>
            </a:solidFill>
            <a:ln w="9525">
              <a:solidFill>
                <a:srgbClr val="C0C0C0"/>
              </a:solidFill>
              <a:round/>
              <a:headEnd/>
              <a:tailEnd/>
            </a:ln>
            <a:effectLst/>
          </p:spPr>
          <p:txBody>
            <a:bodyPr wrap="none" anchor="ctr"/>
            <a:lstStyle/>
            <a:p>
              <a:endParaRPr lang="th-TH"/>
            </a:p>
          </p:txBody>
        </p:sp>
      </p:grpSp>
      <p:grpSp>
        <p:nvGrpSpPr>
          <p:cNvPr id="315442" name="Group 50"/>
          <p:cNvGrpSpPr>
            <a:grpSpLocks/>
          </p:cNvGrpSpPr>
          <p:nvPr/>
        </p:nvGrpSpPr>
        <p:grpSpPr bwMode="auto">
          <a:xfrm>
            <a:off x="5113338" y="2947988"/>
            <a:ext cx="282575" cy="1509712"/>
            <a:chOff x="3095" y="1857"/>
            <a:chExt cx="178" cy="951"/>
          </a:xfrm>
        </p:grpSpPr>
        <p:grpSp>
          <p:nvGrpSpPr>
            <p:cNvPr id="315443" name="Group 51"/>
            <p:cNvGrpSpPr>
              <a:grpSpLocks/>
            </p:cNvGrpSpPr>
            <p:nvPr/>
          </p:nvGrpSpPr>
          <p:grpSpPr bwMode="auto">
            <a:xfrm>
              <a:off x="3207" y="2052"/>
              <a:ext cx="27" cy="756"/>
              <a:chOff x="3207" y="2052"/>
              <a:chExt cx="0" cy="750"/>
            </a:xfrm>
          </p:grpSpPr>
          <p:sp>
            <p:nvSpPr>
              <p:cNvPr id="315444" name="Line 52"/>
              <p:cNvSpPr>
                <a:spLocks noChangeShapeType="1"/>
              </p:cNvSpPr>
              <p:nvPr/>
            </p:nvSpPr>
            <p:spPr bwMode="auto">
              <a:xfrm flipV="1">
                <a:off x="3207" y="2052"/>
                <a:ext cx="0" cy="750"/>
              </a:xfrm>
              <a:prstGeom prst="line">
                <a:avLst/>
              </a:prstGeom>
              <a:noFill/>
              <a:ln w="38100">
                <a:solidFill>
                  <a:srgbClr val="00FF00"/>
                </a:solidFill>
                <a:round/>
                <a:headEnd/>
                <a:tailEnd/>
              </a:ln>
              <a:effectLst/>
            </p:spPr>
            <p:txBody>
              <a:bodyPr/>
              <a:lstStyle/>
              <a:p>
                <a:endParaRPr lang="th-TH"/>
              </a:p>
            </p:txBody>
          </p:sp>
          <p:sp>
            <p:nvSpPr>
              <p:cNvPr id="315445" name="Line 53"/>
              <p:cNvSpPr>
                <a:spLocks noChangeShapeType="1"/>
              </p:cNvSpPr>
              <p:nvPr/>
            </p:nvSpPr>
            <p:spPr bwMode="auto">
              <a:xfrm flipV="1">
                <a:off x="3207" y="2226"/>
                <a:ext cx="0" cy="147"/>
              </a:xfrm>
              <a:prstGeom prst="line">
                <a:avLst/>
              </a:prstGeom>
              <a:noFill/>
              <a:ln w="38100">
                <a:solidFill>
                  <a:srgbClr val="66FF66"/>
                </a:solidFill>
                <a:round/>
                <a:headEnd/>
                <a:tailEnd type="stealth" w="lg" len="lg"/>
              </a:ln>
              <a:effectLst/>
            </p:spPr>
            <p:txBody>
              <a:bodyPr/>
              <a:lstStyle/>
              <a:p>
                <a:endParaRPr lang="th-TH"/>
              </a:p>
            </p:txBody>
          </p:sp>
        </p:grpSp>
        <p:sp>
          <p:nvSpPr>
            <p:cNvPr id="315446" name="Text Box 54"/>
            <p:cNvSpPr txBox="1">
              <a:spLocks noChangeArrowheads="1"/>
            </p:cNvSpPr>
            <p:nvPr/>
          </p:nvSpPr>
          <p:spPr bwMode="auto">
            <a:xfrm>
              <a:off x="3095" y="1857"/>
              <a:ext cx="178" cy="173"/>
            </a:xfrm>
            <a:prstGeom prst="rect">
              <a:avLst/>
            </a:prstGeom>
            <a:noFill/>
            <a:ln w="9525">
              <a:noFill/>
              <a:miter lim="800000"/>
              <a:headEnd/>
              <a:tailEnd/>
            </a:ln>
            <a:effectLst/>
          </p:spPr>
          <p:txBody>
            <a:bodyPr>
              <a:spAutoFit/>
            </a:bodyPr>
            <a:lstStyle/>
            <a:p>
              <a:pPr>
                <a:spcBef>
                  <a:spcPct val="50000"/>
                </a:spcBef>
              </a:pPr>
              <a:r>
                <a:rPr lang="en-US" sz="1200" i="1" baseline="0">
                  <a:solidFill>
                    <a:srgbClr val="FFFF00"/>
                  </a:solidFill>
                  <a:latin typeface="Comic Sans MS" pitchFamily="66" charset="0"/>
                </a:rPr>
                <a:t>6</a:t>
              </a:r>
              <a:endParaRPr lang="th-TH" sz="1200" i="1" baseline="0">
                <a:solidFill>
                  <a:srgbClr val="FFFF00"/>
                </a:solidFill>
                <a:latin typeface="Comic Sans MS" pitchFamily="66" charset="0"/>
              </a:endParaRPr>
            </a:p>
          </p:txBody>
        </p:sp>
        <p:sp>
          <p:nvSpPr>
            <p:cNvPr id="315447" name="Oval 55"/>
            <p:cNvSpPr>
              <a:spLocks noChangeArrowheads="1"/>
            </p:cNvSpPr>
            <p:nvPr/>
          </p:nvSpPr>
          <p:spPr bwMode="auto">
            <a:xfrm>
              <a:off x="3164" y="2027"/>
              <a:ext cx="87" cy="88"/>
            </a:xfrm>
            <a:prstGeom prst="ellipse">
              <a:avLst/>
            </a:prstGeom>
            <a:solidFill>
              <a:srgbClr val="00FFFF"/>
            </a:solidFill>
            <a:ln w="9525">
              <a:solidFill>
                <a:srgbClr val="C0C0C0"/>
              </a:solidFill>
              <a:round/>
              <a:headEnd/>
              <a:tailEnd/>
            </a:ln>
            <a:effectLst/>
          </p:spPr>
          <p:txBody>
            <a:bodyPr wrap="none" anchor="ctr"/>
            <a:lstStyle/>
            <a:p>
              <a:endParaRPr lang="th-TH"/>
            </a:p>
          </p:txBody>
        </p:sp>
      </p:grpSp>
      <p:grpSp>
        <p:nvGrpSpPr>
          <p:cNvPr id="315448" name="Group 56"/>
          <p:cNvGrpSpPr>
            <a:grpSpLocks/>
          </p:cNvGrpSpPr>
          <p:nvPr/>
        </p:nvGrpSpPr>
        <p:grpSpPr bwMode="auto">
          <a:xfrm>
            <a:off x="2163763" y="4638675"/>
            <a:ext cx="2557462" cy="1090613"/>
            <a:chOff x="2545" y="2940"/>
            <a:chExt cx="1611" cy="687"/>
          </a:xfrm>
        </p:grpSpPr>
        <p:grpSp>
          <p:nvGrpSpPr>
            <p:cNvPr id="315449" name="Group 57"/>
            <p:cNvGrpSpPr>
              <a:grpSpLocks/>
            </p:cNvGrpSpPr>
            <p:nvPr/>
          </p:nvGrpSpPr>
          <p:grpSpPr bwMode="auto">
            <a:xfrm>
              <a:off x="3216" y="2940"/>
              <a:ext cx="940" cy="510"/>
              <a:chOff x="2725" y="2281"/>
              <a:chExt cx="791" cy="423"/>
            </a:xfrm>
          </p:grpSpPr>
          <p:sp>
            <p:nvSpPr>
              <p:cNvPr id="315450" name="Oval 58"/>
              <p:cNvSpPr>
                <a:spLocks noChangeArrowheads="1"/>
              </p:cNvSpPr>
              <p:nvPr/>
            </p:nvSpPr>
            <p:spPr bwMode="auto">
              <a:xfrm>
                <a:off x="2744" y="2281"/>
                <a:ext cx="451" cy="423"/>
              </a:xfrm>
              <a:prstGeom prst="ellipse">
                <a:avLst/>
              </a:prstGeom>
              <a:solidFill>
                <a:srgbClr val="CCFFFF"/>
              </a:solidFill>
              <a:ln w="9525">
                <a:solidFill>
                  <a:schemeClr val="tx1"/>
                </a:solidFill>
                <a:round/>
                <a:headEnd/>
                <a:tailEnd/>
              </a:ln>
              <a:effectLst/>
            </p:spPr>
            <p:txBody>
              <a:bodyPr wrap="none" anchor="ctr"/>
              <a:lstStyle/>
              <a:p>
                <a:endParaRPr lang="th-TH"/>
              </a:p>
            </p:txBody>
          </p:sp>
          <p:sp>
            <p:nvSpPr>
              <p:cNvPr id="315451" name="Text Box 59"/>
              <p:cNvSpPr txBox="1">
                <a:spLocks noChangeArrowheads="1"/>
              </p:cNvSpPr>
              <p:nvPr/>
            </p:nvSpPr>
            <p:spPr bwMode="auto">
              <a:xfrm>
                <a:off x="2725" y="2411"/>
                <a:ext cx="494" cy="144"/>
              </a:xfrm>
              <a:prstGeom prst="rect">
                <a:avLst/>
              </a:prstGeom>
              <a:noFill/>
              <a:ln w="9525">
                <a:noFill/>
                <a:miter lim="800000"/>
                <a:headEnd/>
                <a:tailEnd/>
              </a:ln>
              <a:effectLst/>
            </p:spPr>
            <p:txBody>
              <a:bodyPr>
                <a:spAutoFit/>
              </a:bodyPr>
              <a:lstStyle/>
              <a:p>
                <a:pPr>
                  <a:spcBef>
                    <a:spcPct val="50000"/>
                  </a:spcBef>
                </a:pPr>
                <a:r>
                  <a:rPr lang="en-US" sz="1200" i="1" baseline="0">
                    <a:solidFill>
                      <a:srgbClr val="3366FF"/>
                    </a:solidFill>
                    <a:latin typeface="Comic Sans MS" pitchFamily="66" charset="0"/>
                  </a:rPr>
                  <a:t>Condenser</a:t>
                </a:r>
                <a:endParaRPr lang="th-TH" sz="1200" i="1" baseline="0">
                  <a:solidFill>
                    <a:srgbClr val="3366FF"/>
                  </a:solidFill>
                  <a:latin typeface="Comic Sans MS" pitchFamily="66" charset="0"/>
                </a:endParaRPr>
              </a:p>
            </p:txBody>
          </p:sp>
          <p:sp>
            <p:nvSpPr>
              <p:cNvPr id="315452" name="AutoShape 60"/>
              <p:cNvSpPr>
                <a:spLocks noChangeArrowheads="1"/>
              </p:cNvSpPr>
              <p:nvPr/>
            </p:nvSpPr>
            <p:spPr bwMode="auto">
              <a:xfrm rot="19850294" flipV="1">
                <a:off x="3085" y="2508"/>
                <a:ext cx="285" cy="154"/>
              </a:xfrm>
              <a:prstGeom prst="curvedDownArrow">
                <a:avLst>
                  <a:gd name="adj1" fmla="val 37013"/>
                  <a:gd name="adj2" fmla="val 74026"/>
                  <a:gd name="adj3" fmla="val 33333"/>
                </a:avLst>
              </a:prstGeom>
              <a:solidFill>
                <a:srgbClr val="3366FF"/>
              </a:solidFill>
              <a:ln w="9525">
                <a:solidFill>
                  <a:schemeClr val="tx1"/>
                </a:solidFill>
                <a:miter lim="800000"/>
                <a:headEnd/>
                <a:tailEnd/>
              </a:ln>
              <a:effectLst/>
            </p:spPr>
            <p:txBody>
              <a:bodyPr wrap="none" anchor="ctr"/>
              <a:lstStyle/>
              <a:p>
                <a:endParaRPr lang="th-TH"/>
              </a:p>
            </p:txBody>
          </p:sp>
          <p:sp>
            <p:nvSpPr>
              <p:cNvPr id="315453" name="Text Box 61"/>
              <p:cNvSpPr txBox="1">
                <a:spLocks noChangeArrowheads="1"/>
              </p:cNvSpPr>
              <p:nvPr/>
            </p:nvSpPr>
            <p:spPr bwMode="auto">
              <a:xfrm>
                <a:off x="3267" y="2530"/>
                <a:ext cx="249" cy="143"/>
              </a:xfrm>
              <a:prstGeom prst="rect">
                <a:avLst/>
              </a:prstGeom>
              <a:noFill/>
              <a:ln w="9525">
                <a:noFill/>
                <a:miter lim="800000"/>
                <a:headEnd/>
                <a:tailEnd/>
              </a:ln>
              <a:effectLst/>
            </p:spPr>
            <p:txBody>
              <a:bodyPr>
                <a:spAutoFit/>
              </a:bodyPr>
              <a:lstStyle/>
              <a:p>
                <a:pPr>
                  <a:spcBef>
                    <a:spcPct val="50000"/>
                  </a:spcBef>
                </a:pPr>
                <a:r>
                  <a:rPr lang="en-US" sz="1200" i="1" baseline="0">
                    <a:latin typeface="Comic Sans MS" pitchFamily="66" charset="0"/>
                  </a:rPr>
                  <a:t>Q</a:t>
                </a:r>
                <a:r>
                  <a:rPr lang="en-US" sz="1200" i="1">
                    <a:latin typeface="Comic Sans MS" pitchFamily="66" charset="0"/>
                  </a:rPr>
                  <a:t>c</a:t>
                </a:r>
                <a:endParaRPr lang="th-TH" sz="1200" i="1" baseline="0">
                  <a:latin typeface="Comic Sans MS" pitchFamily="66" charset="0"/>
                </a:endParaRPr>
              </a:p>
            </p:txBody>
          </p:sp>
        </p:grpSp>
        <p:sp>
          <p:nvSpPr>
            <p:cNvPr id="315454" name="Line 62"/>
            <p:cNvSpPr>
              <a:spLocks noChangeShapeType="1"/>
            </p:cNvSpPr>
            <p:nvPr/>
          </p:nvSpPr>
          <p:spPr bwMode="auto">
            <a:xfrm flipH="1">
              <a:off x="2545" y="3383"/>
              <a:ext cx="797" cy="6"/>
            </a:xfrm>
            <a:prstGeom prst="line">
              <a:avLst/>
            </a:prstGeom>
            <a:noFill/>
            <a:ln w="19050">
              <a:solidFill>
                <a:schemeClr val="tx1"/>
              </a:solidFill>
              <a:round/>
              <a:headEnd/>
              <a:tailEnd type="triangle" w="med" len="med"/>
            </a:ln>
            <a:effectLst/>
          </p:spPr>
          <p:txBody>
            <a:bodyPr/>
            <a:lstStyle/>
            <a:p>
              <a:endParaRPr lang="th-TH"/>
            </a:p>
          </p:txBody>
        </p:sp>
        <p:grpSp>
          <p:nvGrpSpPr>
            <p:cNvPr id="315455" name="Group 63"/>
            <p:cNvGrpSpPr>
              <a:grpSpLocks/>
            </p:cNvGrpSpPr>
            <p:nvPr/>
          </p:nvGrpSpPr>
          <p:grpSpPr bwMode="auto">
            <a:xfrm>
              <a:off x="2866" y="3330"/>
              <a:ext cx="171" cy="297"/>
              <a:chOff x="2866" y="3330"/>
              <a:chExt cx="171" cy="297"/>
            </a:xfrm>
          </p:grpSpPr>
          <p:grpSp>
            <p:nvGrpSpPr>
              <p:cNvPr id="315456" name="Group 64"/>
              <p:cNvGrpSpPr>
                <a:grpSpLocks/>
              </p:cNvGrpSpPr>
              <p:nvPr/>
            </p:nvGrpSpPr>
            <p:grpSpPr bwMode="auto">
              <a:xfrm>
                <a:off x="2866" y="3454"/>
                <a:ext cx="171" cy="173"/>
                <a:chOff x="4061" y="1649"/>
                <a:chExt cx="171" cy="173"/>
              </a:xfrm>
            </p:grpSpPr>
            <p:sp>
              <p:nvSpPr>
                <p:cNvPr id="315457" name="Text Box 65"/>
                <p:cNvSpPr txBox="1">
                  <a:spLocks noChangeArrowheads="1"/>
                </p:cNvSpPr>
                <p:nvPr/>
              </p:nvSpPr>
              <p:spPr bwMode="auto">
                <a:xfrm>
                  <a:off x="4061" y="1649"/>
                  <a:ext cx="148" cy="173"/>
                </a:xfrm>
                <a:prstGeom prst="rect">
                  <a:avLst/>
                </a:prstGeom>
                <a:noFill/>
                <a:ln w="9525">
                  <a:noFill/>
                  <a:miter lim="800000"/>
                  <a:headEnd/>
                  <a:tailEnd/>
                </a:ln>
                <a:effectLst/>
              </p:spPr>
              <p:txBody>
                <a:bodyPr>
                  <a:spAutoFit/>
                </a:bodyPr>
                <a:lstStyle/>
                <a:p>
                  <a:pPr algn="ctr">
                    <a:spcBef>
                      <a:spcPct val="50000"/>
                    </a:spcBef>
                  </a:pPr>
                  <a:r>
                    <a:rPr lang="en-US" sz="1200" baseline="0">
                      <a:latin typeface="Script MT Bold" pitchFamily="66" charset="0"/>
                    </a:rPr>
                    <a:t>5</a:t>
                  </a:r>
                  <a:endParaRPr lang="th-TH" sz="1200" baseline="0">
                    <a:latin typeface="Script MT Bold" pitchFamily="66" charset="0"/>
                  </a:endParaRPr>
                </a:p>
              </p:txBody>
            </p:sp>
            <p:sp>
              <p:nvSpPr>
                <p:cNvPr id="315458" name="Oval 66"/>
                <p:cNvSpPr>
                  <a:spLocks noChangeArrowheads="1"/>
                </p:cNvSpPr>
                <p:nvPr/>
              </p:nvSpPr>
              <p:spPr bwMode="auto">
                <a:xfrm>
                  <a:off x="4064" y="1659"/>
                  <a:ext cx="168" cy="158"/>
                </a:xfrm>
                <a:prstGeom prst="ellipse">
                  <a:avLst/>
                </a:prstGeom>
                <a:noFill/>
                <a:ln w="9525">
                  <a:solidFill>
                    <a:srgbClr val="FFFF99"/>
                  </a:solidFill>
                  <a:round/>
                  <a:headEnd/>
                  <a:tailEnd/>
                </a:ln>
                <a:effectLst/>
              </p:spPr>
              <p:txBody>
                <a:bodyPr wrap="none" anchor="ctr"/>
                <a:lstStyle/>
                <a:p>
                  <a:endParaRPr lang="th-TH"/>
                </a:p>
              </p:txBody>
            </p:sp>
          </p:grpSp>
          <p:sp>
            <p:nvSpPr>
              <p:cNvPr id="315459" name="Line 67"/>
              <p:cNvSpPr>
                <a:spLocks noChangeShapeType="1"/>
              </p:cNvSpPr>
              <p:nvPr/>
            </p:nvSpPr>
            <p:spPr bwMode="auto">
              <a:xfrm>
                <a:off x="2952" y="3330"/>
                <a:ext cx="0" cy="130"/>
              </a:xfrm>
              <a:prstGeom prst="line">
                <a:avLst/>
              </a:prstGeom>
              <a:noFill/>
              <a:ln w="9525">
                <a:solidFill>
                  <a:schemeClr val="tx1"/>
                </a:solidFill>
                <a:round/>
                <a:headEnd/>
                <a:tailEnd/>
              </a:ln>
              <a:effectLst/>
            </p:spPr>
            <p:txBody>
              <a:bodyPr/>
              <a:lstStyle/>
              <a:p>
                <a:endParaRPr lang="th-TH"/>
              </a:p>
            </p:txBody>
          </p:sp>
        </p:grpSp>
      </p:grpSp>
      <p:sp>
        <p:nvSpPr>
          <p:cNvPr id="315460" name="Text Box 68"/>
          <p:cNvSpPr txBox="1">
            <a:spLocks noChangeArrowheads="1"/>
          </p:cNvSpPr>
          <p:nvPr/>
        </p:nvSpPr>
        <p:spPr bwMode="auto">
          <a:xfrm>
            <a:off x="1196975" y="1004888"/>
            <a:ext cx="1628775" cy="304800"/>
          </a:xfrm>
          <a:prstGeom prst="rect">
            <a:avLst/>
          </a:prstGeom>
          <a:noFill/>
          <a:ln w="9525">
            <a:noFill/>
            <a:miter lim="800000"/>
            <a:headEnd/>
            <a:tailEnd/>
          </a:ln>
          <a:effectLst/>
        </p:spPr>
        <p:txBody>
          <a:bodyPr>
            <a:spAutoFit/>
          </a:bodyPr>
          <a:lstStyle/>
          <a:p>
            <a:pPr algn="ctr">
              <a:spcBef>
                <a:spcPct val="50000"/>
              </a:spcBef>
            </a:pPr>
            <a:r>
              <a:rPr lang="en-US" sz="1400" i="1" baseline="0">
                <a:latin typeface="Times New Roman" pitchFamily="18" charset="0"/>
              </a:rPr>
              <a:t>Schematic diagram</a:t>
            </a:r>
            <a:endParaRPr lang="th-TH" sz="1400" i="1" baseline="0">
              <a:latin typeface="Times New Roman" pitchFamily="18" charset="0"/>
            </a:endParaRPr>
          </a:p>
        </p:txBody>
      </p:sp>
      <p:grpSp>
        <p:nvGrpSpPr>
          <p:cNvPr id="315461" name="Group 69"/>
          <p:cNvGrpSpPr>
            <a:grpSpLocks/>
          </p:cNvGrpSpPr>
          <p:nvPr/>
        </p:nvGrpSpPr>
        <p:grpSpPr bwMode="auto">
          <a:xfrm>
            <a:off x="758825" y="2651125"/>
            <a:ext cx="2468563" cy="2041525"/>
            <a:chOff x="3106" y="734"/>
            <a:chExt cx="1555" cy="1286"/>
          </a:xfrm>
        </p:grpSpPr>
        <p:sp>
          <p:nvSpPr>
            <p:cNvPr id="315462" name="Line 70"/>
            <p:cNvSpPr>
              <a:spLocks noChangeShapeType="1"/>
            </p:cNvSpPr>
            <p:nvPr/>
          </p:nvSpPr>
          <p:spPr bwMode="auto">
            <a:xfrm flipH="1" flipV="1">
              <a:off x="4660" y="1009"/>
              <a:ext cx="0" cy="195"/>
            </a:xfrm>
            <a:prstGeom prst="line">
              <a:avLst/>
            </a:prstGeom>
            <a:noFill/>
            <a:ln w="31750">
              <a:solidFill>
                <a:srgbClr val="FF0000"/>
              </a:solidFill>
              <a:round/>
              <a:headEnd/>
              <a:tailEnd type="stealth" w="lg" len="lg"/>
            </a:ln>
            <a:effectLst/>
          </p:spPr>
          <p:txBody>
            <a:bodyPr/>
            <a:lstStyle/>
            <a:p>
              <a:endParaRPr lang="th-TH"/>
            </a:p>
          </p:txBody>
        </p:sp>
        <p:grpSp>
          <p:nvGrpSpPr>
            <p:cNvPr id="315463" name="Group 71"/>
            <p:cNvGrpSpPr>
              <a:grpSpLocks/>
            </p:cNvGrpSpPr>
            <p:nvPr/>
          </p:nvGrpSpPr>
          <p:grpSpPr bwMode="auto">
            <a:xfrm>
              <a:off x="3106" y="734"/>
              <a:ext cx="1555" cy="1286"/>
              <a:chOff x="3172" y="527"/>
              <a:chExt cx="1555" cy="1286"/>
            </a:xfrm>
          </p:grpSpPr>
          <p:grpSp>
            <p:nvGrpSpPr>
              <p:cNvPr id="315464" name="Group 72"/>
              <p:cNvGrpSpPr>
                <a:grpSpLocks/>
              </p:cNvGrpSpPr>
              <p:nvPr/>
            </p:nvGrpSpPr>
            <p:grpSpPr bwMode="auto">
              <a:xfrm>
                <a:off x="4112" y="1640"/>
                <a:ext cx="171" cy="173"/>
                <a:chOff x="4061" y="1649"/>
                <a:chExt cx="171" cy="173"/>
              </a:xfrm>
            </p:grpSpPr>
            <p:sp>
              <p:nvSpPr>
                <p:cNvPr id="315465" name="Text Box 73"/>
                <p:cNvSpPr txBox="1">
                  <a:spLocks noChangeArrowheads="1"/>
                </p:cNvSpPr>
                <p:nvPr/>
              </p:nvSpPr>
              <p:spPr bwMode="auto">
                <a:xfrm>
                  <a:off x="4061" y="1649"/>
                  <a:ext cx="148" cy="173"/>
                </a:xfrm>
                <a:prstGeom prst="rect">
                  <a:avLst/>
                </a:prstGeom>
                <a:noFill/>
                <a:ln w="9525">
                  <a:noFill/>
                  <a:miter lim="800000"/>
                  <a:headEnd/>
                  <a:tailEnd/>
                </a:ln>
                <a:effectLst/>
              </p:spPr>
              <p:txBody>
                <a:bodyPr>
                  <a:spAutoFit/>
                </a:bodyPr>
                <a:lstStyle/>
                <a:p>
                  <a:pPr algn="ctr">
                    <a:spcBef>
                      <a:spcPct val="50000"/>
                    </a:spcBef>
                  </a:pPr>
                  <a:r>
                    <a:rPr lang="en-US" sz="1200" baseline="0">
                      <a:latin typeface="Script MT Bold" pitchFamily="66" charset="0"/>
                    </a:rPr>
                    <a:t>3</a:t>
                  </a:r>
                  <a:endParaRPr lang="th-TH" sz="1200" baseline="0">
                    <a:latin typeface="Script MT Bold" pitchFamily="66" charset="0"/>
                  </a:endParaRPr>
                </a:p>
              </p:txBody>
            </p:sp>
            <p:sp>
              <p:nvSpPr>
                <p:cNvPr id="315466" name="Oval 74"/>
                <p:cNvSpPr>
                  <a:spLocks noChangeArrowheads="1"/>
                </p:cNvSpPr>
                <p:nvPr/>
              </p:nvSpPr>
              <p:spPr bwMode="auto">
                <a:xfrm>
                  <a:off x="4064" y="1659"/>
                  <a:ext cx="168" cy="158"/>
                </a:xfrm>
                <a:prstGeom prst="ellipse">
                  <a:avLst/>
                </a:prstGeom>
                <a:noFill/>
                <a:ln w="9525">
                  <a:solidFill>
                    <a:srgbClr val="FFFF99"/>
                  </a:solidFill>
                  <a:round/>
                  <a:headEnd/>
                  <a:tailEnd/>
                </a:ln>
                <a:effectLst/>
              </p:spPr>
              <p:txBody>
                <a:bodyPr wrap="none" anchor="ctr"/>
                <a:lstStyle/>
                <a:p>
                  <a:endParaRPr lang="th-TH"/>
                </a:p>
              </p:txBody>
            </p:sp>
          </p:grpSp>
          <p:sp>
            <p:nvSpPr>
              <p:cNvPr id="315467" name="Freeform 75"/>
              <p:cNvSpPr>
                <a:spLocks/>
              </p:cNvSpPr>
              <p:nvPr/>
            </p:nvSpPr>
            <p:spPr bwMode="auto">
              <a:xfrm>
                <a:off x="3172" y="527"/>
                <a:ext cx="1555" cy="1027"/>
              </a:xfrm>
              <a:custGeom>
                <a:avLst/>
                <a:gdLst/>
                <a:ahLst/>
                <a:cxnLst>
                  <a:cxn ang="0">
                    <a:pos x="1334" y="511"/>
                  </a:cxn>
                  <a:cxn ang="0">
                    <a:pos x="1336" y="630"/>
                  </a:cxn>
                  <a:cxn ang="0">
                    <a:pos x="1333" y="705"/>
                  </a:cxn>
                  <a:cxn ang="0">
                    <a:pos x="1300" y="759"/>
                  </a:cxn>
                  <a:cxn ang="0">
                    <a:pos x="1249" y="789"/>
                  </a:cxn>
                  <a:cxn ang="0">
                    <a:pos x="1174" y="810"/>
                  </a:cxn>
                  <a:cxn ang="0">
                    <a:pos x="38" y="809"/>
                  </a:cxn>
                  <a:cxn ang="0">
                    <a:pos x="16" y="816"/>
                  </a:cxn>
                  <a:cxn ang="0">
                    <a:pos x="3" y="828"/>
                  </a:cxn>
                  <a:cxn ang="0">
                    <a:pos x="0" y="849"/>
                  </a:cxn>
                  <a:cxn ang="0">
                    <a:pos x="4" y="864"/>
                  </a:cxn>
                  <a:cxn ang="0">
                    <a:pos x="15" y="873"/>
                  </a:cxn>
                  <a:cxn ang="0">
                    <a:pos x="34" y="881"/>
                  </a:cxn>
                  <a:cxn ang="0">
                    <a:pos x="318" y="881"/>
                  </a:cxn>
                  <a:cxn ang="0">
                    <a:pos x="349" y="887"/>
                  </a:cxn>
                  <a:cxn ang="0">
                    <a:pos x="361" y="896"/>
                  </a:cxn>
                  <a:cxn ang="0">
                    <a:pos x="368" y="915"/>
                  </a:cxn>
                  <a:cxn ang="0">
                    <a:pos x="364" y="932"/>
                  </a:cxn>
                  <a:cxn ang="0">
                    <a:pos x="352" y="945"/>
                  </a:cxn>
                  <a:cxn ang="0">
                    <a:pos x="327" y="953"/>
                  </a:cxn>
                  <a:cxn ang="0">
                    <a:pos x="42" y="955"/>
                  </a:cxn>
                  <a:cxn ang="0">
                    <a:pos x="19" y="963"/>
                  </a:cxn>
                  <a:cxn ang="0">
                    <a:pos x="6" y="974"/>
                  </a:cxn>
                  <a:cxn ang="0">
                    <a:pos x="2" y="993"/>
                  </a:cxn>
                  <a:cxn ang="0">
                    <a:pos x="6" y="1017"/>
                  </a:cxn>
                  <a:cxn ang="0">
                    <a:pos x="18" y="1025"/>
                  </a:cxn>
                  <a:cxn ang="0">
                    <a:pos x="38" y="1027"/>
                  </a:cxn>
                  <a:cxn ang="0">
                    <a:pos x="1159" y="1020"/>
                  </a:cxn>
                  <a:cxn ang="0">
                    <a:pos x="1246" y="1008"/>
                  </a:cxn>
                  <a:cxn ang="0">
                    <a:pos x="1315" y="990"/>
                  </a:cxn>
                  <a:cxn ang="0">
                    <a:pos x="1393" y="960"/>
                  </a:cxn>
                  <a:cxn ang="0">
                    <a:pos x="1468" y="915"/>
                  </a:cxn>
                  <a:cxn ang="0">
                    <a:pos x="1510" y="855"/>
                  </a:cxn>
                  <a:cxn ang="0">
                    <a:pos x="1534" y="795"/>
                  </a:cxn>
                  <a:cxn ang="0">
                    <a:pos x="1552" y="714"/>
                  </a:cxn>
                  <a:cxn ang="0">
                    <a:pos x="1555" y="630"/>
                  </a:cxn>
                  <a:cxn ang="0">
                    <a:pos x="1552" y="0"/>
                  </a:cxn>
                </a:cxnLst>
                <a:rect l="0" t="0" r="r" b="b"/>
                <a:pathLst>
                  <a:path w="1555" h="1027">
                    <a:moveTo>
                      <a:pt x="1334" y="511"/>
                    </a:moveTo>
                    <a:lnTo>
                      <a:pt x="1336" y="630"/>
                    </a:lnTo>
                    <a:lnTo>
                      <a:pt x="1333" y="705"/>
                    </a:lnTo>
                    <a:lnTo>
                      <a:pt x="1300" y="759"/>
                    </a:lnTo>
                    <a:lnTo>
                      <a:pt x="1249" y="789"/>
                    </a:lnTo>
                    <a:lnTo>
                      <a:pt x="1174" y="810"/>
                    </a:lnTo>
                    <a:lnTo>
                      <a:pt x="38" y="809"/>
                    </a:lnTo>
                    <a:lnTo>
                      <a:pt x="16" y="816"/>
                    </a:lnTo>
                    <a:lnTo>
                      <a:pt x="3" y="828"/>
                    </a:lnTo>
                    <a:lnTo>
                      <a:pt x="0" y="849"/>
                    </a:lnTo>
                    <a:lnTo>
                      <a:pt x="4" y="864"/>
                    </a:lnTo>
                    <a:lnTo>
                      <a:pt x="15" y="873"/>
                    </a:lnTo>
                    <a:lnTo>
                      <a:pt x="34" y="881"/>
                    </a:lnTo>
                    <a:lnTo>
                      <a:pt x="318" y="881"/>
                    </a:lnTo>
                    <a:lnTo>
                      <a:pt x="349" y="887"/>
                    </a:lnTo>
                    <a:lnTo>
                      <a:pt x="361" y="896"/>
                    </a:lnTo>
                    <a:lnTo>
                      <a:pt x="368" y="915"/>
                    </a:lnTo>
                    <a:lnTo>
                      <a:pt x="364" y="932"/>
                    </a:lnTo>
                    <a:lnTo>
                      <a:pt x="352" y="945"/>
                    </a:lnTo>
                    <a:lnTo>
                      <a:pt x="327" y="953"/>
                    </a:lnTo>
                    <a:lnTo>
                      <a:pt x="42" y="955"/>
                    </a:lnTo>
                    <a:lnTo>
                      <a:pt x="19" y="963"/>
                    </a:lnTo>
                    <a:lnTo>
                      <a:pt x="6" y="974"/>
                    </a:lnTo>
                    <a:lnTo>
                      <a:pt x="2" y="993"/>
                    </a:lnTo>
                    <a:lnTo>
                      <a:pt x="6" y="1017"/>
                    </a:lnTo>
                    <a:lnTo>
                      <a:pt x="18" y="1025"/>
                    </a:lnTo>
                    <a:lnTo>
                      <a:pt x="38" y="1027"/>
                    </a:lnTo>
                    <a:lnTo>
                      <a:pt x="1159" y="1020"/>
                    </a:lnTo>
                    <a:lnTo>
                      <a:pt x="1246" y="1008"/>
                    </a:lnTo>
                    <a:lnTo>
                      <a:pt x="1315" y="990"/>
                    </a:lnTo>
                    <a:lnTo>
                      <a:pt x="1393" y="960"/>
                    </a:lnTo>
                    <a:lnTo>
                      <a:pt x="1468" y="915"/>
                    </a:lnTo>
                    <a:lnTo>
                      <a:pt x="1510" y="855"/>
                    </a:lnTo>
                    <a:lnTo>
                      <a:pt x="1534" y="795"/>
                    </a:lnTo>
                    <a:lnTo>
                      <a:pt x="1552" y="714"/>
                    </a:lnTo>
                    <a:lnTo>
                      <a:pt x="1555" y="630"/>
                    </a:lnTo>
                    <a:lnTo>
                      <a:pt x="1552" y="0"/>
                    </a:lnTo>
                  </a:path>
                </a:pathLst>
              </a:custGeom>
              <a:noFill/>
              <a:ln w="31750">
                <a:solidFill>
                  <a:srgbClr val="FF0000"/>
                </a:solidFill>
                <a:round/>
                <a:headEnd/>
                <a:tailEnd/>
              </a:ln>
              <a:effectLst/>
            </p:spPr>
            <p:txBody>
              <a:bodyPr/>
              <a:lstStyle/>
              <a:p>
                <a:endParaRPr lang="th-TH"/>
              </a:p>
            </p:txBody>
          </p:sp>
          <p:sp>
            <p:nvSpPr>
              <p:cNvPr id="315468" name="Line 76"/>
              <p:cNvSpPr>
                <a:spLocks noChangeShapeType="1"/>
              </p:cNvSpPr>
              <p:nvPr/>
            </p:nvSpPr>
            <p:spPr bwMode="auto">
              <a:xfrm flipH="1" flipV="1">
                <a:off x="3819" y="1335"/>
                <a:ext cx="195" cy="0"/>
              </a:xfrm>
              <a:prstGeom prst="line">
                <a:avLst/>
              </a:prstGeom>
              <a:noFill/>
              <a:ln w="31750">
                <a:solidFill>
                  <a:srgbClr val="FF0000"/>
                </a:solidFill>
                <a:round/>
                <a:headEnd/>
                <a:tailEnd type="stealth" w="lg" len="lg"/>
              </a:ln>
              <a:effectLst/>
            </p:spPr>
            <p:txBody>
              <a:bodyPr/>
              <a:lstStyle/>
              <a:p>
                <a:endParaRPr lang="th-TH"/>
              </a:p>
            </p:txBody>
          </p:sp>
          <p:sp>
            <p:nvSpPr>
              <p:cNvPr id="315469" name="Line 77"/>
              <p:cNvSpPr>
                <a:spLocks noChangeShapeType="1"/>
              </p:cNvSpPr>
              <p:nvPr/>
            </p:nvSpPr>
            <p:spPr bwMode="auto">
              <a:xfrm flipV="1">
                <a:off x="3937" y="1549"/>
                <a:ext cx="162" cy="0"/>
              </a:xfrm>
              <a:prstGeom prst="line">
                <a:avLst/>
              </a:prstGeom>
              <a:noFill/>
              <a:ln w="31750">
                <a:solidFill>
                  <a:srgbClr val="FF0000"/>
                </a:solidFill>
                <a:round/>
                <a:headEnd/>
                <a:tailEnd type="stealth" w="lg" len="lg"/>
              </a:ln>
              <a:effectLst/>
            </p:spPr>
            <p:txBody>
              <a:bodyPr/>
              <a:lstStyle/>
              <a:p>
                <a:endParaRPr lang="th-TH"/>
              </a:p>
            </p:txBody>
          </p:sp>
          <p:sp>
            <p:nvSpPr>
              <p:cNvPr id="315470" name="Text Box 78"/>
              <p:cNvSpPr txBox="1">
                <a:spLocks noChangeArrowheads="1"/>
              </p:cNvSpPr>
              <p:nvPr/>
            </p:nvSpPr>
            <p:spPr bwMode="auto">
              <a:xfrm>
                <a:off x="3628" y="1364"/>
                <a:ext cx="460" cy="154"/>
              </a:xfrm>
              <a:prstGeom prst="rect">
                <a:avLst/>
              </a:prstGeom>
              <a:noFill/>
              <a:ln w="9525">
                <a:noFill/>
                <a:miter lim="800000"/>
                <a:headEnd/>
                <a:tailEnd/>
              </a:ln>
              <a:effectLst/>
            </p:spPr>
            <p:txBody>
              <a:bodyPr>
                <a:spAutoFit/>
              </a:bodyPr>
              <a:lstStyle/>
              <a:p>
                <a:pPr>
                  <a:spcBef>
                    <a:spcPct val="50000"/>
                  </a:spcBef>
                </a:pPr>
                <a:r>
                  <a:rPr lang="en-US" sz="1000" i="1" baseline="0">
                    <a:solidFill>
                      <a:srgbClr val="FFFF00"/>
                    </a:solidFill>
                    <a:latin typeface="Comic Sans MS" pitchFamily="66" charset="0"/>
                  </a:rPr>
                  <a:t>Reheat</a:t>
                </a:r>
                <a:endParaRPr lang="th-TH" sz="1000" i="1" baseline="0">
                  <a:solidFill>
                    <a:srgbClr val="FFFF00"/>
                  </a:solidFill>
                  <a:latin typeface="Comic Sans MS" pitchFamily="66" charset="0"/>
                </a:endParaRPr>
              </a:p>
            </p:txBody>
          </p:sp>
          <p:sp>
            <p:nvSpPr>
              <p:cNvPr id="315471" name="Line 79"/>
              <p:cNvSpPr>
                <a:spLocks noChangeShapeType="1"/>
              </p:cNvSpPr>
              <p:nvPr/>
            </p:nvSpPr>
            <p:spPr bwMode="auto">
              <a:xfrm>
                <a:off x="4197" y="1524"/>
                <a:ext cx="0" cy="130"/>
              </a:xfrm>
              <a:prstGeom prst="line">
                <a:avLst/>
              </a:prstGeom>
              <a:noFill/>
              <a:ln w="9525">
                <a:solidFill>
                  <a:schemeClr val="tx1"/>
                </a:solidFill>
                <a:round/>
                <a:headEnd/>
                <a:tailEnd/>
              </a:ln>
              <a:effectLst/>
            </p:spPr>
            <p:txBody>
              <a:bodyPr/>
              <a:lstStyle/>
              <a:p>
                <a:endParaRPr lang="th-TH"/>
              </a:p>
            </p:txBody>
          </p:sp>
          <p:grpSp>
            <p:nvGrpSpPr>
              <p:cNvPr id="315472" name="Group 80"/>
              <p:cNvGrpSpPr>
                <a:grpSpLocks/>
              </p:cNvGrpSpPr>
              <p:nvPr/>
            </p:nvGrpSpPr>
            <p:grpSpPr bwMode="auto">
              <a:xfrm>
                <a:off x="3966" y="1092"/>
                <a:ext cx="171" cy="286"/>
                <a:chOff x="2470" y="2254"/>
                <a:chExt cx="171" cy="286"/>
              </a:xfrm>
            </p:grpSpPr>
            <p:sp>
              <p:nvSpPr>
                <p:cNvPr id="315473" name="Line 81"/>
                <p:cNvSpPr>
                  <a:spLocks noChangeShapeType="1"/>
                </p:cNvSpPr>
                <p:nvPr/>
              </p:nvSpPr>
              <p:spPr bwMode="auto">
                <a:xfrm>
                  <a:off x="2557" y="2410"/>
                  <a:ext cx="0" cy="130"/>
                </a:xfrm>
                <a:prstGeom prst="line">
                  <a:avLst/>
                </a:prstGeom>
                <a:noFill/>
                <a:ln w="9525">
                  <a:solidFill>
                    <a:schemeClr val="tx1"/>
                  </a:solidFill>
                  <a:round/>
                  <a:headEnd/>
                  <a:tailEnd/>
                </a:ln>
                <a:effectLst/>
              </p:spPr>
              <p:txBody>
                <a:bodyPr/>
                <a:lstStyle/>
                <a:p>
                  <a:endParaRPr lang="th-TH"/>
                </a:p>
              </p:txBody>
            </p:sp>
            <p:grpSp>
              <p:nvGrpSpPr>
                <p:cNvPr id="315474" name="Group 82"/>
                <p:cNvGrpSpPr>
                  <a:grpSpLocks/>
                </p:cNvGrpSpPr>
                <p:nvPr/>
              </p:nvGrpSpPr>
              <p:grpSpPr bwMode="auto">
                <a:xfrm>
                  <a:off x="2470" y="2254"/>
                  <a:ext cx="171" cy="173"/>
                  <a:chOff x="4061" y="1649"/>
                  <a:chExt cx="171" cy="173"/>
                </a:xfrm>
              </p:grpSpPr>
              <p:sp>
                <p:nvSpPr>
                  <p:cNvPr id="315475" name="Text Box 83"/>
                  <p:cNvSpPr txBox="1">
                    <a:spLocks noChangeArrowheads="1"/>
                  </p:cNvSpPr>
                  <p:nvPr/>
                </p:nvSpPr>
                <p:spPr bwMode="auto">
                  <a:xfrm>
                    <a:off x="4061" y="1649"/>
                    <a:ext cx="148" cy="173"/>
                  </a:xfrm>
                  <a:prstGeom prst="rect">
                    <a:avLst/>
                  </a:prstGeom>
                  <a:noFill/>
                  <a:ln w="9525">
                    <a:noFill/>
                    <a:miter lim="800000"/>
                    <a:headEnd/>
                    <a:tailEnd/>
                  </a:ln>
                  <a:effectLst/>
                </p:spPr>
                <p:txBody>
                  <a:bodyPr>
                    <a:spAutoFit/>
                  </a:bodyPr>
                  <a:lstStyle/>
                  <a:p>
                    <a:pPr algn="ctr">
                      <a:spcBef>
                        <a:spcPct val="50000"/>
                      </a:spcBef>
                    </a:pPr>
                    <a:r>
                      <a:rPr lang="en-US" sz="1200" baseline="0">
                        <a:latin typeface="Script MT Bold" pitchFamily="66" charset="0"/>
                      </a:rPr>
                      <a:t>2</a:t>
                    </a:r>
                    <a:endParaRPr lang="th-TH" sz="1200" baseline="0">
                      <a:latin typeface="Script MT Bold" pitchFamily="66" charset="0"/>
                    </a:endParaRPr>
                  </a:p>
                </p:txBody>
              </p:sp>
              <p:sp>
                <p:nvSpPr>
                  <p:cNvPr id="315476" name="Oval 84"/>
                  <p:cNvSpPr>
                    <a:spLocks noChangeArrowheads="1"/>
                  </p:cNvSpPr>
                  <p:nvPr/>
                </p:nvSpPr>
                <p:spPr bwMode="auto">
                  <a:xfrm>
                    <a:off x="4064" y="1659"/>
                    <a:ext cx="168" cy="158"/>
                  </a:xfrm>
                  <a:prstGeom prst="ellipse">
                    <a:avLst/>
                  </a:prstGeom>
                  <a:noFill/>
                  <a:ln w="9525">
                    <a:solidFill>
                      <a:srgbClr val="FFFF99"/>
                    </a:solidFill>
                    <a:round/>
                    <a:headEnd/>
                    <a:tailEnd/>
                  </a:ln>
                  <a:effectLst/>
                </p:spPr>
                <p:txBody>
                  <a:bodyPr wrap="none" anchor="ctr"/>
                  <a:lstStyle/>
                  <a:p>
                    <a:endParaRPr lang="th-TH"/>
                  </a:p>
                </p:txBody>
              </p:sp>
            </p:grpSp>
          </p:grpSp>
        </p:grpSp>
      </p:grpSp>
      <p:grpSp>
        <p:nvGrpSpPr>
          <p:cNvPr id="315477" name="Group 85"/>
          <p:cNvGrpSpPr>
            <a:grpSpLocks/>
          </p:cNvGrpSpPr>
          <p:nvPr/>
        </p:nvGrpSpPr>
        <p:grpSpPr bwMode="auto">
          <a:xfrm>
            <a:off x="2459038" y="1455738"/>
            <a:ext cx="2095500" cy="3278187"/>
            <a:chOff x="3847" y="683"/>
            <a:chExt cx="1320" cy="2065"/>
          </a:xfrm>
        </p:grpSpPr>
        <p:sp>
          <p:nvSpPr>
            <p:cNvPr id="315478" name="Text Box 86"/>
            <p:cNvSpPr txBox="1">
              <a:spLocks noChangeArrowheads="1"/>
            </p:cNvSpPr>
            <p:nvPr/>
          </p:nvSpPr>
          <p:spPr bwMode="auto">
            <a:xfrm>
              <a:off x="3847" y="683"/>
              <a:ext cx="882" cy="154"/>
            </a:xfrm>
            <a:prstGeom prst="rect">
              <a:avLst/>
            </a:prstGeom>
            <a:noFill/>
            <a:ln w="9525">
              <a:noFill/>
              <a:miter lim="800000"/>
              <a:headEnd/>
              <a:tailEnd/>
            </a:ln>
            <a:effectLst/>
          </p:spPr>
          <p:txBody>
            <a:bodyPr>
              <a:spAutoFit/>
            </a:bodyPr>
            <a:lstStyle/>
            <a:p>
              <a:pPr algn="ctr">
                <a:spcBef>
                  <a:spcPct val="50000"/>
                </a:spcBef>
              </a:pPr>
              <a:r>
                <a:rPr lang="en-US" sz="1000" i="1" baseline="0">
                  <a:solidFill>
                    <a:srgbClr val="FFFF00"/>
                  </a:solidFill>
                  <a:latin typeface="Comic Sans MS" pitchFamily="66" charset="0"/>
                </a:rPr>
                <a:t>2-Stage Turbine</a:t>
              </a:r>
              <a:endParaRPr lang="th-TH" sz="1000" i="1" baseline="0">
                <a:solidFill>
                  <a:srgbClr val="FFFF00"/>
                </a:solidFill>
                <a:latin typeface="Comic Sans MS" pitchFamily="66" charset="0"/>
              </a:endParaRPr>
            </a:p>
          </p:txBody>
        </p:sp>
        <p:grpSp>
          <p:nvGrpSpPr>
            <p:cNvPr id="315479" name="Group 87"/>
            <p:cNvGrpSpPr>
              <a:grpSpLocks/>
            </p:cNvGrpSpPr>
            <p:nvPr/>
          </p:nvGrpSpPr>
          <p:grpSpPr bwMode="auto">
            <a:xfrm>
              <a:off x="4288" y="892"/>
              <a:ext cx="879" cy="1856"/>
              <a:chOff x="4288" y="892"/>
              <a:chExt cx="879" cy="1856"/>
            </a:xfrm>
          </p:grpSpPr>
          <p:grpSp>
            <p:nvGrpSpPr>
              <p:cNvPr id="315480" name="Group 88"/>
              <p:cNvGrpSpPr>
                <a:grpSpLocks/>
              </p:cNvGrpSpPr>
              <p:nvPr/>
            </p:nvGrpSpPr>
            <p:grpSpPr bwMode="auto">
              <a:xfrm>
                <a:off x="4501" y="1553"/>
                <a:ext cx="331" cy="1195"/>
                <a:chOff x="2263" y="1733"/>
                <a:chExt cx="331" cy="1195"/>
              </a:xfrm>
            </p:grpSpPr>
            <p:sp>
              <p:nvSpPr>
                <p:cNvPr id="315481" name="Line 89"/>
                <p:cNvSpPr>
                  <a:spLocks noChangeShapeType="1"/>
                </p:cNvSpPr>
                <p:nvPr/>
              </p:nvSpPr>
              <p:spPr bwMode="auto">
                <a:xfrm>
                  <a:off x="2320" y="1733"/>
                  <a:ext cx="6" cy="1195"/>
                </a:xfrm>
                <a:prstGeom prst="line">
                  <a:avLst/>
                </a:prstGeom>
                <a:noFill/>
                <a:ln w="19050">
                  <a:solidFill>
                    <a:schemeClr val="tx1"/>
                  </a:solidFill>
                  <a:round/>
                  <a:headEnd/>
                  <a:tailEnd type="triangle" w="med" len="med"/>
                </a:ln>
                <a:effectLst/>
              </p:spPr>
              <p:txBody>
                <a:bodyPr/>
                <a:lstStyle/>
                <a:p>
                  <a:endParaRPr lang="th-TH"/>
                </a:p>
              </p:txBody>
            </p:sp>
            <p:grpSp>
              <p:nvGrpSpPr>
                <p:cNvPr id="315482" name="Group 90"/>
                <p:cNvGrpSpPr>
                  <a:grpSpLocks/>
                </p:cNvGrpSpPr>
                <p:nvPr/>
              </p:nvGrpSpPr>
              <p:grpSpPr bwMode="auto">
                <a:xfrm>
                  <a:off x="2263" y="2126"/>
                  <a:ext cx="331" cy="173"/>
                  <a:chOff x="3376" y="2147"/>
                  <a:chExt cx="331" cy="173"/>
                </a:xfrm>
              </p:grpSpPr>
              <p:sp>
                <p:nvSpPr>
                  <p:cNvPr id="315483" name="Line 91"/>
                  <p:cNvSpPr>
                    <a:spLocks noChangeShapeType="1"/>
                  </p:cNvSpPr>
                  <p:nvPr/>
                </p:nvSpPr>
                <p:spPr bwMode="auto">
                  <a:xfrm flipH="1">
                    <a:off x="3376" y="2241"/>
                    <a:ext cx="169" cy="0"/>
                  </a:xfrm>
                  <a:prstGeom prst="line">
                    <a:avLst/>
                  </a:prstGeom>
                  <a:noFill/>
                  <a:ln w="9525">
                    <a:solidFill>
                      <a:schemeClr val="tx1"/>
                    </a:solidFill>
                    <a:round/>
                    <a:headEnd/>
                    <a:tailEnd/>
                  </a:ln>
                  <a:effectLst/>
                </p:spPr>
                <p:txBody>
                  <a:bodyPr/>
                  <a:lstStyle/>
                  <a:p>
                    <a:endParaRPr lang="th-TH"/>
                  </a:p>
                </p:txBody>
              </p:sp>
              <p:grpSp>
                <p:nvGrpSpPr>
                  <p:cNvPr id="315484" name="Group 92"/>
                  <p:cNvGrpSpPr>
                    <a:grpSpLocks/>
                  </p:cNvGrpSpPr>
                  <p:nvPr/>
                </p:nvGrpSpPr>
                <p:grpSpPr bwMode="auto">
                  <a:xfrm>
                    <a:off x="3536" y="2147"/>
                    <a:ext cx="171" cy="173"/>
                    <a:chOff x="4061" y="1649"/>
                    <a:chExt cx="171" cy="173"/>
                  </a:xfrm>
                </p:grpSpPr>
                <p:sp>
                  <p:nvSpPr>
                    <p:cNvPr id="315485" name="Text Box 93"/>
                    <p:cNvSpPr txBox="1">
                      <a:spLocks noChangeArrowheads="1"/>
                    </p:cNvSpPr>
                    <p:nvPr/>
                  </p:nvSpPr>
                  <p:spPr bwMode="auto">
                    <a:xfrm>
                      <a:off x="4061" y="1649"/>
                      <a:ext cx="148" cy="173"/>
                    </a:xfrm>
                    <a:prstGeom prst="rect">
                      <a:avLst/>
                    </a:prstGeom>
                    <a:noFill/>
                    <a:ln w="9525">
                      <a:noFill/>
                      <a:miter lim="800000"/>
                      <a:headEnd/>
                      <a:tailEnd/>
                    </a:ln>
                    <a:effectLst/>
                  </p:spPr>
                  <p:txBody>
                    <a:bodyPr>
                      <a:spAutoFit/>
                    </a:bodyPr>
                    <a:lstStyle/>
                    <a:p>
                      <a:pPr algn="ctr">
                        <a:spcBef>
                          <a:spcPct val="50000"/>
                        </a:spcBef>
                      </a:pPr>
                      <a:r>
                        <a:rPr lang="en-US" sz="1200" baseline="0">
                          <a:latin typeface="Script MT Bold" pitchFamily="66" charset="0"/>
                        </a:rPr>
                        <a:t>4</a:t>
                      </a:r>
                      <a:endParaRPr lang="th-TH" sz="1200" baseline="0">
                        <a:latin typeface="Script MT Bold" pitchFamily="66" charset="0"/>
                      </a:endParaRPr>
                    </a:p>
                  </p:txBody>
                </p:sp>
                <p:sp>
                  <p:nvSpPr>
                    <p:cNvPr id="315486" name="Oval 94"/>
                    <p:cNvSpPr>
                      <a:spLocks noChangeArrowheads="1"/>
                    </p:cNvSpPr>
                    <p:nvPr/>
                  </p:nvSpPr>
                  <p:spPr bwMode="auto">
                    <a:xfrm>
                      <a:off x="4064" y="1659"/>
                      <a:ext cx="168" cy="158"/>
                    </a:xfrm>
                    <a:prstGeom prst="ellipse">
                      <a:avLst/>
                    </a:prstGeom>
                    <a:noFill/>
                    <a:ln w="9525">
                      <a:solidFill>
                        <a:srgbClr val="FFFF99"/>
                      </a:solidFill>
                      <a:round/>
                      <a:headEnd/>
                      <a:tailEnd/>
                    </a:ln>
                    <a:effectLst/>
                  </p:spPr>
                  <p:txBody>
                    <a:bodyPr wrap="none" anchor="ctr"/>
                    <a:lstStyle/>
                    <a:p>
                      <a:endParaRPr lang="th-TH"/>
                    </a:p>
                  </p:txBody>
                </p:sp>
              </p:grpSp>
            </p:grpSp>
          </p:grpSp>
          <p:grpSp>
            <p:nvGrpSpPr>
              <p:cNvPr id="315487" name="Group 95"/>
              <p:cNvGrpSpPr>
                <a:grpSpLocks/>
              </p:cNvGrpSpPr>
              <p:nvPr/>
            </p:nvGrpSpPr>
            <p:grpSpPr bwMode="auto">
              <a:xfrm>
                <a:off x="4288" y="892"/>
                <a:ext cx="879" cy="706"/>
                <a:chOff x="4288" y="892"/>
                <a:chExt cx="879" cy="706"/>
              </a:xfrm>
            </p:grpSpPr>
            <p:sp>
              <p:nvSpPr>
                <p:cNvPr id="315488" name="AutoShape 96"/>
                <p:cNvSpPr>
                  <a:spLocks noChangeArrowheads="1"/>
                </p:cNvSpPr>
                <p:nvPr/>
              </p:nvSpPr>
              <p:spPr bwMode="auto">
                <a:xfrm>
                  <a:off x="4740" y="962"/>
                  <a:ext cx="289" cy="374"/>
                </a:xfrm>
                <a:prstGeom prst="curvedDownArrow">
                  <a:avLst>
                    <a:gd name="adj1" fmla="val 20000"/>
                    <a:gd name="adj2" fmla="val 40000"/>
                    <a:gd name="adj3" fmla="val 43137"/>
                  </a:avLst>
                </a:prstGeom>
                <a:solidFill>
                  <a:srgbClr val="008000"/>
                </a:solidFill>
                <a:ln w="9525">
                  <a:solidFill>
                    <a:schemeClr val="tx1"/>
                  </a:solidFill>
                  <a:miter lim="800000"/>
                  <a:headEnd/>
                  <a:tailEnd/>
                </a:ln>
                <a:effectLst/>
              </p:spPr>
              <p:txBody>
                <a:bodyPr wrap="none" anchor="ctr"/>
                <a:lstStyle/>
                <a:p>
                  <a:endParaRPr lang="th-TH"/>
                </a:p>
              </p:txBody>
            </p:sp>
            <p:sp>
              <p:nvSpPr>
                <p:cNvPr id="315489" name="Rectangle 97"/>
                <p:cNvSpPr>
                  <a:spLocks noChangeArrowheads="1"/>
                </p:cNvSpPr>
                <p:nvPr/>
              </p:nvSpPr>
              <p:spPr bwMode="auto">
                <a:xfrm>
                  <a:off x="4656" y="1207"/>
                  <a:ext cx="233" cy="75"/>
                </a:xfrm>
                <a:prstGeom prst="rect">
                  <a:avLst/>
                </a:prstGeom>
                <a:gradFill rotWithShape="1">
                  <a:gsLst>
                    <a:gs pos="0">
                      <a:srgbClr val="7D8283">
                        <a:gamma/>
                        <a:shade val="46275"/>
                        <a:invGamma/>
                      </a:srgbClr>
                    </a:gs>
                    <a:gs pos="50000">
                      <a:srgbClr val="7D8283"/>
                    </a:gs>
                    <a:gs pos="100000">
                      <a:srgbClr val="7D8283">
                        <a:gamma/>
                        <a:shade val="46275"/>
                        <a:invGamma/>
                      </a:srgbClr>
                    </a:gs>
                  </a:gsLst>
                  <a:lin ang="5400000" scaled="1"/>
                </a:gradFill>
                <a:ln w="9525">
                  <a:solidFill>
                    <a:schemeClr val="tx1"/>
                  </a:solidFill>
                  <a:miter lim="800000"/>
                  <a:headEnd/>
                  <a:tailEnd/>
                </a:ln>
                <a:effectLst/>
              </p:spPr>
              <p:txBody>
                <a:bodyPr wrap="none" anchor="ctr"/>
                <a:lstStyle/>
                <a:p>
                  <a:endParaRPr lang="th-TH"/>
                </a:p>
              </p:txBody>
            </p:sp>
            <p:sp>
              <p:nvSpPr>
                <p:cNvPr id="315490" name="Text Box 98"/>
                <p:cNvSpPr txBox="1">
                  <a:spLocks noChangeArrowheads="1"/>
                </p:cNvSpPr>
                <p:nvPr/>
              </p:nvSpPr>
              <p:spPr bwMode="auto">
                <a:xfrm>
                  <a:off x="4866" y="1289"/>
                  <a:ext cx="301" cy="192"/>
                </a:xfrm>
                <a:prstGeom prst="rect">
                  <a:avLst/>
                </a:prstGeom>
                <a:noFill/>
                <a:ln w="9525">
                  <a:noFill/>
                  <a:miter lim="800000"/>
                  <a:headEnd/>
                  <a:tailEnd/>
                </a:ln>
                <a:effectLst/>
              </p:spPr>
              <p:txBody>
                <a:bodyPr>
                  <a:spAutoFit/>
                </a:bodyPr>
                <a:lstStyle/>
                <a:p>
                  <a:pPr>
                    <a:spcBef>
                      <a:spcPct val="50000"/>
                    </a:spcBef>
                  </a:pPr>
                  <a:r>
                    <a:rPr lang="en-US" sz="1400" i="1" baseline="0">
                      <a:latin typeface="Comic Sans MS" pitchFamily="66" charset="0"/>
                    </a:rPr>
                    <a:t>w</a:t>
                  </a:r>
                  <a:r>
                    <a:rPr lang="en-US" sz="1400" i="1">
                      <a:latin typeface="Comic Sans MS" pitchFamily="66" charset="0"/>
                    </a:rPr>
                    <a:t>t</a:t>
                  </a:r>
                  <a:endParaRPr lang="th-TH" sz="1400" i="1" baseline="0">
                    <a:latin typeface="Comic Sans MS" pitchFamily="66" charset="0"/>
                  </a:endParaRPr>
                </a:p>
              </p:txBody>
            </p:sp>
            <p:sp>
              <p:nvSpPr>
                <p:cNvPr id="315491" name="Freeform 99"/>
                <p:cNvSpPr>
                  <a:spLocks/>
                </p:cNvSpPr>
                <p:nvPr/>
              </p:nvSpPr>
              <p:spPr bwMode="auto">
                <a:xfrm>
                  <a:off x="4288" y="892"/>
                  <a:ext cx="368" cy="706"/>
                </a:xfrm>
                <a:custGeom>
                  <a:avLst/>
                  <a:gdLst/>
                  <a:ahLst/>
                  <a:cxnLst>
                    <a:cxn ang="0">
                      <a:pos x="0" y="114"/>
                    </a:cxn>
                    <a:cxn ang="0">
                      <a:pos x="368" y="0"/>
                    </a:cxn>
                    <a:cxn ang="0">
                      <a:pos x="362" y="706"/>
                    </a:cxn>
                    <a:cxn ang="0">
                      <a:pos x="0" y="598"/>
                    </a:cxn>
                    <a:cxn ang="0">
                      <a:pos x="0" y="114"/>
                    </a:cxn>
                  </a:cxnLst>
                  <a:rect l="0" t="0" r="r" b="b"/>
                  <a:pathLst>
                    <a:path w="368" h="706">
                      <a:moveTo>
                        <a:pt x="0" y="114"/>
                      </a:moveTo>
                      <a:lnTo>
                        <a:pt x="368" y="0"/>
                      </a:lnTo>
                      <a:lnTo>
                        <a:pt x="362" y="706"/>
                      </a:lnTo>
                      <a:lnTo>
                        <a:pt x="0" y="598"/>
                      </a:lnTo>
                      <a:lnTo>
                        <a:pt x="0" y="114"/>
                      </a:lnTo>
                      <a:close/>
                    </a:path>
                  </a:pathLst>
                </a:custGeom>
                <a:gradFill rotWithShape="1">
                  <a:gsLst>
                    <a:gs pos="0">
                      <a:srgbClr val="969696">
                        <a:gamma/>
                        <a:shade val="46275"/>
                        <a:invGamma/>
                      </a:srgbClr>
                    </a:gs>
                    <a:gs pos="50000">
                      <a:srgbClr val="969696"/>
                    </a:gs>
                    <a:gs pos="100000">
                      <a:srgbClr val="969696">
                        <a:gamma/>
                        <a:shade val="46275"/>
                        <a:invGamma/>
                      </a:srgbClr>
                    </a:gs>
                  </a:gsLst>
                  <a:lin ang="5400000" scaled="1"/>
                </a:gradFill>
                <a:ln w="19050">
                  <a:solidFill>
                    <a:schemeClr val="tx1"/>
                  </a:solidFill>
                  <a:round/>
                  <a:headEnd/>
                  <a:tailEnd/>
                </a:ln>
                <a:effectLst/>
              </p:spPr>
              <p:txBody>
                <a:bodyPr/>
                <a:lstStyle/>
                <a:p>
                  <a:endParaRPr lang="th-TH"/>
                </a:p>
              </p:txBody>
            </p:sp>
            <p:sp>
              <p:nvSpPr>
                <p:cNvPr id="315492" name="Text Box 100"/>
                <p:cNvSpPr txBox="1">
                  <a:spLocks noChangeArrowheads="1"/>
                </p:cNvSpPr>
                <p:nvPr/>
              </p:nvSpPr>
              <p:spPr bwMode="auto">
                <a:xfrm>
                  <a:off x="4325" y="1142"/>
                  <a:ext cx="283" cy="173"/>
                </a:xfrm>
                <a:prstGeom prst="rect">
                  <a:avLst/>
                </a:prstGeom>
                <a:noFill/>
                <a:ln w="9525">
                  <a:noFill/>
                  <a:miter lim="800000"/>
                  <a:headEnd/>
                  <a:tailEnd/>
                </a:ln>
                <a:effectLst/>
              </p:spPr>
              <p:txBody>
                <a:bodyPr>
                  <a:spAutoFit/>
                </a:bodyPr>
                <a:lstStyle/>
                <a:p>
                  <a:pPr algn="ctr">
                    <a:spcBef>
                      <a:spcPct val="50000"/>
                    </a:spcBef>
                  </a:pPr>
                  <a:r>
                    <a:rPr lang="en-US" sz="1200" i="1" baseline="0">
                      <a:latin typeface="Times New Roman" pitchFamily="18" charset="0"/>
                    </a:rPr>
                    <a:t>LPT</a:t>
                  </a:r>
                  <a:endParaRPr lang="th-TH" sz="1200" i="1" baseline="0">
                    <a:latin typeface="Times New Roman" pitchFamily="18" charset="0"/>
                  </a:endParaRPr>
                </a:p>
              </p:txBody>
            </p:sp>
          </p:grpSp>
        </p:grpSp>
      </p:grpSp>
      <p:grpSp>
        <p:nvGrpSpPr>
          <p:cNvPr id="315493" name="Group 101"/>
          <p:cNvGrpSpPr>
            <a:grpSpLocks/>
          </p:cNvGrpSpPr>
          <p:nvPr/>
        </p:nvGrpSpPr>
        <p:grpSpPr bwMode="auto">
          <a:xfrm>
            <a:off x="325438" y="1817688"/>
            <a:ext cx="1133475" cy="3136900"/>
            <a:chOff x="205" y="1145"/>
            <a:chExt cx="714" cy="1976"/>
          </a:xfrm>
        </p:grpSpPr>
        <p:grpSp>
          <p:nvGrpSpPr>
            <p:cNvPr id="315494" name="Group 102"/>
            <p:cNvGrpSpPr>
              <a:grpSpLocks/>
            </p:cNvGrpSpPr>
            <p:nvPr/>
          </p:nvGrpSpPr>
          <p:grpSpPr bwMode="auto">
            <a:xfrm>
              <a:off x="205" y="1647"/>
              <a:ext cx="714" cy="1474"/>
              <a:chOff x="205" y="1647"/>
              <a:chExt cx="714" cy="1474"/>
            </a:xfrm>
          </p:grpSpPr>
          <p:grpSp>
            <p:nvGrpSpPr>
              <p:cNvPr id="315495" name="Group 103"/>
              <p:cNvGrpSpPr>
                <a:grpSpLocks/>
              </p:cNvGrpSpPr>
              <p:nvPr/>
            </p:nvGrpSpPr>
            <p:grpSpPr bwMode="auto">
              <a:xfrm>
                <a:off x="273" y="1647"/>
                <a:ext cx="646" cy="1474"/>
                <a:chOff x="1455" y="1665"/>
                <a:chExt cx="646" cy="1474"/>
              </a:xfrm>
            </p:grpSpPr>
            <p:grpSp>
              <p:nvGrpSpPr>
                <p:cNvPr id="315496" name="Group 104"/>
                <p:cNvGrpSpPr>
                  <a:grpSpLocks/>
                </p:cNvGrpSpPr>
                <p:nvPr/>
              </p:nvGrpSpPr>
              <p:grpSpPr bwMode="auto">
                <a:xfrm>
                  <a:off x="1455" y="2820"/>
                  <a:ext cx="476" cy="319"/>
                  <a:chOff x="1917" y="2574"/>
                  <a:chExt cx="476" cy="319"/>
                </a:xfrm>
              </p:grpSpPr>
              <p:sp>
                <p:nvSpPr>
                  <p:cNvPr id="315497" name="AutoShape 105"/>
                  <p:cNvSpPr>
                    <a:spLocks noChangeArrowheads="1"/>
                  </p:cNvSpPr>
                  <p:nvPr/>
                </p:nvSpPr>
                <p:spPr bwMode="auto">
                  <a:xfrm rot="19850294" flipV="1">
                    <a:off x="2054" y="2574"/>
                    <a:ext cx="339" cy="186"/>
                  </a:xfrm>
                  <a:prstGeom prst="curvedDownArrow">
                    <a:avLst>
                      <a:gd name="adj1" fmla="val 36452"/>
                      <a:gd name="adj2" fmla="val 72903"/>
                      <a:gd name="adj3" fmla="val 33333"/>
                    </a:avLst>
                  </a:prstGeom>
                  <a:solidFill>
                    <a:srgbClr val="FF0000"/>
                  </a:solidFill>
                  <a:ln w="9525">
                    <a:solidFill>
                      <a:schemeClr val="tx1"/>
                    </a:solidFill>
                    <a:miter lim="800000"/>
                    <a:headEnd/>
                    <a:tailEnd/>
                  </a:ln>
                  <a:effectLst/>
                </p:spPr>
                <p:txBody>
                  <a:bodyPr wrap="none" anchor="ctr"/>
                  <a:lstStyle/>
                  <a:p>
                    <a:endParaRPr lang="th-TH"/>
                  </a:p>
                </p:txBody>
              </p:sp>
              <p:sp>
                <p:nvSpPr>
                  <p:cNvPr id="315498" name="Text Box 106"/>
                  <p:cNvSpPr txBox="1">
                    <a:spLocks noChangeArrowheads="1"/>
                  </p:cNvSpPr>
                  <p:nvPr/>
                </p:nvSpPr>
                <p:spPr bwMode="auto">
                  <a:xfrm>
                    <a:off x="1917" y="2721"/>
                    <a:ext cx="337" cy="172"/>
                  </a:xfrm>
                  <a:prstGeom prst="rect">
                    <a:avLst/>
                  </a:prstGeom>
                  <a:noFill/>
                  <a:ln w="9525">
                    <a:noFill/>
                    <a:miter lim="800000"/>
                    <a:headEnd/>
                    <a:tailEnd/>
                  </a:ln>
                  <a:effectLst/>
                </p:spPr>
                <p:txBody>
                  <a:bodyPr>
                    <a:spAutoFit/>
                  </a:bodyPr>
                  <a:lstStyle/>
                  <a:p>
                    <a:pPr>
                      <a:spcBef>
                        <a:spcPct val="50000"/>
                      </a:spcBef>
                    </a:pPr>
                    <a:r>
                      <a:rPr lang="en-US" sz="1200" i="1" baseline="0">
                        <a:latin typeface="Comic Sans MS" pitchFamily="66" charset="0"/>
                      </a:rPr>
                      <a:t>Q</a:t>
                    </a:r>
                    <a:r>
                      <a:rPr lang="en-US" sz="1200" i="1">
                        <a:latin typeface="Comic Sans MS" pitchFamily="66" charset="0"/>
                      </a:rPr>
                      <a:t>B</a:t>
                    </a:r>
                    <a:endParaRPr lang="th-TH" sz="1200" i="1" baseline="0">
                      <a:latin typeface="Comic Sans MS" pitchFamily="66" charset="0"/>
                    </a:endParaRPr>
                  </a:p>
                </p:txBody>
              </p:sp>
            </p:grpSp>
            <p:grpSp>
              <p:nvGrpSpPr>
                <p:cNvPr id="315499" name="Group 107"/>
                <p:cNvGrpSpPr>
                  <a:grpSpLocks/>
                </p:cNvGrpSpPr>
                <p:nvPr/>
              </p:nvGrpSpPr>
              <p:grpSpPr bwMode="auto">
                <a:xfrm>
                  <a:off x="1488" y="1665"/>
                  <a:ext cx="613" cy="1193"/>
                  <a:chOff x="432" y="2115"/>
                  <a:chExt cx="613" cy="1193"/>
                </a:xfrm>
              </p:grpSpPr>
              <p:sp>
                <p:nvSpPr>
                  <p:cNvPr id="315500" name="Freeform 108"/>
                  <p:cNvSpPr>
                    <a:spLocks/>
                  </p:cNvSpPr>
                  <p:nvPr/>
                </p:nvSpPr>
                <p:spPr bwMode="auto">
                  <a:xfrm>
                    <a:off x="432" y="2115"/>
                    <a:ext cx="613" cy="1193"/>
                  </a:xfrm>
                  <a:custGeom>
                    <a:avLst/>
                    <a:gdLst/>
                    <a:ahLst/>
                    <a:cxnLst>
                      <a:cxn ang="0">
                        <a:pos x="511" y="1049"/>
                      </a:cxn>
                      <a:cxn ang="0">
                        <a:pos x="2" y="1049"/>
                      </a:cxn>
                      <a:cxn ang="0">
                        <a:pos x="0" y="407"/>
                      </a:cxn>
                      <a:cxn ang="0">
                        <a:pos x="315" y="0"/>
                      </a:cxn>
                      <a:cxn ang="0">
                        <a:pos x="500" y="2"/>
                      </a:cxn>
                      <a:cxn ang="0">
                        <a:pos x="511" y="1049"/>
                      </a:cxn>
                    </a:cxnLst>
                    <a:rect l="0" t="0" r="r" b="b"/>
                    <a:pathLst>
                      <a:path w="511" h="1049">
                        <a:moveTo>
                          <a:pt x="511" y="1049"/>
                        </a:moveTo>
                        <a:lnTo>
                          <a:pt x="2" y="1049"/>
                        </a:lnTo>
                        <a:lnTo>
                          <a:pt x="0" y="407"/>
                        </a:lnTo>
                        <a:lnTo>
                          <a:pt x="315" y="0"/>
                        </a:lnTo>
                        <a:lnTo>
                          <a:pt x="500" y="2"/>
                        </a:lnTo>
                        <a:lnTo>
                          <a:pt x="511" y="1049"/>
                        </a:lnTo>
                        <a:close/>
                      </a:path>
                    </a:pathLst>
                  </a:custGeom>
                  <a:noFill/>
                  <a:ln w="25400">
                    <a:solidFill>
                      <a:srgbClr val="C0C0C0"/>
                    </a:solidFill>
                    <a:round/>
                    <a:headEnd/>
                    <a:tailEnd/>
                  </a:ln>
                  <a:effectLst/>
                </p:spPr>
                <p:txBody>
                  <a:bodyPr/>
                  <a:lstStyle/>
                  <a:p>
                    <a:endParaRPr lang="th-TH"/>
                  </a:p>
                </p:txBody>
              </p:sp>
              <p:grpSp>
                <p:nvGrpSpPr>
                  <p:cNvPr id="315501" name="Group 109"/>
                  <p:cNvGrpSpPr>
                    <a:grpSpLocks/>
                  </p:cNvGrpSpPr>
                  <p:nvPr/>
                </p:nvGrpSpPr>
                <p:grpSpPr bwMode="auto">
                  <a:xfrm>
                    <a:off x="544" y="2191"/>
                    <a:ext cx="430" cy="645"/>
                    <a:chOff x="3364" y="2419"/>
                    <a:chExt cx="430" cy="645"/>
                  </a:xfrm>
                </p:grpSpPr>
                <p:grpSp>
                  <p:nvGrpSpPr>
                    <p:cNvPr id="315502" name="Group 110"/>
                    <p:cNvGrpSpPr>
                      <a:grpSpLocks/>
                    </p:cNvGrpSpPr>
                    <p:nvPr/>
                  </p:nvGrpSpPr>
                  <p:grpSpPr bwMode="auto">
                    <a:xfrm>
                      <a:off x="3447" y="2488"/>
                      <a:ext cx="236" cy="546"/>
                      <a:chOff x="3447" y="2488"/>
                      <a:chExt cx="236" cy="546"/>
                    </a:xfrm>
                  </p:grpSpPr>
                  <p:sp>
                    <p:nvSpPr>
                      <p:cNvPr id="315503" name="Oval 111"/>
                      <p:cNvSpPr>
                        <a:spLocks noChangeArrowheads="1"/>
                      </p:cNvSpPr>
                      <p:nvPr/>
                    </p:nvSpPr>
                    <p:spPr bwMode="auto">
                      <a:xfrm rot="1751849">
                        <a:off x="3447" y="2488"/>
                        <a:ext cx="236" cy="546"/>
                      </a:xfrm>
                      <a:prstGeom prst="ellipse">
                        <a:avLst/>
                      </a:prstGeom>
                      <a:noFill/>
                      <a:ln w="19050">
                        <a:solidFill>
                          <a:srgbClr val="FF99CC"/>
                        </a:solidFill>
                        <a:round/>
                        <a:headEnd/>
                        <a:tailEnd/>
                      </a:ln>
                      <a:effectLst/>
                    </p:spPr>
                    <p:txBody>
                      <a:bodyPr wrap="none" anchor="ctr"/>
                      <a:lstStyle/>
                      <a:p>
                        <a:endParaRPr lang="th-TH"/>
                      </a:p>
                    </p:txBody>
                  </p:sp>
                  <p:sp>
                    <p:nvSpPr>
                      <p:cNvPr id="315504" name="Oval 112"/>
                      <p:cNvSpPr>
                        <a:spLocks noChangeArrowheads="1"/>
                      </p:cNvSpPr>
                      <p:nvPr/>
                    </p:nvSpPr>
                    <p:spPr bwMode="auto">
                      <a:xfrm rot="1751849">
                        <a:off x="3525" y="2488"/>
                        <a:ext cx="77" cy="546"/>
                      </a:xfrm>
                      <a:prstGeom prst="ellipse">
                        <a:avLst/>
                      </a:prstGeom>
                      <a:noFill/>
                      <a:ln w="19050">
                        <a:solidFill>
                          <a:srgbClr val="FF99CC"/>
                        </a:solidFill>
                        <a:round/>
                        <a:headEnd/>
                        <a:tailEnd/>
                      </a:ln>
                      <a:effectLst/>
                    </p:spPr>
                    <p:txBody>
                      <a:bodyPr wrap="none" anchor="ctr"/>
                      <a:lstStyle/>
                      <a:p>
                        <a:endParaRPr lang="th-TH"/>
                      </a:p>
                    </p:txBody>
                  </p:sp>
                  <p:sp>
                    <p:nvSpPr>
                      <p:cNvPr id="315505" name="Oval 113"/>
                      <p:cNvSpPr>
                        <a:spLocks noChangeArrowheads="1"/>
                      </p:cNvSpPr>
                      <p:nvPr/>
                    </p:nvSpPr>
                    <p:spPr bwMode="auto">
                      <a:xfrm rot="1751849">
                        <a:off x="3480" y="2488"/>
                        <a:ext cx="170" cy="546"/>
                      </a:xfrm>
                      <a:prstGeom prst="ellipse">
                        <a:avLst/>
                      </a:prstGeom>
                      <a:noFill/>
                      <a:ln w="19050">
                        <a:solidFill>
                          <a:srgbClr val="FF99CC"/>
                        </a:solidFill>
                        <a:round/>
                        <a:headEnd/>
                        <a:tailEnd/>
                      </a:ln>
                      <a:effectLst/>
                    </p:spPr>
                    <p:txBody>
                      <a:bodyPr wrap="none" anchor="ctr"/>
                      <a:lstStyle/>
                      <a:p>
                        <a:endParaRPr lang="th-TH"/>
                      </a:p>
                    </p:txBody>
                  </p:sp>
                </p:grpSp>
                <p:sp>
                  <p:nvSpPr>
                    <p:cNvPr id="315506" name="Oval 114"/>
                    <p:cNvSpPr>
                      <a:spLocks noChangeArrowheads="1"/>
                    </p:cNvSpPr>
                    <p:nvPr/>
                  </p:nvSpPr>
                  <p:spPr bwMode="auto">
                    <a:xfrm>
                      <a:off x="3621" y="2419"/>
                      <a:ext cx="173" cy="181"/>
                    </a:xfrm>
                    <a:prstGeom prst="ellipse">
                      <a:avLst/>
                    </a:prstGeom>
                    <a:solidFill>
                      <a:srgbClr val="CCFFFF"/>
                    </a:solidFill>
                    <a:ln w="19050">
                      <a:solidFill>
                        <a:srgbClr val="808080"/>
                      </a:solidFill>
                      <a:round/>
                      <a:headEnd/>
                      <a:tailEnd/>
                    </a:ln>
                    <a:effectLst/>
                  </p:spPr>
                  <p:txBody>
                    <a:bodyPr wrap="none" anchor="ctr"/>
                    <a:lstStyle/>
                    <a:p>
                      <a:endParaRPr lang="th-TH"/>
                    </a:p>
                  </p:txBody>
                </p:sp>
                <p:sp>
                  <p:nvSpPr>
                    <p:cNvPr id="315507" name="Oval 115"/>
                    <p:cNvSpPr>
                      <a:spLocks noChangeArrowheads="1"/>
                    </p:cNvSpPr>
                    <p:nvPr/>
                  </p:nvSpPr>
                  <p:spPr bwMode="auto">
                    <a:xfrm>
                      <a:off x="3364" y="2963"/>
                      <a:ext cx="99" cy="101"/>
                    </a:xfrm>
                    <a:prstGeom prst="ellipse">
                      <a:avLst/>
                    </a:prstGeom>
                    <a:solidFill>
                      <a:srgbClr val="CCFFFF"/>
                    </a:solidFill>
                    <a:ln w="19050">
                      <a:solidFill>
                        <a:srgbClr val="808080"/>
                      </a:solidFill>
                      <a:round/>
                      <a:headEnd/>
                      <a:tailEnd/>
                    </a:ln>
                    <a:effectLst/>
                  </p:spPr>
                  <p:txBody>
                    <a:bodyPr wrap="none" anchor="ctr"/>
                    <a:lstStyle/>
                    <a:p>
                      <a:endParaRPr lang="th-TH"/>
                    </a:p>
                  </p:txBody>
                </p:sp>
              </p:grpSp>
            </p:grpSp>
          </p:grpSp>
          <p:sp>
            <p:nvSpPr>
              <p:cNvPr id="315508" name="Text Box 116"/>
              <p:cNvSpPr txBox="1">
                <a:spLocks noChangeArrowheads="1"/>
              </p:cNvSpPr>
              <p:nvPr/>
            </p:nvSpPr>
            <p:spPr bwMode="auto">
              <a:xfrm>
                <a:off x="205" y="1757"/>
                <a:ext cx="358" cy="154"/>
              </a:xfrm>
              <a:prstGeom prst="rect">
                <a:avLst/>
              </a:prstGeom>
              <a:noFill/>
              <a:ln w="9525">
                <a:noFill/>
                <a:miter lim="800000"/>
                <a:headEnd/>
                <a:tailEnd/>
              </a:ln>
              <a:effectLst/>
            </p:spPr>
            <p:txBody>
              <a:bodyPr>
                <a:spAutoFit/>
              </a:bodyPr>
              <a:lstStyle/>
              <a:p>
                <a:pPr>
                  <a:spcBef>
                    <a:spcPct val="50000"/>
                  </a:spcBef>
                </a:pPr>
                <a:r>
                  <a:rPr lang="en-US" sz="1000" i="1" baseline="0">
                    <a:solidFill>
                      <a:srgbClr val="FFFF00"/>
                    </a:solidFill>
                    <a:latin typeface="Comic Sans MS" pitchFamily="66" charset="0"/>
                  </a:rPr>
                  <a:t>Boiler</a:t>
                </a:r>
                <a:endParaRPr lang="th-TH" sz="1000" i="1" baseline="0">
                  <a:solidFill>
                    <a:srgbClr val="FFFF00"/>
                  </a:solidFill>
                  <a:latin typeface="Comic Sans MS" pitchFamily="66" charset="0"/>
                </a:endParaRPr>
              </a:p>
            </p:txBody>
          </p:sp>
        </p:grpSp>
        <p:sp>
          <p:nvSpPr>
            <p:cNvPr id="315509" name="Line 117"/>
            <p:cNvSpPr>
              <a:spLocks noChangeShapeType="1"/>
            </p:cNvSpPr>
            <p:nvPr/>
          </p:nvSpPr>
          <p:spPr bwMode="auto">
            <a:xfrm flipV="1">
              <a:off x="781" y="1145"/>
              <a:ext cx="0" cy="669"/>
            </a:xfrm>
            <a:prstGeom prst="line">
              <a:avLst/>
            </a:prstGeom>
            <a:noFill/>
            <a:ln w="19050">
              <a:solidFill>
                <a:schemeClr val="tx1"/>
              </a:solidFill>
              <a:round/>
              <a:headEnd/>
              <a:tailEnd/>
            </a:ln>
            <a:effectLst/>
          </p:spPr>
          <p:txBody>
            <a:bodyPr/>
            <a:lstStyle/>
            <a:p>
              <a:endParaRPr lang="th-TH"/>
            </a:p>
          </p:txBody>
        </p:sp>
      </p:grpSp>
      <p:grpSp>
        <p:nvGrpSpPr>
          <p:cNvPr id="315510" name="Group 118"/>
          <p:cNvGrpSpPr>
            <a:grpSpLocks/>
          </p:cNvGrpSpPr>
          <p:nvPr/>
        </p:nvGrpSpPr>
        <p:grpSpPr bwMode="auto">
          <a:xfrm>
            <a:off x="1225550" y="1395413"/>
            <a:ext cx="1936750" cy="2147887"/>
            <a:chOff x="3070" y="639"/>
            <a:chExt cx="1220" cy="1353"/>
          </a:xfrm>
        </p:grpSpPr>
        <p:sp>
          <p:nvSpPr>
            <p:cNvPr id="315511" name="Freeform 119"/>
            <p:cNvSpPr>
              <a:spLocks/>
            </p:cNvSpPr>
            <p:nvPr/>
          </p:nvSpPr>
          <p:spPr bwMode="auto">
            <a:xfrm>
              <a:off x="3842" y="1034"/>
              <a:ext cx="348" cy="429"/>
            </a:xfrm>
            <a:custGeom>
              <a:avLst/>
              <a:gdLst/>
              <a:ahLst/>
              <a:cxnLst>
                <a:cxn ang="0">
                  <a:pos x="2" y="203"/>
                </a:cxn>
                <a:cxn ang="0">
                  <a:pos x="636" y="0"/>
                </a:cxn>
                <a:cxn ang="0">
                  <a:pos x="636" y="819"/>
                </a:cxn>
                <a:cxn ang="0">
                  <a:pos x="0" y="612"/>
                </a:cxn>
                <a:cxn ang="0">
                  <a:pos x="2" y="203"/>
                </a:cxn>
              </a:cxnLst>
              <a:rect l="0" t="0" r="r" b="b"/>
              <a:pathLst>
                <a:path w="636" h="819">
                  <a:moveTo>
                    <a:pt x="2" y="203"/>
                  </a:moveTo>
                  <a:lnTo>
                    <a:pt x="636" y="0"/>
                  </a:lnTo>
                  <a:lnTo>
                    <a:pt x="636" y="819"/>
                  </a:lnTo>
                  <a:lnTo>
                    <a:pt x="0" y="612"/>
                  </a:lnTo>
                  <a:lnTo>
                    <a:pt x="2" y="203"/>
                  </a:lnTo>
                  <a:close/>
                </a:path>
              </a:pathLst>
            </a:custGeom>
            <a:gradFill rotWithShape="1">
              <a:gsLst>
                <a:gs pos="0">
                  <a:srgbClr val="969696">
                    <a:gamma/>
                    <a:shade val="46275"/>
                    <a:invGamma/>
                  </a:srgbClr>
                </a:gs>
                <a:gs pos="50000">
                  <a:srgbClr val="969696"/>
                </a:gs>
                <a:gs pos="100000">
                  <a:srgbClr val="969696">
                    <a:gamma/>
                    <a:shade val="46275"/>
                    <a:invGamma/>
                  </a:srgbClr>
                </a:gs>
              </a:gsLst>
              <a:lin ang="5400000" scaled="1"/>
            </a:gradFill>
            <a:ln w="19050">
              <a:solidFill>
                <a:schemeClr val="tx1"/>
              </a:solidFill>
              <a:round/>
              <a:headEnd/>
              <a:tailEnd/>
            </a:ln>
            <a:effectLst/>
          </p:spPr>
          <p:txBody>
            <a:bodyPr/>
            <a:lstStyle/>
            <a:p>
              <a:endParaRPr lang="th-TH"/>
            </a:p>
          </p:txBody>
        </p:sp>
        <p:sp>
          <p:nvSpPr>
            <p:cNvPr id="315512" name="Text Box 120"/>
            <p:cNvSpPr txBox="1">
              <a:spLocks noChangeArrowheads="1"/>
            </p:cNvSpPr>
            <p:nvPr/>
          </p:nvSpPr>
          <p:spPr bwMode="auto">
            <a:xfrm>
              <a:off x="3868" y="1159"/>
              <a:ext cx="325" cy="173"/>
            </a:xfrm>
            <a:prstGeom prst="rect">
              <a:avLst/>
            </a:prstGeom>
            <a:noFill/>
            <a:ln w="9525">
              <a:noFill/>
              <a:miter lim="800000"/>
              <a:headEnd/>
              <a:tailEnd/>
            </a:ln>
            <a:effectLst/>
          </p:spPr>
          <p:txBody>
            <a:bodyPr>
              <a:spAutoFit/>
            </a:bodyPr>
            <a:lstStyle/>
            <a:p>
              <a:pPr algn="ctr">
                <a:spcBef>
                  <a:spcPct val="50000"/>
                </a:spcBef>
              </a:pPr>
              <a:r>
                <a:rPr lang="en-US" sz="1200" i="1" baseline="0">
                  <a:latin typeface="Times New Roman" pitchFamily="18" charset="0"/>
                </a:rPr>
                <a:t>HPT</a:t>
              </a:r>
              <a:endParaRPr lang="th-TH" sz="1200" i="1" baseline="0">
                <a:latin typeface="Times New Roman" pitchFamily="18" charset="0"/>
              </a:endParaRPr>
            </a:p>
          </p:txBody>
        </p:sp>
        <p:sp>
          <p:nvSpPr>
            <p:cNvPr id="315513" name="Rectangle 121"/>
            <p:cNvSpPr>
              <a:spLocks noChangeArrowheads="1"/>
            </p:cNvSpPr>
            <p:nvPr/>
          </p:nvSpPr>
          <p:spPr bwMode="auto">
            <a:xfrm>
              <a:off x="4187" y="1208"/>
              <a:ext cx="103" cy="75"/>
            </a:xfrm>
            <a:prstGeom prst="rect">
              <a:avLst/>
            </a:prstGeom>
            <a:gradFill rotWithShape="1">
              <a:gsLst>
                <a:gs pos="0">
                  <a:srgbClr val="7D8283">
                    <a:gamma/>
                    <a:shade val="46275"/>
                    <a:invGamma/>
                  </a:srgbClr>
                </a:gs>
                <a:gs pos="50000">
                  <a:srgbClr val="7D8283"/>
                </a:gs>
                <a:gs pos="100000">
                  <a:srgbClr val="7D8283">
                    <a:gamma/>
                    <a:shade val="46275"/>
                    <a:invGamma/>
                  </a:srgbClr>
                </a:gs>
              </a:gsLst>
              <a:lin ang="5400000" scaled="1"/>
            </a:gradFill>
            <a:ln w="9525">
              <a:solidFill>
                <a:schemeClr val="tx1"/>
              </a:solidFill>
              <a:miter lim="800000"/>
              <a:headEnd/>
              <a:tailEnd/>
            </a:ln>
            <a:effectLst/>
          </p:spPr>
          <p:txBody>
            <a:bodyPr wrap="none" anchor="ctr"/>
            <a:lstStyle/>
            <a:p>
              <a:endParaRPr lang="th-TH"/>
            </a:p>
          </p:txBody>
        </p:sp>
        <p:grpSp>
          <p:nvGrpSpPr>
            <p:cNvPr id="315514" name="Group 122"/>
            <p:cNvGrpSpPr>
              <a:grpSpLocks/>
            </p:cNvGrpSpPr>
            <p:nvPr/>
          </p:nvGrpSpPr>
          <p:grpSpPr bwMode="auto">
            <a:xfrm>
              <a:off x="3070" y="639"/>
              <a:ext cx="809" cy="484"/>
              <a:chOff x="3070" y="639"/>
              <a:chExt cx="809" cy="484"/>
            </a:xfrm>
          </p:grpSpPr>
          <p:sp>
            <p:nvSpPr>
              <p:cNvPr id="315515" name="Line 123"/>
              <p:cNvSpPr>
                <a:spLocks noChangeShapeType="1"/>
              </p:cNvSpPr>
              <p:nvPr/>
            </p:nvSpPr>
            <p:spPr bwMode="auto">
              <a:xfrm>
                <a:off x="3070" y="905"/>
                <a:ext cx="809" cy="0"/>
              </a:xfrm>
              <a:prstGeom prst="line">
                <a:avLst/>
              </a:prstGeom>
              <a:noFill/>
              <a:ln w="19050">
                <a:solidFill>
                  <a:schemeClr val="tx1"/>
                </a:solidFill>
                <a:round/>
                <a:headEnd/>
                <a:tailEnd/>
              </a:ln>
              <a:effectLst/>
            </p:spPr>
            <p:txBody>
              <a:bodyPr/>
              <a:lstStyle/>
              <a:p>
                <a:endParaRPr lang="th-TH"/>
              </a:p>
            </p:txBody>
          </p:sp>
          <p:sp>
            <p:nvSpPr>
              <p:cNvPr id="315516" name="Line 124"/>
              <p:cNvSpPr>
                <a:spLocks noChangeShapeType="1"/>
              </p:cNvSpPr>
              <p:nvPr/>
            </p:nvSpPr>
            <p:spPr bwMode="auto">
              <a:xfrm>
                <a:off x="3879" y="905"/>
                <a:ext cx="0" cy="218"/>
              </a:xfrm>
              <a:prstGeom prst="line">
                <a:avLst/>
              </a:prstGeom>
              <a:noFill/>
              <a:ln w="19050">
                <a:solidFill>
                  <a:schemeClr val="tx1"/>
                </a:solidFill>
                <a:round/>
                <a:headEnd/>
                <a:tailEnd type="triangle" w="med" len="med"/>
              </a:ln>
              <a:effectLst/>
            </p:spPr>
            <p:txBody>
              <a:bodyPr/>
              <a:lstStyle/>
              <a:p>
                <a:endParaRPr lang="th-TH"/>
              </a:p>
            </p:txBody>
          </p:sp>
          <p:grpSp>
            <p:nvGrpSpPr>
              <p:cNvPr id="315517" name="Group 125"/>
              <p:cNvGrpSpPr>
                <a:grpSpLocks/>
              </p:cNvGrpSpPr>
              <p:nvPr/>
            </p:nvGrpSpPr>
            <p:grpSpPr bwMode="auto">
              <a:xfrm>
                <a:off x="3375" y="639"/>
                <a:ext cx="171" cy="298"/>
                <a:chOff x="2264" y="896"/>
                <a:chExt cx="171" cy="298"/>
              </a:xfrm>
            </p:grpSpPr>
            <p:grpSp>
              <p:nvGrpSpPr>
                <p:cNvPr id="315518" name="Group 126"/>
                <p:cNvGrpSpPr>
                  <a:grpSpLocks/>
                </p:cNvGrpSpPr>
                <p:nvPr/>
              </p:nvGrpSpPr>
              <p:grpSpPr bwMode="auto">
                <a:xfrm>
                  <a:off x="2264" y="896"/>
                  <a:ext cx="171" cy="173"/>
                  <a:chOff x="4061" y="1649"/>
                  <a:chExt cx="171" cy="173"/>
                </a:xfrm>
              </p:grpSpPr>
              <p:sp>
                <p:nvSpPr>
                  <p:cNvPr id="315519" name="Text Box 127"/>
                  <p:cNvSpPr txBox="1">
                    <a:spLocks noChangeArrowheads="1"/>
                  </p:cNvSpPr>
                  <p:nvPr/>
                </p:nvSpPr>
                <p:spPr bwMode="auto">
                  <a:xfrm>
                    <a:off x="4061" y="1649"/>
                    <a:ext cx="148" cy="173"/>
                  </a:xfrm>
                  <a:prstGeom prst="rect">
                    <a:avLst/>
                  </a:prstGeom>
                  <a:noFill/>
                  <a:ln w="9525">
                    <a:noFill/>
                    <a:miter lim="800000"/>
                    <a:headEnd/>
                    <a:tailEnd/>
                  </a:ln>
                  <a:effectLst/>
                </p:spPr>
                <p:txBody>
                  <a:bodyPr>
                    <a:spAutoFit/>
                  </a:bodyPr>
                  <a:lstStyle/>
                  <a:p>
                    <a:pPr algn="ctr">
                      <a:spcBef>
                        <a:spcPct val="50000"/>
                      </a:spcBef>
                    </a:pPr>
                    <a:r>
                      <a:rPr lang="en-US" sz="1200" baseline="0">
                        <a:latin typeface="Script MT Bold" pitchFamily="66" charset="0"/>
                      </a:rPr>
                      <a:t>1</a:t>
                    </a:r>
                    <a:endParaRPr lang="th-TH" sz="1200" baseline="0">
                      <a:latin typeface="Script MT Bold" pitchFamily="66" charset="0"/>
                    </a:endParaRPr>
                  </a:p>
                </p:txBody>
              </p:sp>
              <p:sp>
                <p:nvSpPr>
                  <p:cNvPr id="315520" name="Oval 128"/>
                  <p:cNvSpPr>
                    <a:spLocks noChangeArrowheads="1"/>
                  </p:cNvSpPr>
                  <p:nvPr/>
                </p:nvSpPr>
                <p:spPr bwMode="auto">
                  <a:xfrm>
                    <a:off x="4064" y="1659"/>
                    <a:ext cx="168" cy="158"/>
                  </a:xfrm>
                  <a:prstGeom prst="ellipse">
                    <a:avLst/>
                  </a:prstGeom>
                  <a:noFill/>
                  <a:ln w="9525">
                    <a:solidFill>
                      <a:srgbClr val="FFFF99"/>
                    </a:solidFill>
                    <a:round/>
                    <a:headEnd/>
                    <a:tailEnd/>
                  </a:ln>
                  <a:effectLst/>
                </p:spPr>
                <p:txBody>
                  <a:bodyPr wrap="none" anchor="ctr"/>
                  <a:lstStyle/>
                  <a:p>
                    <a:endParaRPr lang="th-TH"/>
                  </a:p>
                </p:txBody>
              </p:sp>
            </p:grpSp>
            <p:sp>
              <p:nvSpPr>
                <p:cNvPr id="315521" name="Line 129"/>
                <p:cNvSpPr>
                  <a:spLocks noChangeShapeType="1"/>
                </p:cNvSpPr>
                <p:nvPr/>
              </p:nvSpPr>
              <p:spPr bwMode="auto">
                <a:xfrm>
                  <a:off x="2351" y="1064"/>
                  <a:ext cx="0" cy="130"/>
                </a:xfrm>
                <a:prstGeom prst="line">
                  <a:avLst/>
                </a:prstGeom>
                <a:noFill/>
                <a:ln w="9525">
                  <a:solidFill>
                    <a:schemeClr val="tx1"/>
                  </a:solidFill>
                  <a:round/>
                  <a:headEnd/>
                  <a:tailEnd/>
                </a:ln>
                <a:effectLst/>
              </p:spPr>
              <p:txBody>
                <a:bodyPr/>
                <a:lstStyle/>
                <a:p>
                  <a:endParaRPr lang="th-TH"/>
                </a:p>
              </p:txBody>
            </p:sp>
          </p:grpSp>
        </p:grpSp>
        <p:sp>
          <p:nvSpPr>
            <p:cNvPr id="315522" name="Line 130"/>
            <p:cNvSpPr>
              <a:spLocks noChangeShapeType="1"/>
            </p:cNvSpPr>
            <p:nvPr/>
          </p:nvSpPr>
          <p:spPr bwMode="auto">
            <a:xfrm>
              <a:off x="4104" y="1407"/>
              <a:ext cx="0" cy="585"/>
            </a:xfrm>
            <a:prstGeom prst="line">
              <a:avLst/>
            </a:prstGeom>
            <a:noFill/>
            <a:ln w="31750">
              <a:solidFill>
                <a:srgbClr val="FF0000"/>
              </a:solidFill>
              <a:round/>
              <a:headEnd/>
              <a:tailEnd type="stealth" w="lg" len="lg"/>
            </a:ln>
            <a:effectLst/>
          </p:spPr>
          <p:txBody>
            <a:bodyPr/>
            <a:lstStyle/>
            <a:p>
              <a:endParaRPr lang="th-TH"/>
            </a:p>
          </p:txBody>
        </p:sp>
      </p:grpSp>
      <p:grpSp>
        <p:nvGrpSpPr>
          <p:cNvPr id="315523" name="Group 131"/>
          <p:cNvGrpSpPr>
            <a:grpSpLocks/>
          </p:cNvGrpSpPr>
          <p:nvPr/>
        </p:nvGrpSpPr>
        <p:grpSpPr bwMode="auto">
          <a:xfrm>
            <a:off x="176213" y="3676650"/>
            <a:ext cx="2082800" cy="1882775"/>
            <a:chOff x="1293" y="2334"/>
            <a:chExt cx="1312" cy="1186"/>
          </a:xfrm>
        </p:grpSpPr>
        <p:grpSp>
          <p:nvGrpSpPr>
            <p:cNvPr id="315524" name="Group 132"/>
            <p:cNvGrpSpPr>
              <a:grpSpLocks/>
            </p:cNvGrpSpPr>
            <p:nvPr/>
          </p:nvGrpSpPr>
          <p:grpSpPr bwMode="auto">
            <a:xfrm>
              <a:off x="2018" y="3028"/>
              <a:ext cx="587" cy="492"/>
              <a:chOff x="1086" y="2530"/>
              <a:chExt cx="494" cy="408"/>
            </a:xfrm>
          </p:grpSpPr>
          <p:sp>
            <p:nvSpPr>
              <p:cNvPr id="315525" name="Text Box 133"/>
              <p:cNvSpPr txBox="1">
                <a:spLocks noChangeArrowheads="1"/>
              </p:cNvSpPr>
              <p:nvPr/>
            </p:nvSpPr>
            <p:spPr bwMode="auto">
              <a:xfrm>
                <a:off x="1086" y="2795"/>
                <a:ext cx="322" cy="143"/>
              </a:xfrm>
              <a:prstGeom prst="rect">
                <a:avLst/>
              </a:prstGeom>
              <a:noFill/>
              <a:ln w="9525">
                <a:noFill/>
                <a:miter lim="800000"/>
                <a:headEnd/>
                <a:tailEnd/>
              </a:ln>
              <a:effectLst/>
            </p:spPr>
            <p:txBody>
              <a:bodyPr>
                <a:spAutoFit/>
              </a:bodyPr>
              <a:lstStyle/>
              <a:p>
                <a:pPr>
                  <a:spcBef>
                    <a:spcPct val="50000"/>
                  </a:spcBef>
                </a:pPr>
                <a:r>
                  <a:rPr lang="en-US" sz="1200" i="1" baseline="0">
                    <a:latin typeface="Comic Sans MS" pitchFamily="66" charset="0"/>
                  </a:rPr>
                  <a:t>W</a:t>
                </a:r>
                <a:r>
                  <a:rPr lang="en-US" sz="1200" i="1">
                    <a:latin typeface="Comic Sans MS" pitchFamily="66" charset="0"/>
                  </a:rPr>
                  <a:t>p</a:t>
                </a:r>
                <a:endParaRPr lang="th-TH" sz="1200" i="1" baseline="0">
                  <a:latin typeface="Comic Sans MS" pitchFamily="66" charset="0"/>
                </a:endParaRPr>
              </a:p>
            </p:txBody>
          </p:sp>
          <p:grpSp>
            <p:nvGrpSpPr>
              <p:cNvPr id="315526" name="Group 134"/>
              <p:cNvGrpSpPr>
                <a:grpSpLocks/>
              </p:cNvGrpSpPr>
              <p:nvPr/>
            </p:nvGrpSpPr>
            <p:grpSpPr bwMode="auto">
              <a:xfrm flipH="1">
                <a:off x="1333" y="2661"/>
                <a:ext cx="197" cy="186"/>
                <a:chOff x="1152" y="503"/>
                <a:chExt cx="401" cy="367"/>
              </a:xfrm>
            </p:grpSpPr>
            <p:sp>
              <p:nvSpPr>
                <p:cNvPr id="315527" name="Rectangle 135"/>
                <p:cNvSpPr>
                  <a:spLocks noChangeArrowheads="1"/>
                </p:cNvSpPr>
                <p:nvPr/>
              </p:nvSpPr>
              <p:spPr bwMode="auto">
                <a:xfrm>
                  <a:off x="1152" y="802"/>
                  <a:ext cx="203" cy="68"/>
                </a:xfrm>
                <a:prstGeom prst="rect">
                  <a:avLst/>
                </a:prstGeom>
                <a:solidFill>
                  <a:srgbClr val="C0C0C0"/>
                </a:solidFill>
                <a:ln w="9525">
                  <a:solidFill>
                    <a:schemeClr val="tx1"/>
                  </a:solidFill>
                  <a:miter lim="800000"/>
                  <a:headEnd/>
                  <a:tailEnd/>
                </a:ln>
                <a:effectLst/>
              </p:spPr>
              <p:txBody>
                <a:bodyPr wrap="none" anchor="ctr"/>
                <a:lstStyle/>
                <a:p>
                  <a:endParaRPr lang="th-TH"/>
                </a:p>
              </p:txBody>
            </p:sp>
            <p:sp>
              <p:nvSpPr>
                <p:cNvPr id="315528" name="Rectangle 136"/>
                <p:cNvSpPr>
                  <a:spLocks noChangeArrowheads="1"/>
                </p:cNvSpPr>
                <p:nvPr/>
              </p:nvSpPr>
              <p:spPr bwMode="auto">
                <a:xfrm>
                  <a:off x="1350" y="508"/>
                  <a:ext cx="203" cy="68"/>
                </a:xfrm>
                <a:prstGeom prst="rect">
                  <a:avLst/>
                </a:prstGeom>
                <a:solidFill>
                  <a:srgbClr val="C0C0C0"/>
                </a:solidFill>
                <a:ln w="9525">
                  <a:solidFill>
                    <a:schemeClr val="tx1"/>
                  </a:solidFill>
                  <a:miter lim="800000"/>
                  <a:headEnd/>
                  <a:tailEnd/>
                </a:ln>
                <a:effectLst/>
              </p:spPr>
              <p:txBody>
                <a:bodyPr wrap="none" anchor="ctr"/>
                <a:lstStyle/>
                <a:p>
                  <a:endParaRPr lang="th-TH"/>
                </a:p>
              </p:txBody>
            </p:sp>
            <p:sp>
              <p:nvSpPr>
                <p:cNvPr id="315529" name="Oval 137"/>
                <p:cNvSpPr>
                  <a:spLocks noChangeArrowheads="1"/>
                </p:cNvSpPr>
                <p:nvPr/>
              </p:nvSpPr>
              <p:spPr bwMode="auto">
                <a:xfrm>
                  <a:off x="1169" y="503"/>
                  <a:ext cx="378" cy="367"/>
                </a:xfrm>
                <a:prstGeom prst="ellipse">
                  <a:avLst/>
                </a:prstGeom>
                <a:solidFill>
                  <a:srgbClr val="C0C0C0"/>
                </a:solidFill>
                <a:ln w="9525">
                  <a:solidFill>
                    <a:schemeClr val="tx1"/>
                  </a:solidFill>
                  <a:round/>
                  <a:headEnd/>
                  <a:tailEnd/>
                </a:ln>
                <a:effectLst/>
              </p:spPr>
              <p:txBody>
                <a:bodyPr wrap="none" anchor="ctr"/>
                <a:lstStyle/>
                <a:p>
                  <a:endParaRPr lang="th-TH"/>
                </a:p>
              </p:txBody>
            </p:sp>
          </p:grpSp>
          <p:sp>
            <p:nvSpPr>
              <p:cNvPr id="315530" name="Text Box 138"/>
              <p:cNvSpPr txBox="1">
                <a:spLocks noChangeArrowheads="1"/>
              </p:cNvSpPr>
              <p:nvPr/>
            </p:nvSpPr>
            <p:spPr bwMode="auto">
              <a:xfrm>
                <a:off x="1296" y="2530"/>
                <a:ext cx="284" cy="128"/>
              </a:xfrm>
              <a:prstGeom prst="rect">
                <a:avLst/>
              </a:prstGeom>
              <a:noFill/>
              <a:ln w="9525">
                <a:noFill/>
                <a:miter lim="800000"/>
                <a:headEnd/>
                <a:tailEnd/>
              </a:ln>
              <a:effectLst/>
            </p:spPr>
            <p:txBody>
              <a:bodyPr>
                <a:spAutoFit/>
              </a:bodyPr>
              <a:lstStyle/>
              <a:p>
                <a:pPr>
                  <a:spcBef>
                    <a:spcPct val="50000"/>
                  </a:spcBef>
                </a:pPr>
                <a:r>
                  <a:rPr lang="en-US" sz="1000" i="1" baseline="0">
                    <a:solidFill>
                      <a:srgbClr val="FFFF00"/>
                    </a:solidFill>
                    <a:latin typeface="Comic Sans MS" pitchFamily="66" charset="0"/>
                  </a:rPr>
                  <a:t>Pump</a:t>
                </a:r>
                <a:endParaRPr lang="th-TH" sz="1000" i="1" baseline="0">
                  <a:solidFill>
                    <a:srgbClr val="FFFF00"/>
                  </a:solidFill>
                  <a:latin typeface="Comic Sans MS" pitchFamily="66" charset="0"/>
                </a:endParaRPr>
              </a:p>
            </p:txBody>
          </p:sp>
          <p:sp>
            <p:nvSpPr>
              <p:cNvPr id="315531" name="AutoShape 139"/>
              <p:cNvSpPr>
                <a:spLocks noChangeArrowheads="1"/>
              </p:cNvSpPr>
              <p:nvPr/>
            </p:nvSpPr>
            <p:spPr bwMode="auto">
              <a:xfrm rot="18315414">
                <a:off x="1282" y="2799"/>
                <a:ext cx="189" cy="65"/>
              </a:xfrm>
              <a:prstGeom prst="notchedRightArrow">
                <a:avLst>
                  <a:gd name="adj1" fmla="val 50000"/>
                  <a:gd name="adj2" fmla="val 72692"/>
                </a:avLst>
              </a:prstGeom>
              <a:solidFill>
                <a:schemeClr val="accent1"/>
              </a:solidFill>
              <a:ln w="9525">
                <a:solidFill>
                  <a:schemeClr val="tx1"/>
                </a:solidFill>
                <a:miter lim="800000"/>
                <a:headEnd/>
                <a:tailEnd/>
              </a:ln>
              <a:effectLst/>
            </p:spPr>
            <p:txBody>
              <a:bodyPr wrap="none" anchor="ctr"/>
              <a:lstStyle/>
              <a:p>
                <a:endParaRPr lang="th-TH"/>
              </a:p>
            </p:txBody>
          </p:sp>
        </p:grpSp>
        <p:grpSp>
          <p:nvGrpSpPr>
            <p:cNvPr id="315532" name="Group 140"/>
            <p:cNvGrpSpPr>
              <a:grpSpLocks/>
            </p:cNvGrpSpPr>
            <p:nvPr/>
          </p:nvGrpSpPr>
          <p:grpSpPr bwMode="auto">
            <a:xfrm>
              <a:off x="1293" y="2334"/>
              <a:ext cx="1025" cy="1118"/>
              <a:chOff x="1293" y="2334"/>
              <a:chExt cx="1025" cy="1118"/>
            </a:xfrm>
          </p:grpSpPr>
          <p:grpSp>
            <p:nvGrpSpPr>
              <p:cNvPr id="315533" name="Group 141"/>
              <p:cNvGrpSpPr>
                <a:grpSpLocks/>
              </p:cNvGrpSpPr>
              <p:nvPr/>
            </p:nvGrpSpPr>
            <p:grpSpPr bwMode="auto">
              <a:xfrm rot="16200000">
                <a:off x="1371" y="2256"/>
                <a:ext cx="869" cy="1025"/>
                <a:chOff x="905" y="1610"/>
                <a:chExt cx="809" cy="575"/>
              </a:xfrm>
            </p:grpSpPr>
            <p:sp>
              <p:nvSpPr>
                <p:cNvPr id="315534" name="Line 142"/>
                <p:cNvSpPr>
                  <a:spLocks noChangeShapeType="1"/>
                </p:cNvSpPr>
                <p:nvPr/>
              </p:nvSpPr>
              <p:spPr bwMode="auto">
                <a:xfrm flipV="1">
                  <a:off x="906" y="1613"/>
                  <a:ext cx="0" cy="572"/>
                </a:xfrm>
                <a:prstGeom prst="line">
                  <a:avLst/>
                </a:prstGeom>
                <a:noFill/>
                <a:ln w="19050">
                  <a:solidFill>
                    <a:schemeClr val="tx1"/>
                  </a:solidFill>
                  <a:round/>
                  <a:headEnd/>
                  <a:tailEnd/>
                </a:ln>
                <a:effectLst/>
              </p:spPr>
              <p:txBody>
                <a:bodyPr/>
                <a:lstStyle/>
                <a:p>
                  <a:endParaRPr lang="th-TH"/>
                </a:p>
              </p:txBody>
            </p:sp>
            <p:sp>
              <p:nvSpPr>
                <p:cNvPr id="315535" name="Line 143"/>
                <p:cNvSpPr>
                  <a:spLocks noChangeShapeType="1"/>
                </p:cNvSpPr>
                <p:nvPr/>
              </p:nvSpPr>
              <p:spPr bwMode="auto">
                <a:xfrm>
                  <a:off x="905" y="1610"/>
                  <a:ext cx="809" cy="0"/>
                </a:xfrm>
                <a:prstGeom prst="line">
                  <a:avLst/>
                </a:prstGeom>
                <a:noFill/>
                <a:ln w="19050">
                  <a:solidFill>
                    <a:schemeClr val="tx1"/>
                  </a:solidFill>
                  <a:round/>
                  <a:headEnd/>
                  <a:tailEnd/>
                </a:ln>
                <a:effectLst/>
              </p:spPr>
              <p:txBody>
                <a:bodyPr/>
                <a:lstStyle/>
                <a:p>
                  <a:endParaRPr lang="th-TH"/>
                </a:p>
              </p:txBody>
            </p:sp>
            <p:sp>
              <p:nvSpPr>
                <p:cNvPr id="315536" name="Line 144"/>
                <p:cNvSpPr>
                  <a:spLocks noChangeShapeType="1"/>
                </p:cNvSpPr>
                <p:nvPr/>
              </p:nvSpPr>
              <p:spPr bwMode="auto">
                <a:xfrm>
                  <a:off x="1712" y="1613"/>
                  <a:ext cx="0" cy="187"/>
                </a:xfrm>
                <a:prstGeom prst="line">
                  <a:avLst/>
                </a:prstGeom>
                <a:noFill/>
                <a:ln w="19050">
                  <a:solidFill>
                    <a:schemeClr val="tx1"/>
                  </a:solidFill>
                  <a:round/>
                  <a:headEnd/>
                  <a:tailEnd type="triangle" w="med" len="med"/>
                </a:ln>
                <a:effectLst/>
              </p:spPr>
              <p:txBody>
                <a:bodyPr/>
                <a:lstStyle/>
                <a:p>
                  <a:endParaRPr lang="th-TH"/>
                </a:p>
              </p:txBody>
            </p:sp>
          </p:grpSp>
          <p:grpSp>
            <p:nvGrpSpPr>
              <p:cNvPr id="315537" name="Group 145"/>
              <p:cNvGrpSpPr>
                <a:grpSpLocks/>
              </p:cNvGrpSpPr>
              <p:nvPr/>
            </p:nvGrpSpPr>
            <p:grpSpPr bwMode="auto">
              <a:xfrm>
                <a:off x="1602" y="3170"/>
                <a:ext cx="171" cy="282"/>
                <a:chOff x="1602" y="3170"/>
                <a:chExt cx="171" cy="282"/>
              </a:xfrm>
            </p:grpSpPr>
            <p:grpSp>
              <p:nvGrpSpPr>
                <p:cNvPr id="315538" name="Group 146"/>
                <p:cNvGrpSpPr>
                  <a:grpSpLocks/>
                </p:cNvGrpSpPr>
                <p:nvPr/>
              </p:nvGrpSpPr>
              <p:grpSpPr bwMode="auto">
                <a:xfrm>
                  <a:off x="1602" y="3279"/>
                  <a:ext cx="171" cy="173"/>
                  <a:chOff x="4061" y="1649"/>
                  <a:chExt cx="171" cy="173"/>
                </a:xfrm>
              </p:grpSpPr>
              <p:sp>
                <p:nvSpPr>
                  <p:cNvPr id="315539" name="Text Box 147"/>
                  <p:cNvSpPr txBox="1">
                    <a:spLocks noChangeArrowheads="1"/>
                  </p:cNvSpPr>
                  <p:nvPr/>
                </p:nvSpPr>
                <p:spPr bwMode="auto">
                  <a:xfrm>
                    <a:off x="4061" y="1649"/>
                    <a:ext cx="148" cy="173"/>
                  </a:xfrm>
                  <a:prstGeom prst="rect">
                    <a:avLst/>
                  </a:prstGeom>
                  <a:noFill/>
                  <a:ln w="9525">
                    <a:noFill/>
                    <a:miter lim="800000"/>
                    <a:headEnd/>
                    <a:tailEnd/>
                  </a:ln>
                  <a:effectLst/>
                </p:spPr>
                <p:txBody>
                  <a:bodyPr>
                    <a:spAutoFit/>
                  </a:bodyPr>
                  <a:lstStyle/>
                  <a:p>
                    <a:pPr algn="ctr">
                      <a:spcBef>
                        <a:spcPct val="50000"/>
                      </a:spcBef>
                    </a:pPr>
                    <a:r>
                      <a:rPr lang="en-US" sz="1200" baseline="0">
                        <a:latin typeface="Script MT Bold" pitchFamily="66" charset="0"/>
                      </a:rPr>
                      <a:t>6</a:t>
                    </a:r>
                    <a:endParaRPr lang="th-TH" sz="1200" baseline="0">
                      <a:latin typeface="Script MT Bold" pitchFamily="66" charset="0"/>
                    </a:endParaRPr>
                  </a:p>
                </p:txBody>
              </p:sp>
              <p:sp>
                <p:nvSpPr>
                  <p:cNvPr id="315540" name="Oval 148"/>
                  <p:cNvSpPr>
                    <a:spLocks noChangeArrowheads="1"/>
                  </p:cNvSpPr>
                  <p:nvPr/>
                </p:nvSpPr>
                <p:spPr bwMode="auto">
                  <a:xfrm>
                    <a:off x="4064" y="1659"/>
                    <a:ext cx="168" cy="158"/>
                  </a:xfrm>
                  <a:prstGeom prst="ellipse">
                    <a:avLst/>
                  </a:prstGeom>
                  <a:noFill/>
                  <a:ln w="9525">
                    <a:solidFill>
                      <a:srgbClr val="FFFF99"/>
                    </a:solidFill>
                    <a:round/>
                    <a:headEnd/>
                    <a:tailEnd/>
                  </a:ln>
                  <a:effectLst/>
                </p:spPr>
                <p:txBody>
                  <a:bodyPr wrap="none" anchor="ctr"/>
                  <a:lstStyle/>
                  <a:p>
                    <a:endParaRPr lang="th-TH"/>
                  </a:p>
                </p:txBody>
              </p:sp>
            </p:grpSp>
            <p:sp>
              <p:nvSpPr>
                <p:cNvPr id="315541" name="Line 149"/>
                <p:cNvSpPr>
                  <a:spLocks noChangeShapeType="1"/>
                </p:cNvSpPr>
                <p:nvPr/>
              </p:nvSpPr>
              <p:spPr bwMode="auto">
                <a:xfrm>
                  <a:off x="1691" y="3170"/>
                  <a:ext cx="0" cy="130"/>
                </a:xfrm>
                <a:prstGeom prst="line">
                  <a:avLst/>
                </a:prstGeom>
                <a:noFill/>
                <a:ln w="9525">
                  <a:solidFill>
                    <a:schemeClr val="tx1"/>
                  </a:solidFill>
                  <a:round/>
                  <a:headEnd/>
                  <a:tailEnd/>
                </a:ln>
                <a:effectLst/>
              </p:spPr>
              <p:txBody>
                <a:bodyPr/>
                <a:lstStyle/>
                <a:p>
                  <a:endParaRPr lang="th-TH"/>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15397"/>
                                        </p:tgtEl>
                                        <p:attrNameLst>
                                          <p:attrName>style.visibility</p:attrName>
                                        </p:attrNameLst>
                                      </p:cBhvr>
                                      <p:to>
                                        <p:strVal val="visible"/>
                                      </p:to>
                                    </p:set>
                                    <p:animEffect transition="in" filter="fade">
                                      <p:cBhvr>
                                        <p:cTn id="7" dur="770" decel="100000"/>
                                        <p:tgtEl>
                                          <p:spTgt spid="315397"/>
                                        </p:tgtEl>
                                      </p:cBhvr>
                                    </p:animEffect>
                                    <p:animScale>
                                      <p:cBhvr>
                                        <p:cTn id="8" dur="770" decel="100000"/>
                                        <p:tgtEl>
                                          <p:spTgt spid="315397"/>
                                        </p:tgtEl>
                                      </p:cBhvr>
                                      <p:from x="10000" y="10000"/>
                                      <p:to x="200000" y="450000"/>
                                    </p:animScale>
                                    <p:animScale>
                                      <p:cBhvr>
                                        <p:cTn id="9" dur="1230" accel="100000" fill="hold">
                                          <p:stCondLst>
                                            <p:cond delay="770"/>
                                          </p:stCondLst>
                                        </p:cTn>
                                        <p:tgtEl>
                                          <p:spTgt spid="315397"/>
                                        </p:tgtEl>
                                      </p:cBhvr>
                                      <p:from x="200000" y="450000"/>
                                      <p:to x="100000" y="100000"/>
                                    </p:animScale>
                                    <p:set>
                                      <p:cBhvr>
                                        <p:cTn id="10" dur="770" fill="hold"/>
                                        <p:tgtEl>
                                          <p:spTgt spid="315397"/>
                                        </p:tgtEl>
                                        <p:attrNameLst>
                                          <p:attrName>ppt_x</p:attrName>
                                        </p:attrNameLst>
                                      </p:cBhvr>
                                      <p:to>
                                        <p:strVal val="(0.5)"/>
                                      </p:to>
                                    </p:set>
                                    <p:anim from="(0.5)" to="(#ppt_x)" calcmode="lin" valueType="num">
                                      <p:cBhvr>
                                        <p:cTn id="11" dur="1230" accel="100000" fill="hold">
                                          <p:stCondLst>
                                            <p:cond delay="770"/>
                                          </p:stCondLst>
                                        </p:cTn>
                                        <p:tgtEl>
                                          <p:spTgt spid="315397"/>
                                        </p:tgtEl>
                                        <p:attrNameLst>
                                          <p:attrName>ppt_x</p:attrName>
                                        </p:attrNameLst>
                                      </p:cBhvr>
                                    </p:anim>
                                    <p:set>
                                      <p:cBhvr>
                                        <p:cTn id="12" dur="770" fill="hold"/>
                                        <p:tgtEl>
                                          <p:spTgt spid="315397"/>
                                        </p:tgtEl>
                                        <p:attrNameLst>
                                          <p:attrName>ppt_y</p:attrName>
                                        </p:attrNameLst>
                                      </p:cBhvr>
                                      <p:to>
                                        <p:strVal val="(#ppt_y+0.4)"/>
                                      </p:to>
                                    </p:set>
                                    <p:anim from="(#ppt_y+0.4)" to="(#ppt_y)" calcmode="lin" valueType="num">
                                      <p:cBhvr>
                                        <p:cTn id="13" dur="1230" accel="100000" fill="hold">
                                          <p:stCondLst>
                                            <p:cond delay="770"/>
                                          </p:stCondLst>
                                        </p:cTn>
                                        <p:tgtEl>
                                          <p:spTgt spid="315397"/>
                                        </p:tgtEl>
                                        <p:attrNameLst>
                                          <p:attrName>ppt_y</p:attrName>
                                        </p:attrNameLst>
                                      </p:cBhvr>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315460"/>
                                        </p:tgtEl>
                                        <p:attrNameLst>
                                          <p:attrName>style.visibility</p:attrName>
                                        </p:attrNameLst>
                                      </p:cBhvr>
                                      <p:to>
                                        <p:strVal val="visible"/>
                                      </p:to>
                                    </p:set>
                                    <p:animEffect transition="in" filter="fade">
                                      <p:cBhvr>
                                        <p:cTn id="17" dur="1000"/>
                                        <p:tgtEl>
                                          <p:spTgt spid="31546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5402"/>
                                        </p:tgtEl>
                                        <p:attrNameLst>
                                          <p:attrName>style.visibility</p:attrName>
                                        </p:attrNameLst>
                                      </p:cBhvr>
                                      <p:to>
                                        <p:strVal val="visible"/>
                                      </p:to>
                                    </p:set>
                                    <p:animEffect transition="in" filter="fade">
                                      <p:cBhvr>
                                        <p:cTn id="20" dur="1000"/>
                                        <p:tgtEl>
                                          <p:spTgt spid="315402"/>
                                        </p:tgtEl>
                                      </p:cBhvr>
                                    </p:animEffect>
                                  </p:childTnLst>
                                </p:cTn>
                              </p:par>
                              <p:par>
                                <p:cTn id="21" presetID="10" presetClass="entr" presetSubtype="0" fill="hold" nodeType="withEffect">
                                  <p:stCondLst>
                                    <p:cond delay="0"/>
                                  </p:stCondLst>
                                  <p:childTnLst>
                                    <p:set>
                                      <p:cBhvr>
                                        <p:cTn id="22" dur="1" fill="hold">
                                          <p:stCondLst>
                                            <p:cond delay="0"/>
                                          </p:stCondLst>
                                        </p:cTn>
                                        <p:tgtEl>
                                          <p:spTgt spid="315405"/>
                                        </p:tgtEl>
                                        <p:attrNameLst>
                                          <p:attrName>style.visibility</p:attrName>
                                        </p:attrNameLst>
                                      </p:cBhvr>
                                      <p:to>
                                        <p:strVal val="visible"/>
                                      </p:to>
                                    </p:set>
                                    <p:animEffect transition="in" filter="fade">
                                      <p:cBhvr>
                                        <p:cTn id="23" dur="1000"/>
                                        <p:tgtEl>
                                          <p:spTgt spid="315405"/>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315398"/>
                                        </p:tgtEl>
                                        <p:attrNameLst>
                                          <p:attrName>style.visibility</p:attrName>
                                        </p:attrNameLst>
                                      </p:cBhvr>
                                      <p:to>
                                        <p:strVal val="visible"/>
                                      </p:to>
                                    </p:set>
                                    <p:animEffect transition="in" filter="wipe(left)">
                                      <p:cBhvr>
                                        <p:cTn id="27" dur="1000"/>
                                        <p:tgtEl>
                                          <p:spTgt spid="315398"/>
                                        </p:tgtEl>
                                      </p:cBhvr>
                                    </p:animEffect>
                                  </p:childTnLst>
                                </p:cTn>
                              </p:par>
                            </p:childTnLst>
                          </p:cTn>
                        </p:par>
                        <p:par>
                          <p:cTn id="28" fill="hold">
                            <p:stCondLst>
                              <p:cond delay="4000"/>
                            </p:stCondLst>
                            <p:childTnLst>
                              <p:par>
                                <p:cTn id="29" presetID="22" presetClass="entr" presetSubtype="4" fill="hold" nodeType="afterEffect">
                                  <p:stCondLst>
                                    <p:cond delay="0"/>
                                  </p:stCondLst>
                                  <p:childTnLst>
                                    <p:set>
                                      <p:cBhvr>
                                        <p:cTn id="30" dur="1" fill="hold">
                                          <p:stCondLst>
                                            <p:cond delay="0"/>
                                          </p:stCondLst>
                                        </p:cTn>
                                        <p:tgtEl>
                                          <p:spTgt spid="315394"/>
                                        </p:tgtEl>
                                        <p:attrNameLst>
                                          <p:attrName>style.visibility</p:attrName>
                                        </p:attrNameLst>
                                      </p:cBhvr>
                                      <p:to>
                                        <p:strVal val="visible"/>
                                      </p:to>
                                    </p:set>
                                    <p:animEffect transition="in" filter="wipe(down)">
                                      <p:cBhvr>
                                        <p:cTn id="31" dur="1000"/>
                                        <p:tgtEl>
                                          <p:spTgt spid="315394"/>
                                        </p:tgtEl>
                                      </p:cBhvr>
                                    </p:animEffect>
                                  </p:childTnLst>
                                </p:cTn>
                              </p:par>
                              <p:par>
                                <p:cTn id="32" presetID="22" presetClass="entr" presetSubtype="4" fill="hold" nodeType="withEffect">
                                  <p:stCondLst>
                                    <p:cond delay="0"/>
                                  </p:stCondLst>
                                  <p:childTnLst>
                                    <p:set>
                                      <p:cBhvr>
                                        <p:cTn id="33" dur="1" fill="hold">
                                          <p:stCondLst>
                                            <p:cond delay="0"/>
                                          </p:stCondLst>
                                        </p:cTn>
                                        <p:tgtEl>
                                          <p:spTgt spid="315413"/>
                                        </p:tgtEl>
                                        <p:attrNameLst>
                                          <p:attrName>style.visibility</p:attrName>
                                        </p:attrNameLst>
                                      </p:cBhvr>
                                      <p:to>
                                        <p:strVal val="visible"/>
                                      </p:to>
                                    </p:set>
                                    <p:animEffect transition="in" filter="wipe(down)">
                                      <p:cBhvr>
                                        <p:cTn id="34" dur="1000"/>
                                        <p:tgtEl>
                                          <p:spTgt spid="315413"/>
                                        </p:tgtEl>
                                      </p:cBhvr>
                                    </p:animEffect>
                                  </p:childTnLst>
                                </p:cTn>
                              </p:par>
                              <p:par>
                                <p:cTn id="35" presetID="22" presetClass="entr" presetSubtype="4" fill="hold" nodeType="withEffect">
                                  <p:stCondLst>
                                    <p:cond delay="0"/>
                                  </p:stCondLst>
                                  <p:childTnLst>
                                    <p:set>
                                      <p:cBhvr>
                                        <p:cTn id="36" dur="1" fill="hold">
                                          <p:stCondLst>
                                            <p:cond delay="0"/>
                                          </p:stCondLst>
                                        </p:cTn>
                                        <p:tgtEl>
                                          <p:spTgt spid="315410"/>
                                        </p:tgtEl>
                                        <p:attrNameLst>
                                          <p:attrName>style.visibility</p:attrName>
                                        </p:attrNameLst>
                                      </p:cBhvr>
                                      <p:to>
                                        <p:strVal val="visible"/>
                                      </p:to>
                                    </p:set>
                                    <p:animEffect transition="in" filter="wipe(down)">
                                      <p:cBhvr>
                                        <p:cTn id="37" dur="1000"/>
                                        <p:tgtEl>
                                          <p:spTgt spid="315410"/>
                                        </p:tgtEl>
                                      </p:cBhvr>
                                    </p:animEffect>
                                  </p:childTnLst>
                                </p:cTn>
                              </p:par>
                            </p:childTnLst>
                          </p:cTn>
                        </p:par>
                        <p:par>
                          <p:cTn id="38" fill="hold">
                            <p:stCondLst>
                              <p:cond delay="5000"/>
                            </p:stCondLst>
                            <p:childTnLst>
                              <p:par>
                                <p:cTn id="39" presetID="22" presetClass="entr" presetSubtype="1" fill="hold" nodeType="afterEffect">
                                  <p:stCondLst>
                                    <p:cond delay="0"/>
                                  </p:stCondLst>
                                  <p:childTnLst>
                                    <p:set>
                                      <p:cBhvr>
                                        <p:cTn id="40" dur="1" fill="hold">
                                          <p:stCondLst>
                                            <p:cond delay="0"/>
                                          </p:stCondLst>
                                        </p:cTn>
                                        <p:tgtEl>
                                          <p:spTgt spid="315510"/>
                                        </p:tgtEl>
                                        <p:attrNameLst>
                                          <p:attrName>style.visibility</p:attrName>
                                        </p:attrNameLst>
                                      </p:cBhvr>
                                      <p:to>
                                        <p:strVal val="visible"/>
                                      </p:to>
                                    </p:set>
                                    <p:animEffect transition="in" filter="wipe(up)">
                                      <p:cBhvr>
                                        <p:cTn id="41" dur="500"/>
                                        <p:tgtEl>
                                          <p:spTgt spid="315510"/>
                                        </p:tgtEl>
                                      </p:cBhvr>
                                    </p:animEffect>
                                  </p:childTnLst>
                                </p:cTn>
                              </p:par>
                              <p:par>
                                <p:cTn id="42" presetID="22" presetClass="entr" presetSubtype="1" fill="hold" nodeType="withEffect">
                                  <p:stCondLst>
                                    <p:cond delay="0"/>
                                  </p:stCondLst>
                                  <p:childTnLst>
                                    <p:set>
                                      <p:cBhvr>
                                        <p:cTn id="43" dur="1" fill="hold">
                                          <p:stCondLst>
                                            <p:cond delay="0"/>
                                          </p:stCondLst>
                                        </p:cTn>
                                        <p:tgtEl>
                                          <p:spTgt spid="315434"/>
                                        </p:tgtEl>
                                        <p:attrNameLst>
                                          <p:attrName>style.visibility</p:attrName>
                                        </p:attrNameLst>
                                      </p:cBhvr>
                                      <p:to>
                                        <p:strVal val="visible"/>
                                      </p:to>
                                    </p:set>
                                    <p:animEffect transition="in" filter="wipe(up)">
                                      <p:cBhvr>
                                        <p:cTn id="44" dur="1000"/>
                                        <p:tgtEl>
                                          <p:spTgt spid="315434"/>
                                        </p:tgtEl>
                                      </p:cBhvr>
                                    </p:animEffect>
                                  </p:childTnLst>
                                </p:cTn>
                              </p:par>
                            </p:childTnLst>
                          </p:cTn>
                        </p:par>
                        <p:par>
                          <p:cTn id="45" fill="hold">
                            <p:stCondLst>
                              <p:cond delay="6000"/>
                            </p:stCondLst>
                            <p:childTnLst>
                              <p:par>
                                <p:cTn id="46" presetID="51" presetClass="entr" presetSubtype="0" fill="hold" nodeType="afterEffect">
                                  <p:stCondLst>
                                    <p:cond delay="0"/>
                                  </p:stCondLst>
                                  <p:childTnLst>
                                    <p:set>
                                      <p:cBhvr>
                                        <p:cTn id="47" dur="1" fill="hold">
                                          <p:stCondLst>
                                            <p:cond delay="0"/>
                                          </p:stCondLst>
                                        </p:cTn>
                                        <p:tgtEl>
                                          <p:spTgt spid="315461"/>
                                        </p:tgtEl>
                                        <p:attrNameLst>
                                          <p:attrName>style.visibility</p:attrName>
                                        </p:attrNameLst>
                                      </p:cBhvr>
                                      <p:to>
                                        <p:strVal val="visible"/>
                                      </p:to>
                                    </p:set>
                                    <p:animEffect transition="in" filter="fade">
                                      <p:cBhvr>
                                        <p:cTn id="48" dur="1155" decel="100000"/>
                                        <p:tgtEl>
                                          <p:spTgt spid="315461"/>
                                        </p:tgtEl>
                                      </p:cBhvr>
                                    </p:animEffect>
                                    <p:animScale>
                                      <p:cBhvr>
                                        <p:cTn id="49" dur="1155" decel="100000"/>
                                        <p:tgtEl>
                                          <p:spTgt spid="315461"/>
                                        </p:tgtEl>
                                      </p:cBhvr>
                                      <p:from x="10000" y="10000"/>
                                      <p:to x="200000" y="450000"/>
                                    </p:animScale>
                                    <p:animScale>
                                      <p:cBhvr>
                                        <p:cTn id="50" dur="1845" accel="100000" fill="hold">
                                          <p:stCondLst>
                                            <p:cond delay="1155"/>
                                          </p:stCondLst>
                                        </p:cTn>
                                        <p:tgtEl>
                                          <p:spTgt spid="315461"/>
                                        </p:tgtEl>
                                      </p:cBhvr>
                                      <p:from x="200000" y="450000"/>
                                      <p:to x="100000" y="100000"/>
                                    </p:animScale>
                                    <p:set>
                                      <p:cBhvr>
                                        <p:cTn id="51" dur="1155" fill="hold"/>
                                        <p:tgtEl>
                                          <p:spTgt spid="315461"/>
                                        </p:tgtEl>
                                        <p:attrNameLst>
                                          <p:attrName>ppt_x</p:attrName>
                                        </p:attrNameLst>
                                      </p:cBhvr>
                                      <p:to>
                                        <p:strVal val="(0.5)"/>
                                      </p:to>
                                    </p:set>
                                    <p:anim from="(0.5)" to="(#ppt_x)" calcmode="lin" valueType="num">
                                      <p:cBhvr>
                                        <p:cTn id="52" dur="1845" accel="100000" fill="hold">
                                          <p:stCondLst>
                                            <p:cond delay="1155"/>
                                          </p:stCondLst>
                                        </p:cTn>
                                        <p:tgtEl>
                                          <p:spTgt spid="315461"/>
                                        </p:tgtEl>
                                        <p:attrNameLst>
                                          <p:attrName>ppt_x</p:attrName>
                                        </p:attrNameLst>
                                      </p:cBhvr>
                                    </p:anim>
                                    <p:set>
                                      <p:cBhvr>
                                        <p:cTn id="53" dur="1155" fill="hold"/>
                                        <p:tgtEl>
                                          <p:spTgt spid="315461"/>
                                        </p:tgtEl>
                                        <p:attrNameLst>
                                          <p:attrName>ppt_y</p:attrName>
                                        </p:attrNameLst>
                                      </p:cBhvr>
                                      <p:to>
                                        <p:strVal val="(#ppt_y+0.4)"/>
                                      </p:to>
                                    </p:set>
                                    <p:anim from="(#ppt_y+0.4)" to="(#ppt_y)" calcmode="lin" valueType="num">
                                      <p:cBhvr>
                                        <p:cTn id="54" dur="1845" accel="100000" fill="hold">
                                          <p:stCondLst>
                                            <p:cond delay="1155"/>
                                          </p:stCondLst>
                                        </p:cTn>
                                        <p:tgtEl>
                                          <p:spTgt spid="315461"/>
                                        </p:tgtEl>
                                        <p:attrNameLst>
                                          <p:attrName>ppt_y</p:attrName>
                                        </p:attrNameLst>
                                      </p:cBhvr>
                                    </p:anim>
                                  </p:childTnLst>
                                </p:cTn>
                              </p:par>
                              <p:par>
                                <p:cTn id="55" presetID="10" presetClass="entr" presetSubtype="0" fill="hold" nodeType="withEffect">
                                  <p:stCondLst>
                                    <p:cond delay="0"/>
                                  </p:stCondLst>
                                  <p:childTnLst>
                                    <p:set>
                                      <p:cBhvr>
                                        <p:cTn id="56" dur="1" fill="hold">
                                          <p:stCondLst>
                                            <p:cond delay="0"/>
                                          </p:stCondLst>
                                        </p:cTn>
                                        <p:tgtEl>
                                          <p:spTgt spid="315493"/>
                                        </p:tgtEl>
                                        <p:attrNameLst>
                                          <p:attrName>style.visibility</p:attrName>
                                        </p:attrNameLst>
                                      </p:cBhvr>
                                      <p:to>
                                        <p:strVal val="visible"/>
                                      </p:to>
                                    </p:set>
                                    <p:animEffect transition="in" filter="fade">
                                      <p:cBhvr>
                                        <p:cTn id="57" dur="3000"/>
                                        <p:tgtEl>
                                          <p:spTgt spid="315493"/>
                                        </p:tgtEl>
                                      </p:cBhvr>
                                    </p:animEffect>
                                  </p:childTnLst>
                                </p:cTn>
                              </p:par>
                              <p:par>
                                <p:cTn id="58" presetID="51" presetClass="entr" presetSubtype="0" fill="hold" nodeType="withEffect">
                                  <p:stCondLst>
                                    <p:cond delay="0"/>
                                  </p:stCondLst>
                                  <p:childTnLst>
                                    <p:set>
                                      <p:cBhvr>
                                        <p:cTn id="59" dur="1" fill="hold">
                                          <p:stCondLst>
                                            <p:cond delay="0"/>
                                          </p:stCondLst>
                                        </p:cTn>
                                        <p:tgtEl>
                                          <p:spTgt spid="315428"/>
                                        </p:tgtEl>
                                        <p:attrNameLst>
                                          <p:attrName>style.visibility</p:attrName>
                                        </p:attrNameLst>
                                      </p:cBhvr>
                                      <p:to>
                                        <p:strVal val="visible"/>
                                      </p:to>
                                    </p:set>
                                    <p:animEffect transition="in" filter="fade">
                                      <p:cBhvr>
                                        <p:cTn id="60" dur="1155" decel="100000"/>
                                        <p:tgtEl>
                                          <p:spTgt spid="315428"/>
                                        </p:tgtEl>
                                      </p:cBhvr>
                                    </p:animEffect>
                                    <p:animScale>
                                      <p:cBhvr>
                                        <p:cTn id="61" dur="1155" decel="100000"/>
                                        <p:tgtEl>
                                          <p:spTgt spid="315428"/>
                                        </p:tgtEl>
                                      </p:cBhvr>
                                      <p:from x="10000" y="10000"/>
                                      <p:to x="200000" y="450000"/>
                                    </p:animScale>
                                    <p:animScale>
                                      <p:cBhvr>
                                        <p:cTn id="62" dur="1845" accel="100000" fill="hold">
                                          <p:stCondLst>
                                            <p:cond delay="1155"/>
                                          </p:stCondLst>
                                        </p:cTn>
                                        <p:tgtEl>
                                          <p:spTgt spid="315428"/>
                                        </p:tgtEl>
                                      </p:cBhvr>
                                      <p:from x="200000" y="450000"/>
                                      <p:to x="100000" y="100000"/>
                                    </p:animScale>
                                    <p:set>
                                      <p:cBhvr>
                                        <p:cTn id="63" dur="1155" fill="hold"/>
                                        <p:tgtEl>
                                          <p:spTgt spid="315428"/>
                                        </p:tgtEl>
                                        <p:attrNameLst>
                                          <p:attrName>ppt_x</p:attrName>
                                        </p:attrNameLst>
                                      </p:cBhvr>
                                      <p:to>
                                        <p:strVal val="(0.5)"/>
                                      </p:to>
                                    </p:set>
                                    <p:anim from="(0.5)" to="(#ppt_x)" calcmode="lin" valueType="num">
                                      <p:cBhvr>
                                        <p:cTn id="64" dur="1845" accel="100000" fill="hold">
                                          <p:stCondLst>
                                            <p:cond delay="1155"/>
                                          </p:stCondLst>
                                        </p:cTn>
                                        <p:tgtEl>
                                          <p:spTgt spid="315428"/>
                                        </p:tgtEl>
                                        <p:attrNameLst>
                                          <p:attrName>ppt_x</p:attrName>
                                        </p:attrNameLst>
                                      </p:cBhvr>
                                    </p:anim>
                                    <p:set>
                                      <p:cBhvr>
                                        <p:cTn id="65" dur="1155" fill="hold"/>
                                        <p:tgtEl>
                                          <p:spTgt spid="315428"/>
                                        </p:tgtEl>
                                        <p:attrNameLst>
                                          <p:attrName>ppt_y</p:attrName>
                                        </p:attrNameLst>
                                      </p:cBhvr>
                                      <p:to>
                                        <p:strVal val="(#ppt_y+0.4)"/>
                                      </p:to>
                                    </p:set>
                                    <p:anim from="(#ppt_y+0.4)" to="(#ppt_y)" calcmode="lin" valueType="num">
                                      <p:cBhvr>
                                        <p:cTn id="66" dur="1845" accel="100000" fill="hold">
                                          <p:stCondLst>
                                            <p:cond delay="1155"/>
                                          </p:stCondLst>
                                        </p:cTn>
                                        <p:tgtEl>
                                          <p:spTgt spid="315428"/>
                                        </p:tgtEl>
                                        <p:attrNameLst>
                                          <p:attrName>ppt_y</p:attrName>
                                        </p:attrNameLst>
                                      </p:cBhvr>
                                    </p:anim>
                                  </p:childTnLst>
                                </p:cTn>
                              </p:par>
                            </p:childTnLst>
                          </p:cTn>
                        </p:par>
                        <p:par>
                          <p:cTn id="67" fill="hold">
                            <p:stCondLst>
                              <p:cond delay="9000"/>
                            </p:stCondLst>
                            <p:childTnLst>
                              <p:par>
                                <p:cTn id="68" presetID="22" presetClass="entr" presetSubtype="1" fill="hold" nodeType="afterEffect">
                                  <p:stCondLst>
                                    <p:cond delay="1000"/>
                                  </p:stCondLst>
                                  <p:childTnLst>
                                    <p:set>
                                      <p:cBhvr>
                                        <p:cTn id="69" dur="1" fill="hold">
                                          <p:stCondLst>
                                            <p:cond delay="0"/>
                                          </p:stCondLst>
                                        </p:cTn>
                                        <p:tgtEl>
                                          <p:spTgt spid="315477"/>
                                        </p:tgtEl>
                                        <p:attrNameLst>
                                          <p:attrName>style.visibility</p:attrName>
                                        </p:attrNameLst>
                                      </p:cBhvr>
                                      <p:to>
                                        <p:strVal val="visible"/>
                                      </p:to>
                                    </p:set>
                                    <p:animEffect transition="in" filter="wipe(up)">
                                      <p:cBhvr>
                                        <p:cTn id="70" dur="1000"/>
                                        <p:tgtEl>
                                          <p:spTgt spid="315477"/>
                                        </p:tgtEl>
                                      </p:cBhvr>
                                    </p:animEffect>
                                  </p:childTnLst>
                                </p:cTn>
                              </p:par>
                            </p:childTnLst>
                          </p:cTn>
                        </p:par>
                        <p:par>
                          <p:cTn id="71" fill="hold">
                            <p:stCondLst>
                              <p:cond delay="11000"/>
                            </p:stCondLst>
                            <p:childTnLst>
                              <p:par>
                                <p:cTn id="72" presetID="22" presetClass="entr" presetSubtype="1" fill="hold" nodeType="afterEffect">
                                  <p:stCondLst>
                                    <p:cond delay="0"/>
                                  </p:stCondLst>
                                  <p:childTnLst>
                                    <p:set>
                                      <p:cBhvr>
                                        <p:cTn id="73" dur="1" fill="hold">
                                          <p:stCondLst>
                                            <p:cond delay="0"/>
                                          </p:stCondLst>
                                        </p:cTn>
                                        <p:tgtEl>
                                          <p:spTgt spid="315422"/>
                                        </p:tgtEl>
                                        <p:attrNameLst>
                                          <p:attrName>style.visibility</p:attrName>
                                        </p:attrNameLst>
                                      </p:cBhvr>
                                      <p:to>
                                        <p:strVal val="visible"/>
                                      </p:to>
                                    </p:set>
                                    <p:animEffect transition="in" filter="wipe(up)">
                                      <p:cBhvr>
                                        <p:cTn id="74" dur="1000"/>
                                        <p:tgtEl>
                                          <p:spTgt spid="315422"/>
                                        </p:tgtEl>
                                      </p:cBhvr>
                                    </p:animEffect>
                                  </p:childTnLst>
                                </p:cTn>
                              </p:par>
                            </p:childTnLst>
                          </p:cTn>
                        </p:par>
                        <p:par>
                          <p:cTn id="75" fill="hold">
                            <p:stCondLst>
                              <p:cond delay="12000"/>
                            </p:stCondLst>
                            <p:childTnLst>
                              <p:par>
                                <p:cTn id="76" presetID="22" presetClass="entr" presetSubtype="2" fill="hold" nodeType="afterEffect">
                                  <p:stCondLst>
                                    <p:cond delay="0"/>
                                  </p:stCondLst>
                                  <p:childTnLst>
                                    <p:set>
                                      <p:cBhvr>
                                        <p:cTn id="77" dur="1" fill="hold">
                                          <p:stCondLst>
                                            <p:cond delay="0"/>
                                          </p:stCondLst>
                                        </p:cTn>
                                        <p:tgtEl>
                                          <p:spTgt spid="315448"/>
                                        </p:tgtEl>
                                        <p:attrNameLst>
                                          <p:attrName>style.visibility</p:attrName>
                                        </p:attrNameLst>
                                      </p:cBhvr>
                                      <p:to>
                                        <p:strVal val="visible"/>
                                      </p:to>
                                    </p:set>
                                    <p:animEffect transition="in" filter="wipe(right)">
                                      <p:cBhvr>
                                        <p:cTn id="78" dur="1000"/>
                                        <p:tgtEl>
                                          <p:spTgt spid="315448"/>
                                        </p:tgtEl>
                                      </p:cBhvr>
                                    </p:animEffect>
                                  </p:childTnLst>
                                </p:cTn>
                              </p:par>
                              <p:par>
                                <p:cTn id="79" presetID="22" presetClass="entr" presetSubtype="2" fill="hold" nodeType="withEffect">
                                  <p:stCondLst>
                                    <p:cond delay="0"/>
                                  </p:stCondLst>
                                  <p:childTnLst>
                                    <p:set>
                                      <p:cBhvr>
                                        <p:cTn id="80" dur="1" fill="hold">
                                          <p:stCondLst>
                                            <p:cond delay="0"/>
                                          </p:stCondLst>
                                        </p:cTn>
                                        <p:tgtEl>
                                          <p:spTgt spid="315416"/>
                                        </p:tgtEl>
                                        <p:attrNameLst>
                                          <p:attrName>style.visibility</p:attrName>
                                        </p:attrNameLst>
                                      </p:cBhvr>
                                      <p:to>
                                        <p:strVal val="visible"/>
                                      </p:to>
                                    </p:set>
                                    <p:animEffect transition="in" filter="wipe(right)">
                                      <p:cBhvr>
                                        <p:cTn id="81" dur="1000"/>
                                        <p:tgtEl>
                                          <p:spTgt spid="315416"/>
                                        </p:tgtEl>
                                      </p:cBhvr>
                                    </p:animEffect>
                                  </p:childTnLst>
                                </p:cTn>
                              </p:par>
                            </p:childTnLst>
                          </p:cTn>
                        </p:par>
                        <p:par>
                          <p:cTn id="82" fill="hold">
                            <p:stCondLst>
                              <p:cond delay="13000"/>
                            </p:stCondLst>
                            <p:childTnLst>
                              <p:par>
                                <p:cTn id="83" presetID="22" presetClass="entr" presetSubtype="4" fill="hold" nodeType="afterEffect">
                                  <p:stCondLst>
                                    <p:cond delay="0"/>
                                  </p:stCondLst>
                                  <p:childTnLst>
                                    <p:set>
                                      <p:cBhvr>
                                        <p:cTn id="84" dur="1" fill="hold">
                                          <p:stCondLst>
                                            <p:cond delay="0"/>
                                          </p:stCondLst>
                                        </p:cTn>
                                        <p:tgtEl>
                                          <p:spTgt spid="315523"/>
                                        </p:tgtEl>
                                        <p:attrNameLst>
                                          <p:attrName>style.visibility</p:attrName>
                                        </p:attrNameLst>
                                      </p:cBhvr>
                                      <p:to>
                                        <p:strVal val="visible"/>
                                      </p:to>
                                    </p:set>
                                    <p:animEffect transition="in" filter="wipe(down)">
                                      <p:cBhvr>
                                        <p:cTn id="85" dur="1000"/>
                                        <p:tgtEl>
                                          <p:spTgt spid="315523"/>
                                        </p:tgtEl>
                                      </p:cBhvr>
                                    </p:animEffect>
                                  </p:childTnLst>
                                </p:cTn>
                              </p:par>
                              <p:par>
                                <p:cTn id="86" presetID="22" presetClass="entr" presetSubtype="4" fill="hold" nodeType="withEffect">
                                  <p:stCondLst>
                                    <p:cond delay="0"/>
                                  </p:stCondLst>
                                  <p:childTnLst>
                                    <p:set>
                                      <p:cBhvr>
                                        <p:cTn id="87" dur="1" fill="hold">
                                          <p:stCondLst>
                                            <p:cond delay="0"/>
                                          </p:stCondLst>
                                        </p:cTn>
                                        <p:tgtEl>
                                          <p:spTgt spid="315442"/>
                                        </p:tgtEl>
                                        <p:attrNameLst>
                                          <p:attrName>style.visibility</p:attrName>
                                        </p:attrNameLst>
                                      </p:cBhvr>
                                      <p:to>
                                        <p:strVal val="visible"/>
                                      </p:to>
                                    </p:set>
                                    <p:animEffect transition="in" filter="wipe(down)">
                                      <p:cBhvr>
                                        <p:cTn id="88" dur="1000"/>
                                        <p:tgtEl>
                                          <p:spTgt spid="315442"/>
                                        </p:tgtEl>
                                      </p:cBhvr>
                                    </p:animEffect>
                                  </p:childTnLst>
                                </p:cTn>
                              </p:par>
                            </p:childTnLst>
                          </p:cTn>
                        </p:par>
                        <p:par>
                          <p:cTn id="89" fill="hold">
                            <p:stCondLst>
                              <p:cond delay="14000"/>
                            </p:stCondLst>
                            <p:childTnLst>
                              <p:par>
                                <p:cTn id="90" presetID="22" presetClass="entr" presetSubtype="8" fill="hold" nodeType="afterEffect">
                                  <p:stCondLst>
                                    <p:cond delay="0"/>
                                  </p:stCondLst>
                                  <p:childTnLst>
                                    <p:set>
                                      <p:cBhvr>
                                        <p:cTn id="91" dur="1" fill="hold">
                                          <p:stCondLst>
                                            <p:cond delay="0"/>
                                          </p:stCondLst>
                                        </p:cTn>
                                        <p:tgtEl>
                                          <p:spTgt spid="315493"/>
                                        </p:tgtEl>
                                        <p:attrNameLst>
                                          <p:attrName>style.visibility</p:attrName>
                                        </p:attrNameLst>
                                      </p:cBhvr>
                                      <p:to>
                                        <p:strVal val="visible"/>
                                      </p:to>
                                    </p:set>
                                    <p:animEffect transition="in" filter="wipe(left)">
                                      <p:cBhvr>
                                        <p:cTn id="92" dur="1000"/>
                                        <p:tgtEl>
                                          <p:spTgt spid="315493"/>
                                        </p:tgtEl>
                                      </p:cBhvr>
                                    </p:animEffect>
                                  </p:childTnLst>
                                </p:cTn>
                              </p:par>
                              <p:par>
                                <p:cTn id="93" presetID="22" presetClass="entr" presetSubtype="8" fill="hold" nodeType="withEffect">
                                  <p:stCondLst>
                                    <p:cond delay="0"/>
                                  </p:stCondLst>
                                  <p:childTnLst>
                                    <p:set>
                                      <p:cBhvr>
                                        <p:cTn id="94" dur="1" fill="hold">
                                          <p:stCondLst>
                                            <p:cond delay="0"/>
                                          </p:stCondLst>
                                        </p:cTn>
                                        <p:tgtEl>
                                          <p:spTgt spid="315399"/>
                                        </p:tgtEl>
                                        <p:attrNameLst>
                                          <p:attrName>style.visibility</p:attrName>
                                        </p:attrNameLst>
                                      </p:cBhvr>
                                      <p:to>
                                        <p:strVal val="visible"/>
                                      </p:to>
                                    </p:set>
                                    <p:animEffect transition="in" filter="wipe(left)">
                                      <p:cBhvr>
                                        <p:cTn id="95" dur="1000"/>
                                        <p:tgtEl>
                                          <p:spTgt spid="315399"/>
                                        </p:tgtEl>
                                      </p:cBhvr>
                                    </p:animEffect>
                                  </p:childTnLst>
                                </p:cTn>
                              </p:par>
                            </p:childTnLst>
                          </p:cTn>
                        </p:par>
                        <p:par>
                          <p:cTn id="96" fill="hold">
                            <p:stCondLst>
                              <p:cond delay="15000"/>
                            </p:stCondLst>
                            <p:childTnLst>
                              <p:par>
                                <p:cTn id="97" presetID="35" presetClass="emph" presetSubtype="0" repeatCount="4000" fill="hold" nodeType="afterEffect">
                                  <p:stCondLst>
                                    <p:cond delay="0"/>
                                  </p:stCondLst>
                                  <p:childTnLst>
                                    <p:anim calcmode="discrete" valueType="str">
                                      <p:cBhvr>
                                        <p:cTn id="98" dur="1000" fill="hold"/>
                                        <p:tgtEl>
                                          <p:spTgt spid="315461"/>
                                        </p:tgtEl>
                                        <p:attrNameLst>
                                          <p:attrName>style.visibility</p:attrName>
                                        </p:attrNameLst>
                                      </p:cBhvr>
                                      <p:tavLst>
                                        <p:tav tm="0">
                                          <p:val>
                                            <p:strVal val="hidden"/>
                                          </p:val>
                                        </p:tav>
                                        <p:tav tm="50000">
                                          <p:val>
                                            <p:strVal val="visible"/>
                                          </p:val>
                                        </p:tav>
                                      </p:tavLst>
                                    </p:anim>
                                  </p:childTnLst>
                                </p:cTn>
                              </p:par>
                              <p:par>
                                <p:cTn id="99" presetID="35" presetClass="emph" presetSubtype="0" repeatCount="4000" fill="hold" nodeType="withEffect">
                                  <p:stCondLst>
                                    <p:cond delay="0"/>
                                  </p:stCondLst>
                                  <p:childTnLst>
                                    <p:anim calcmode="discrete" valueType="str">
                                      <p:cBhvr>
                                        <p:cTn id="100" dur="1000" fill="hold"/>
                                        <p:tgtEl>
                                          <p:spTgt spid="31542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7" grpId="0"/>
      <p:bldP spid="315398" grpId="0" animBg="1"/>
      <p:bldP spid="315402" grpId="0"/>
      <p:bldP spid="3154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ooter Placeholder 2"/>
          <p:cNvSpPr>
            <a:spLocks noGrp="1"/>
          </p:cNvSpPr>
          <p:nvPr>
            <p:ph type="ftr" sz="quarter" idx="11"/>
          </p:nvPr>
        </p:nvSpPr>
        <p:spPr/>
        <p:txBody>
          <a:bodyPr/>
          <a:lstStyle/>
          <a:p>
            <a:r>
              <a:rPr lang="en-US"/>
              <a:t>รศ.ดร.สมหมาย ปรีเปรม</a:t>
            </a:r>
            <a:endParaRPr lang="th-TH"/>
          </a:p>
        </p:txBody>
      </p:sp>
      <p:sp>
        <p:nvSpPr>
          <p:cNvPr id="316418" name="Text Box 2"/>
          <p:cNvSpPr txBox="1">
            <a:spLocks noChangeArrowheads="1"/>
          </p:cNvSpPr>
          <p:nvPr/>
        </p:nvSpPr>
        <p:spPr bwMode="auto">
          <a:xfrm>
            <a:off x="438150" y="735013"/>
            <a:ext cx="8140700" cy="2659062"/>
          </a:xfrm>
          <a:prstGeom prst="rect">
            <a:avLst/>
          </a:prstGeom>
          <a:noFill/>
          <a:ln w="9525">
            <a:solidFill>
              <a:srgbClr val="FFFF00"/>
            </a:solidFill>
            <a:miter lim="800000"/>
            <a:headEnd/>
            <a:tailEnd/>
          </a:ln>
          <a:effectLst/>
        </p:spPr>
        <p:txBody>
          <a:bodyPr>
            <a:spAutoFit/>
          </a:bodyPr>
          <a:lstStyle/>
          <a:p>
            <a:pPr marL="533400" indent="-533400"/>
            <a:r>
              <a:rPr lang="en-US" sz="2800" b="1" i="1" u="sng" baseline="0">
                <a:latin typeface="Times New Roman" pitchFamily="18" charset="0"/>
                <a:cs typeface="Arial" pitchFamily="34" charset="0"/>
                <a:sym typeface="Wingdings" pitchFamily="2" charset="2"/>
              </a:rPr>
              <a:t>Method A.</a:t>
            </a:r>
            <a:r>
              <a:rPr lang="en-US" sz="2800" i="1" baseline="0">
                <a:latin typeface="Times New Roman" pitchFamily="18" charset="0"/>
                <a:cs typeface="Arial" pitchFamily="34" charset="0"/>
                <a:sym typeface="Wingdings" pitchFamily="2" charset="2"/>
              </a:rPr>
              <a:t> </a:t>
            </a:r>
            <a:r>
              <a:rPr lang="en-US" sz="2000" i="1" baseline="0">
                <a:latin typeface="Times New Roman" pitchFamily="18" charset="0"/>
                <a:cs typeface="Arial" pitchFamily="34" charset="0"/>
              </a:rPr>
              <a:t>Control Volume:</a:t>
            </a:r>
            <a:r>
              <a:rPr lang="en-US" sz="2000" i="1" baseline="0">
                <a:latin typeface="Times New Roman" pitchFamily="18" charset="0"/>
              </a:rPr>
              <a:t>  </a:t>
            </a:r>
            <a:r>
              <a:rPr lang="en-US" sz="2000" i="1" baseline="0">
                <a:latin typeface="Times New Roman" pitchFamily="18" charset="0"/>
                <a:cs typeface="Arial" pitchFamily="34" charset="0"/>
                <a:sym typeface="Wingdings" pitchFamily="2" charset="2"/>
              </a:rPr>
              <a:t>Turbine</a:t>
            </a:r>
          </a:p>
          <a:p>
            <a:pPr marL="533400" indent="-533400"/>
            <a:endParaRPr lang="en-US" sz="2000" i="1" baseline="0">
              <a:latin typeface="Times New Roman" pitchFamily="18" charset="0"/>
              <a:cs typeface="Arial" pitchFamily="34" charset="0"/>
              <a:sym typeface="Wingdings" pitchFamily="2" charset="2"/>
            </a:endParaRPr>
          </a:p>
          <a:p>
            <a:pPr marL="533400" indent="-533400"/>
            <a:r>
              <a:rPr lang="en-US" sz="2400" i="1" baseline="0">
                <a:latin typeface="Times New Roman" pitchFamily="18" charset="0"/>
                <a:cs typeface="Arial" pitchFamily="34" charset="0"/>
                <a:sym typeface="Wingdings" pitchFamily="2" charset="2"/>
              </a:rPr>
              <a:t>1</a:t>
            </a:r>
            <a:r>
              <a:rPr lang="en-US" sz="2400" i="1" baseline="30000">
                <a:latin typeface="Times New Roman" pitchFamily="18" charset="0"/>
                <a:cs typeface="Arial" pitchFamily="34" charset="0"/>
                <a:sym typeface="Wingdings" pitchFamily="2" charset="2"/>
              </a:rPr>
              <a:t>st</a:t>
            </a:r>
            <a:r>
              <a:rPr lang="en-US" sz="2400" i="1" baseline="0">
                <a:latin typeface="Times New Roman" pitchFamily="18" charset="0"/>
                <a:cs typeface="Arial" pitchFamily="34" charset="0"/>
                <a:sym typeface="Wingdings" pitchFamily="2" charset="2"/>
              </a:rPr>
              <a:t> law SSSF Proc. </a:t>
            </a:r>
          </a:p>
          <a:p>
            <a:pPr marL="533400" indent="-533400"/>
            <a:r>
              <a:rPr lang="en-US" sz="2400" i="1" baseline="0">
                <a:latin typeface="Times New Roman" pitchFamily="18" charset="0"/>
                <a:cs typeface="Arial" pitchFamily="34" charset="0"/>
                <a:sym typeface="Wingdings" pitchFamily="2" charset="2"/>
              </a:rPr>
              <a:t>	Q + </a:t>
            </a:r>
            <a:r>
              <a:rPr lang="el-GR" sz="2400" i="1" baseline="0">
                <a:latin typeface="Times New Roman" pitchFamily="18" charset="0"/>
                <a:cs typeface="Arial" pitchFamily="34" charset="0"/>
                <a:sym typeface="Wingdings" pitchFamily="2" charset="2"/>
              </a:rPr>
              <a:t>Σ</a:t>
            </a:r>
            <a:r>
              <a:rPr lang="en-US" sz="2400" i="1" baseline="0">
                <a:latin typeface="Times New Roman" pitchFamily="18" charset="0"/>
                <a:cs typeface="Arial" pitchFamily="34" charset="0"/>
                <a:sym typeface="Wingdings" pitchFamily="2" charset="2"/>
              </a:rPr>
              <a:t>m</a:t>
            </a:r>
            <a:r>
              <a:rPr lang="en-US" sz="2400" i="1">
                <a:latin typeface="Times New Roman" pitchFamily="18" charset="0"/>
                <a:cs typeface="Arial" pitchFamily="34" charset="0"/>
                <a:sym typeface="Wingdings" pitchFamily="2" charset="2"/>
              </a:rPr>
              <a:t>i</a:t>
            </a:r>
            <a:r>
              <a:rPr lang="en-US" sz="2400" i="1" baseline="0">
                <a:latin typeface="Times New Roman" pitchFamily="18" charset="0"/>
                <a:cs typeface="Arial" pitchFamily="34" charset="0"/>
                <a:sym typeface="Wingdings" pitchFamily="2" charset="2"/>
              </a:rPr>
              <a:t>h</a:t>
            </a:r>
            <a:r>
              <a:rPr lang="en-US" sz="2400" i="1">
                <a:latin typeface="Times New Roman" pitchFamily="18" charset="0"/>
                <a:cs typeface="Arial" pitchFamily="34" charset="0"/>
                <a:sym typeface="Wingdings" pitchFamily="2" charset="2"/>
              </a:rPr>
              <a:t>i</a:t>
            </a:r>
            <a:r>
              <a:rPr lang="en-US" sz="2400" i="1" baseline="0">
                <a:latin typeface="Times New Roman" pitchFamily="18" charset="0"/>
                <a:cs typeface="Arial" pitchFamily="34" charset="0"/>
                <a:sym typeface="Wingdings" pitchFamily="2" charset="2"/>
              </a:rPr>
              <a:t>  = W + </a:t>
            </a:r>
            <a:r>
              <a:rPr lang="el-GR" sz="2400" i="1" baseline="0">
                <a:latin typeface="Times New Roman" pitchFamily="18" charset="0"/>
                <a:cs typeface="Arial" pitchFamily="34" charset="0"/>
                <a:sym typeface="Wingdings" pitchFamily="2" charset="2"/>
              </a:rPr>
              <a:t>Σ</a:t>
            </a:r>
            <a:r>
              <a:rPr lang="en-US" sz="2400" i="1" baseline="0">
                <a:latin typeface="Times New Roman" pitchFamily="18" charset="0"/>
                <a:cs typeface="Arial" pitchFamily="34" charset="0"/>
                <a:sym typeface="Wingdings" pitchFamily="2" charset="2"/>
              </a:rPr>
              <a:t>m</a:t>
            </a:r>
            <a:r>
              <a:rPr lang="en-US" sz="2400" i="1">
                <a:latin typeface="Times New Roman" pitchFamily="18" charset="0"/>
                <a:cs typeface="Arial" pitchFamily="34" charset="0"/>
                <a:sym typeface="Wingdings" pitchFamily="2" charset="2"/>
              </a:rPr>
              <a:t>e</a:t>
            </a:r>
            <a:r>
              <a:rPr lang="en-US" sz="2400" i="1" baseline="0">
                <a:latin typeface="Times New Roman" pitchFamily="18" charset="0"/>
                <a:cs typeface="Arial" pitchFamily="34" charset="0"/>
                <a:sym typeface="Wingdings" pitchFamily="2" charset="2"/>
              </a:rPr>
              <a:t>h</a:t>
            </a:r>
            <a:r>
              <a:rPr lang="en-US" sz="2400" i="1">
                <a:latin typeface="Times New Roman" pitchFamily="18" charset="0"/>
                <a:cs typeface="Arial" pitchFamily="34" charset="0"/>
                <a:sym typeface="Wingdings" pitchFamily="2" charset="2"/>
              </a:rPr>
              <a:t>e</a:t>
            </a:r>
          </a:p>
          <a:p>
            <a:pPr marL="533400" indent="-533400"/>
            <a:r>
              <a:rPr lang="en-US" sz="2400" i="1" baseline="0">
                <a:latin typeface="Times New Roman" pitchFamily="18" charset="0"/>
                <a:cs typeface="Arial" pitchFamily="34" charset="0"/>
                <a:sym typeface="Wingdings" pitchFamily="2" charset="2"/>
              </a:rPr>
              <a:t>	m</a:t>
            </a:r>
            <a:r>
              <a:rPr lang="en-US" sz="2400" i="1">
                <a:latin typeface="Times New Roman" pitchFamily="18" charset="0"/>
                <a:cs typeface="Arial" pitchFamily="34" charset="0"/>
                <a:sym typeface="Wingdings" pitchFamily="2" charset="2"/>
              </a:rPr>
              <a:t>1</a:t>
            </a:r>
            <a:r>
              <a:rPr lang="en-US" sz="2400" i="1" baseline="0">
                <a:latin typeface="Times New Roman" pitchFamily="18" charset="0"/>
                <a:cs typeface="Arial" pitchFamily="34" charset="0"/>
                <a:sym typeface="Wingdings" pitchFamily="2" charset="2"/>
              </a:rPr>
              <a:t> = m</a:t>
            </a:r>
            <a:r>
              <a:rPr lang="en-US" sz="2400" i="1">
                <a:latin typeface="Times New Roman" pitchFamily="18" charset="0"/>
                <a:cs typeface="Arial" pitchFamily="34" charset="0"/>
                <a:sym typeface="Wingdings" pitchFamily="2" charset="2"/>
              </a:rPr>
              <a:t>2</a:t>
            </a:r>
            <a:r>
              <a:rPr lang="en-US" sz="2400" i="1" baseline="0">
                <a:latin typeface="Times New Roman" pitchFamily="18" charset="0"/>
                <a:cs typeface="Arial" pitchFamily="34" charset="0"/>
                <a:sym typeface="Wingdings" pitchFamily="2" charset="2"/>
              </a:rPr>
              <a:t> = m</a:t>
            </a:r>
            <a:r>
              <a:rPr lang="en-US" sz="2400" i="1">
                <a:latin typeface="Times New Roman" pitchFamily="18" charset="0"/>
                <a:cs typeface="Arial" pitchFamily="34" charset="0"/>
                <a:sym typeface="Wingdings" pitchFamily="2" charset="2"/>
              </a:rPr>
              <a:t>3</a:t>
            </a:r>
            <a:r>
              <a:rPr lang="en-US" sz="2400" i="1" baseline="0">
                <a:latin typeface="Times New Roman" pitchFamily="18" charset="0"/>
                <a:cs typeface="Arial" pitchFamily="34" charset="0"/>
                <a:sym typeface="Wingdings" pitchFamily="2" charset="2"/>
              </a:rPr>
              <a:t> = m</a:t>
            </a:r>
            <a:r>
              <a:rPr lang="en-US" sz="2400" i="1">
                <a:latin typeface="Times New Roman" pitchFamily="18" charset="0"/>
                <a:cs typeface="Arial" pitchFamily="34" charset="0"/>
                <a:sym typeface="Wingdings" pitchFamily="2" charset="2"/>
              </a:rPr>
              <a:t>4</a:t>
            </a:r>
            <a:r>
              <a:rPr lang="en-US" sz="2400" i="1" baseline="0">
                <a:latin typeface="Times New Roman" pitchFamily="18" charset="0"/>
                <a:cs typeface="Arial" pitchFamily="34" charset="0"/>
                <a:sym typeface="Wingdings" pitchFamily="2" charset="2"/>
              </a:rPr>
              <a:t> = m,  w = W/m</a:t>
            </a:r>
            <a:endParaRPr lang="el-GR" sz="2400" i="1" baseline="0">
              <a:latin typeface="Times New Roman" pitchFamily="18" charset="0"/>
              <a:cs typeface="Arial" pitchFamily="34" charset="0"/>
              <a:sym typeface="Wingdings" pitchFamily="2" charset="2"/>
            </a:endParaRPr>
          </a:p>
          <a:p>
            <a:pPr marL="533400" indent="-533400"/>
            <a:r>
              <a:rPr lang="en-US" sz="2400" i="1" baseline="0">
                <a:latin typeface="Times New Roman" pitchFamily="18" charset="0"/>
                <a:cs typeface="Arial" pitchFamily="34" charset="0"/>
                <a:sym typeface="Wingdings" pitchFamily="2" charset="2"/>
              </a:rPr>
              <a:t>	w =   (h</a:t>
            </a:r>
            <a:r>
              <a:rPr lang="en-US" sz="2400" i="1">
                <a:latin typeface="Times New Roman" pitchFamily="18" charset="0"/>
                <a:cs typeface="Arial" pitchFamily="34" charset="0"/>
                <a:sym typeface="Wingdings" pitchFamily="2" charset="2"/>
              </a:rPr>
              <a:t>1</a:t>
            </a:r>
            <a:r>
              <a:rPr lang="en-US" sz="2400" i="1" baseline="0">
                <a:latin typeface="Times New Roman" pitchFamily="18" charset="0"/>
                <a:cs typeface="Arial" pitchFamily="34" charset="0"/>
                <a:sym typeface="Wingdings" pitchFamily="2" charset="2"/>
              </a:rPr>
              <a:t> – h</a:t>
            </a:r>
            <a:r>
              <a:rPr lang="en-US" sz="2400" i="1">
                <a:latin typeface="Times New Roman" pitchFamily="18" charset="0"/>
                <a:cs typeface="Arial" pitchFamily="34" charset="0"/>
                <a:sym typeface="Wingdings" pitchFamily="2" charset="2"/>
              </a:rPr>
              <a:t>2</a:t>
            </a:r>
            <a:r>
              <a:rPr lang="en-US" sz="2400" i="1" baseline="0">
                <a:latin typeface="Times New Roman" pitchFamily="18" charset="0"/>
                <a:cs typeface="Arial" pitchFamily="34" charset="0"/>
                <a:sym typeface="Wingdings" pitchFamily="2" charset="2"/>
              </a:rPr>
              <a:t>)</a:t>
            </a:r>
            <a:r>
              <a:rPr lang="en-US" sz="2400" i="1">
                <a:latin typeface="Times New Roman" pitchFamily="18" charset="0"/>
                <a:cs typeface="Arial" pitchFamily="34" charset="0"/>
                <a:sym typeface="Wingdings" pitchFamily="2" charset="2"/>
              </a:rPr>
              <a:t> </a:t>
            </a:r>
            <a:r>
              <a:rPr lang="en-US" sz="2400" i="1" baseline="0">
                <a:latin typeface="Times New Roman" pitchFamily="18" charset="0"/>
                <a:cs typeface="Arial" pitchFamily="34" charset="0"/>
                <a:sym typeface="Wingdings" pitchFamily="2" charset="2"/>
              </a:rPr>
              <a:t> + (</a:t>
            </a:r>
            <a:r>
              <a:rPr lang="en-US" sz="2400" i="1">
                <a:latin typeface="Times New Roman" pitchFamily="18" charset="0"/>
                <a:cs typeface="Arial" pitchFamily="34" charset="0"/>
                <a:sym typeface="Wingdings" pitchFamily="2" charset="2"/>
              </a:rPr>
              <a:t> </a:t>
            </a:r>
            <a:r>
              <a:rPr lang="en-US" sz="2400" i="1" baseline="0">
                <a:latin typeface="Times New Roman" pitchFamily="18" charset="0"/>
                <a:cs typeface="Arial" pitchFamily="34" charset="0"/>
                <a:sym typeface="Wingdings" pitchFamily="2" charset="2"/>
              </a:rPr>
              <a:t>h</a:t>
            </a:r>
            <a:r>
              <a:rPr lang="en-US" sz="2400" i="1">
                <a:latin typeface="Times New Roman" pitchFamily="18" charset="0"/>
                <a:cs typeface="Arial" pitchFamily="34" charset="0"/>
                <a:sym typeface="Wingdings" pitchFamily="2" charset="2"/>
              </a:rPr>
              <a:t>3 </a:t>
            </a:r>
            <a:r>
              <a:rPr lang="en-US" sz="2400" i="1" baseline="0">
                <a:latin typeface="Times New Roman" pitchFamily="18" charset="0"/>
                <a:cs typeface="Arial" pitchFamily="34" charset="0"/>
                <a:sym typeface="Wingdings" pitchFamily="2" charset="2"/>
              </a:rPr>
              <a:t>– h</a:t>
            </a:r>
            <a:r>
              <a:rPr lang="en-US" sz="2400" i="1">
                <a:latin typeface="Times New Roman" pitchFamily="18" charset="0"/>
                <a:cs typeface="Arial" pitchFamily="34" charset="0"/>
                <a:sym typeface="Wingdings" pitchFamily="2" charset="2"/>
              </a:rPr>
              <a:t>4</a:t>
            </a:r>
            <a:r>
              <a:rPr lang="en-US" sz="2400" i="1" baseline="0">
                <a:latin typeface="Times New Roman" pitchFamily="18" charset="0"/>
                <a:cs typeface="Arial" pitchFamily="34" charset="0"/>
                <a:sym typeface="Wingdings" pitchFamily="2" charset="2"/>
              </a:rPr>
              <a:t>)   ....................(A)</a:t>
            </a:r>
          </a:p>
          <a:p>
            <a:pPr marL="533400" indent="-533400"/>
            <a:endParaRPr lang="en-US" sz="2400" i="1" baseline="0">
              <a:latin typeface="Times New Roman" pitchFamily="18" charset="0"/>
              <a:cs typeface="Arial" pitchFamily="34" charset="0"/>
              <a:sym typeface="Wingdings" pitchFamily="2" charset="2"/>
            </a:endParaRPr>
          </a:p>
        </p:txBody>
      </p:sp>
      <p:grpSp>
        <p:nvGrpSpPr>
          <p:cNvPr id="316419" name="Group 3"/>
          <p:cNvGrpSpPr>
            <a:grpSpLocks/>
          </p:cNvGrpSpPr>
          <p:nvPr/>
        </p:nvGrpSpPr>
        <p:grpSpPr bwMode="auto">
          <a:xfrm>
            <a:off x="5768975" y="906463"/>
            <a:ext cx="2498725" cy="2074862"/>
            <a:chOff x="3616" y="403"/>
            <a:chExt cx="1574" cy="1307"/>
          </a:xfrm>
        </p:grpSpPr>
        <p:grpSp>
          <p:nvGrpSpPr>
            <p:cNvPr id="316420" name="Group 4"/>
            <p:cNvGrpSpPr>
              <a:grpSpLocks/>
            </p:cNvGrpSpPr>
            <p:nvPr/>
          </p:nvGrpSpPr>
          <p:grpSpPr bwMode="auto">
            <a:xfrm>
              <a:off x="3616" y="403"/>
              <a:ext cx="1574" cy="1307"/>
              <a:chOff x="299" y="2755"/>
              <a:chExt cx="1574" cy="1307"/>
            </a:xfrm>
          </p:grpSpPr>
          <p:sp>
            <p:nvSpPr>
              <p:cNvPr id="316421" name="Freeform 5"/>
              <p:cNvSpPr>
                <a:spLocks/>
              </p:cNvSpPr>
              <p:nvPr/>
            </p:nvSpPr>
            <p:spPr bwMode="auto">
              <a:xfrm>
                <a:off x="548" y="3104"/>
                <a:ext cx="348" cy="429"/>
              </a:xfrm>
              <a:custGeom>
                <a:avLst/>
                <a:gdLst/>
                <a:ahLst/>
                <a:cxnLst>
                  <a:cxn ang="0">
                    <a:pos x="2" y="203"/>
                  </a:cxn>
                  <a:cxn ang="0">
                    <a:pos x="636" y="0"/>
                  </a:cxn>
                  <a:cxn ang="0">
                    <a:pos x="636" y="819"/>
                  </a:cxn>
                  <a:cxn ang="0">
                    <a:pos x="0" y="612"/>
                  </a:cxn>
                  <a:cxn ang="0">
                    <a:pos x="2" y="203"/>
                  </a:cxn>
                </a:cxnLst>
                <a:rect l="0" t="0" r="r" b="b"/>
                <a:pathLst>
                  <a:path w="636" h="819">
                    <a:moveTo>
                      <a:pt x="2" y="203"/>
                    </a:moveTo>
                    <a:lnTo>
                      <a:pt x="636" y="0"/>
                    </a:lnTo>
                    <a:lnTo>
                      <a:pt x="636" y="819"/>
                    </a:lnTo>
                    <a:lnTo>
                      <a:pt x="0" y="612"/>
                    </a:lnTo>
                    <a:lnTo>
                      <a:pt x="2" y="203"/>
                    </a:lnTo>
                    <a:close/>
                  </a:path>
                </a:pathLst>
              </a:custGeom>
              <a:gradFill rotWithShape="1">
                <a:gsLst>
                  <a:gs pos="0">
                    <a:srgbClr val="969696">
                      <a:gamma/>
                      <a:shade val="46275"/>
                      <a:invGamma/>
                    </a:srgbClr>
                  </a:gs>
                  <a:gs pos="50000">
                    <a:srgbClr val="969696"/>
                  </a:gs>
                  <a:gs pos="100000">
                    <a:srgbClr val="969696">
                      <a:gamma/>
                      <a:shade val="46275"/>
                      <a:invGamma/>
                    </a:srgbClr>
                  </a:gs>
                </a:gsLst>
                <a:lin ang="5400000" scaled="1"/>
              </a:gradFill>
              <a:ln w="19050">
                <a:solidFill>
                  <a:schemeClr val="tx1"/>
                </a:solidFill>
                <a:round/>
                <a:headEnd/>
                <a:tailEnd/>
              </a:ln>
              <a:effectLst/>
            </p:spPr>
            <p:txBody>
              <a:bodyPr/>
              <a:lstStyle/>
              <a:p>
                <a:endParaRPr lang="th-TH"/>
              </a:p>
            </p:txBody>
          </p:sp>
          <p:sp>
            <p:nvSpPr>
              <p:cNvPr id="316422" name="Text Box 6"/>
              <p:cNvSpPr txBox="1">
                <a:spLocks noChangeArrowheads="1"/>
              </p:cNvSpPr>
              <p:nvPr/>
            </p:nvSpPr>
            <p:spPr bwMode="auto">
              <a:xfrm>
                <a:off x="574" y="3229"/>
                <a:ext cx="325" cy="173"/>
              </a:xfrm>
              <a:prstGeom prst="rect">
                <a:avLst/>
              </a:prstGeom>
              <a:noFill/>
              <a:ln w="9525">
                <a:noFill/>
                <a:miter lim="800000"/>
                <a:headEnd/>
                <a:tailEnd/>
              </a:ln>
              <a:effectLst/>
            </p:spPr>
            <p:txBody>
              <a:bodyPr>
                <a:spAutoFit/>
              </a:bodyPr>
              <a:lstStyle/>
              <a:p>
                <a:pPr algn="ctr">
                  <a:spcBef>
                    <a:spcPct val="50000"/>
                  </a:spcBef>
                </a:pPr>
                <a:r>
                  <a:rPr lang="en-US" sz="1200" i="1" baseline="0">
                    <a:latin typeface="Times New Roman" pitchFamily="18" charset="0"/>
                  </a:rPr>
                  <a:t>HPT</a:t>
                </a:r>
                <a:endParaRPr lang="th-TH" sz="1200" i="1" baseline="0">
                  <a:latin typeface="Times New Roman" pitchFamily="18" charset="0"/>
                </a:endParaRPr>
              </a:p>
            </p:txBody>
          </p:sp>
          <p:sp>
            <p:nvSpPr>
              <p:cNvPr id="316423" name="Rectangle 7"/>
              <p:cNvSpPr>
                <a:spLocks noChangeArrowheads="1"/>
              </p:cNvSpPr>
              <p:nvPr/>
            </p:nvSpPr>
            <p:spPr bwMode="auto">
              <a:xfrm>
                <a:off x="893" y="3278"/>
                <a:ext cx="103" cy="75"/>
              </a:xfrm>
              <a:prstGeom prst="rect">
                <a:avLst/>
              </a:prstGeom>
              <a:gradFill rotWithShape="1">
                <a:gsLst>
                  <a:gs pos="0">
                    <a:srgbClr val="7D8283">
                      <a:gamma/>
                      <a:shade val="46275"/>
                      <a:invGamma/>
                    </a:srgbClr>
                  </a:gs>
                  <a:gs pos="50000">
                    <a:srgbClr val="7D8283"/>
                  </a:gs>
                  <a:gs pos="100000">
                    <a:srgbClr val="7D8283">
                      <a:gamma/>
                      <a:shade val="46275"/>
                      <a:invGamma/>
                    </a:srgbClr>
                  </a:gs>
                </a:gsLst>
                <a:lin ang="5400000" scaled="1"/>
              </a:gradFill>
              <a:ln w="9525">
                <a:solidFill>
                  <a:schemeClr val="tx1"/>
                </a:solidFill>
                <a:miter lim="800000"/>
                <a:headEnd/>
                <a:tailEnd/>
              </a:ln>
              <a:effectLst/>
            </p:spPr>
            <p:txBody>
              <a:bodyPr wrap="none" anchor="ctr"/>
              <a:lstStyle/>
              <a:p>
                <a:endParaRPr lang="th-TH"/>
              </a:p>
            </p:txBody>
          </p:sp>
          <p:grpSp>
            <p:nvGrpSpPr>
              <p:cNvPr id="316424" name="Group 8"/>
              <p:cNvGrpSpPr>
                <a:grpSpLocks/>
              </p:cNvGrpSpPr>
              <p:nvPr/>
            </p:nvGrpSpPr>
            <p:grpSpPr bwMode="auto">
              <a:xfrm>
                <a:off x="299" y="2909"/>
                <a:ext cx="330" cy="314"/>
                <a:chOff x="1931" y="2609"/>
                <a:chExt cx="330" cy="314"/>
              </a:xfrm>
            </p:grpSpPr>
            <p:sp>
              <p:nvSpPr>
                <p:cNvPr id="316425" name="Line 9"/>
                <p:cNvSpPr>
                  <a:spLocks noChangeShapeType="1"/>
                </p:cNvSpPr>
                <p:nvPr/>
              </p:nvSpPr>
              <p:spPr bwMode="auto">
                <a:xfrm>
                  <a:off x="2205" y="2609"/>
                  <a:ext cx="0" cy="314"/>
                </a:xfrm>
                <a:prstGeom prst="line">
                  <a:avLst/>
                </a:prstGeom>
                <a:noFill/>
                <a:ln w="19050">
                  <a:solidFill>
                    <a:schemeClr val="tx1"/>
                  </a:solidFill>
                  <a:round/>
                  <a:headEnd/>
                  <a:tailEnd type="triangle" w="med" len="med"/>
                </a:ln>
                <a:effectLst/>
              </p:spPr>
              <p:txBody>
                <a:bodyPr/>
                <a:lstStyle/>
                <a:p>
                  <a:endParaRPr lang="th-TH"/>
                </a:p>
              </p:txBody>
            </p:sp>
            <p:grpSp>
              <p:nvGrpSpPr>
                <p:cNvPr id="316426" name="Group 10"/>
                <p:cNvGrpSpPr>
                  <a:grpSpLocks/>
                </p:cNvGrpSpPr>
                <p:nvPr/>
              </p:nvGrpSpPr>
              <p:grpSpPr bwMode="auto">
                <a:xfrm>
                  <a:off x="1931" y="2634"/>
                  <a:ext cx="330" cy="173"/>
                  <a:chOff x="1731" y="2415"/>
                  <a:chExt cx="330" cy="173"/>
                </a:xfrm>
              </p:grpSpPr>
              <p:grpSp>
                <p:nvGrpSpPr>
                  <p:cNvPr id="316427" name="Group 11"/>
                  <p:cNvGrpSpPr>
                    <a:grpSpLocks/>
                  </p:cNvGrpSpPr>
                  <p:nvPr/>
                </p:nvGrpSpPr>
                <p:grpSpPr bwMode="auto">
                  <a:xfrm>
                    <a:off x="1731" y="2415"/>
                    <a:ext cx="171" cy="173"/>
                    <a:chOff x="4061" y="1649"/>
                    <a:chExt cx="171" cy="173"/>
                  </a:xfrm>
                </p:grpSpPr>
                <p:sp>
                  <p:nvSpPr>
                    <p:cNvPr id="316428" name="Text Box 12"/>
                    <p:cNvSpPr txBox="1">
                      <a:spLocks noChangeArrowheads="1"/>
                    </p:cNvSpPr>
                    <p:nvPr/>
                  </p:nvSpPr>
                  <p:spPr bwMode="auto">
                    <a:xfrm>
                      <a:off x="4061" y="1649"/>
                      <a:ext cx="148" cy="173"/>
                    </a:xfrm>
                    <a:prstGeom prst="rect">
                      <a:avLst/>
                    </a:prstGeom>
                    <a:noFill/>
                    <a:ln w="9525">
                      <a:noFill/>
                      <a:miter lim="800000"/>
                      <a:headEnd/>
                      <a:tailEnd/>
                    </a:ln>
                    <a:effectLst/>
                  </p:spPr>
                  <p:txBody>
                    <a:bodyPr>
                      <a:spAutoFit/>
                    </a:bodyPr>
                    <a:lstStyle/>
                    <a:p>
                      <a:pPr algn="ctr">
                        <a:spcBef>
                          <a:spcPct val="50000"/>
                        </a:spcBef>
                      </a:pPr>
                      <a:r>
                        <a:rPr lang="en-US" sz="1200" baseline="0">
                          <a:latin typeface="Script MT Bold" pitchFamily="66" charset="0"/>
                        </a:rPr>
                        <a:t>1</a:t>
                      </a:r>
                      <a:endParaRPr lang="th-TH" sz="1200" baseline="0">
                        <a:latin typeface="Script MT Bold" pitchFamily="66" charset="0"/>
                      </a:endParaRPr>
                    </a:p>
                  </p:txBody>
                </p:sp>
                <p:sp>
                  <p:nvSpPr>
                    <p:cNvPr id="316429" name="Oval 13"/>
                    <p:cNvSpPr>
                      <a:spLocks noChangeArrowheads="1"/>
                    </p:cNvSpPr>
                    <p:nvPr/>
                  </p:nvSpPr>
                  <p:spPr bwMode="auto">
                    <a:xfrm>
                      <a:off x="4064" y="1659"/>
                      <a:ext cx="168" cy="158"/>
                    </a:xfrm>
                    <a:prstGeom prst="ellipse">
                      <a:avLst/>
                    </a:prstGeom>
                    <a:noFill/>
                    <a:ln w="9525">
                      <a:solidFill>
                        <a:srgbClr val="FFFF99"/>
                      </a:solidFill>
                      <a:round/>
                      <a:headEnd/>
                      <a:tailEnd/>
                    </a:ln>
                    <a:effectLst/>
                  </p:spPr>
                  <p:txBody>
                    <a:bodyPr wrap="none" anchor="ctr"/>
                    <a:lstStyle/>
                    <a:p>
                      <a:endParaRPr lang="th-TH"/>
                    </a:p>
                  </p:txBody>
                </p:sp>
              </p:grpSp>
              <p:sp>
                <p:nvSpPr>
                  <p:cNvPr id="316430" name="Line 14"/>
                  <p:cNvSpPr>
                    <a:spLocks noChangeShapeType="1"/>
                  </p:cNvSpPr>
                  <p:nvPr/>
                </p:nvSpPr>
                <p:spPr bwMode="auto">
                  <a:xfrm>
                    <a:off x="1899" y="2508"/>
                    <a:ext cx="162" cy="3"/>
                  </a:xfrm>
                  <a:prstGeom prst="line">
                    <a:avLst/>
                  </a:prstGeom>
                  <a:noFill/>
                  <a:ln w="9525">
                    <a:solidFill>
                      <a:schemeClr val="tx1"/>
                    </a:solidFill>
                    <a:round/>
                    <a:headEnd/>
                    <a:tailEnd/>
                  </a:ln>
                  <a:effectLst/>
                </p:spPr>
                <p:txBody>
                  <a:bodyPr/>
                  <a:lstStyle/>
                  <a:p>
                    <a:endParaRPr lang="th-TH"/>
                  </a:p>
                </p:txBody>
              </p:sp>
            </p:grpSp>
          </p:grpSp>
          <p:grpSp>
            <p:nvGrpSpPr>
              <p:cNvPr id="316431" name="Group 15"/>
              <p:cNvGrpSpPr>
                <a:grpSpLocks/>
              </p:cNvGrpSpPr>
              <p:nvPr/>
            </p:nvGrpSpPr>
            <p:grpSpPr bwMode="auto">
              <a:xfrm>
                <a:off x="994" y="2956"/>
                <a:ext cx="879" cy="1106"/>
                <a:chOff x="4264" y="1786"/>
                <a:chExt cx="879" cy="1106"/>
              </a:xfrm>
            </p:grpSpPr>
            <p:sp>
              <p:nvSpPr>
                <p:cNvPr id="316432" name="Line 16"/>
                <p:cNvSpPr>
                  <a:spLocks noChangeShapeType="1"/>
                </p:cNvSpPr>
                <p:nvPr/>
              </p:nvSpPr>
              <p:spPr bwMode="auto">
                <a:xfrm>
                  <a:off x="4582" y="2441"/>
                  <a:ext cx="0" cy="451"/>
                </a:xfrm>
                <a:prstGeom prst="line">
                  <a:avLst/>
                </a:prstGeom>
                <a:noFill/>
                <a:ln w="19050">
                  <a:solidFill>
                    <a:schemeClr val="tx1"/>
                  </a:solidFill>
                  <a:round/>
                  <a:headEnd/>
                  <a:tailEnd type="triangle" w="med" len="med"/>
                </a:ln>
                <a:effectLst/>
              </p:spPr>
              <p:txBody>
                <a:bodyPr/>
                <a:lstStyle/>
                <a:p>
                  <a:endParaRPr lang="th-TH"/>
                </a:p>
              </p:txBody>
            </p:sp>
            <p:grpSp>
              <p:nvGrpSpPr>
                <p:cNvPr id="316433" name="Group 17"/>
                <p:cNvGrpSpPr>
                  <a:grpSpLocks/>
                </p:cNvGrpSpPr>
                <p:nvPr/>
              </p:nvGrpSpPr>
              <p:grpSpPr bwMode="auto">
                <a:xfrm>
                  <a:off x="4531" y="2576"/>
                  <a:ext cx="331" cy="173"/>
                  <a:chOff x="3376" y="2147"/>
                  <a:chExt cx="331" cy="173"/>
                </a:xfrm>
              </p:grpSpPr>
              <p:sp>
                <p:nvSpPr>
                  <p:cNvPr id="316434" name="Line 18"/>
                  <p:cNvSpPr>
                    <a:spLocks noChangeShapeType="1"/>
                  </p:cNvSpPr>
                  <p:nvPr/>
                </p:nvSpPr>
                <p:spPr bwMode="auto">
                  <a:xfrm flipH="1">
                    <a:off x="3376" y="2241"/>
                    <a:ext cx="169" cy="0"/>
                  </a:xfrm>
                  <a:prstGeom prst="line">
                    <a:avLst/>
                  </a:prstGeom>
                  <a:noFill/>
                  <a:ln w="9525">
                    <a:solidFill>
                      <a:schemeClr val="tx1"/>
                    </a:solidFill>
                    <a:round/>
                    <a:headEnd/>
                    <a:tailEnd/>
                  </a:ln>
                  <a:effectLst/>
                </p:spPr>
                <p:txBody>
                  <a:bodyPr/>
                  <a:lstStyle/>
                  <a:p>
                    <a:endParaRPr lang="th-TH"/>
                  </a:p>
                </p:txBody>
              </p:sp>
              <p:grpSp>
                <p:nvGrpSpPr>
                  <p:cNvPr id="316435" name="Group 19"/>
                  <p:cNvGrpSpPr>
                    <a:grpSpLocks/>
                  </p:cNvGrpSpPr>
                  <p:nvPr/>
                </p:nvGrpSpPr>
                <p:grpSpPr bwMode="auto">
                  <a:xfrm>
                    <a:off x="3536" y="2147"/>
                    <a:ext cx="171" cy="173"/>
                    <a:chOff x="4061" y="1649"/>
                    <a:chExt cx="171" cy="173"/>
                  </a:xfrm>
                </p:grpSpPr>
                <p:sp>
                  <p:nvSpPr>
                    <p:cNvPr id="316436" name="Text Box 20"/>
                    <p:cNvSpPr txBox="1">
                      <a:spLocks noChangeArrowheads="1"/>
                    </p:cNvSpPr>
                    <p:nvPr/>
                  </p:nvSpPr>
                  <p:spPr bwMode="auto">
                    <a:xfrm>
                      <a:off x="4061" y="1649"/>
                      <a:ext cx="148" cy="173"/>
                    </a:xfrm>
                    <a:prstGeom prst="rect">
                      <a:avLst/>
                    </a:prstGeom>
                    <a:noFill/>
                    <a:ln w="9525">
                      <a:noFill/>
                      <a:miter lim="800000"/>
                      <a:headEnd/>
                      <a:tailEnd/>
                    </a:ln>
                    <a:effectLst/>
                  </p:spPr>
                  <p:txBody>
                    <a:bodyPr>
                      <a:spAutoFit/>
                    </a:bodyPr>
                    <a:lstStyle/>
                    <a:p>
                      <a:pPr algn="ctr">
                        <a:spcBef>
                          <a:spcPct val="50000"/>
                        </a:spcBef>
                      </a:pPr>
                      <a:r>
                        <a:rPr lang="en-US" sz="1200" baseline="0">
                          <a:latin typeface="Script MT Bold" pitchFamily="66" charset="0"/>
                        </a:rPr>
                        <a:t>4</a:t>
                      </a:r>
                      <a:endParaRPr lang="th-TH" sz="1200" baseline="0">
                        <a:latin typeface="Script MT Bold" pitchFamily="66" charset="0"/>
                      </a:endParaRPr>
                    </a:p>
                  </p:txBody>
                </p:sp>
                <p:sp>
                  <p:nvSpPr>
                    <p:cNvPr id="316437" name="Oval 21"/>
                    <p:cNvSpPr>
                      <a:spLocks noChangeArrowheads="1"/>
                    </p:cNvSpPr>
                    <p:nvPr/>
                  </p:nvSpPr>
                  <p:spPr bwMode="auto">
                    <a:xfrm>
                      <a:off x="4064" y="1659"/>
                      <a:ext cx="168" cy="158"/>
                    </a:xfrm>
                    <a:prstGeom prst="ellipse">
                      <a:avLst/>
                    </a:prstGeom>
                    <a:noFill/>
                    <a:ln w="9525">
                      <a:solidFill>
                        <a:srgbClr val="FFFF99"/>
                      </a:solidFill>
                      <a:round/>
                      <a:headEnd/>
                      <a:tailEnd/>
                    </a:ln>
                    <a:effectLst/>
                  </p:spPr>
                  <p:txBody>
                    <a:bodyPr wrap="none" anchor="ctr"/>
                    <a:lstStyle/>
                    <a:p>
                      <a:endParaRPr lang="th-TH"/>
                    </a:p>
                  </p:txBody>
                </p:sp>
              </p:grpSp>
            </p:grpSp>
            <p:grpSp>
              <p:nvGrpSpPr>
                <p:cNvPr id="316438" name="Group 22"/>
                <p:cNvGrpSpPr>
                  <a:grpSpLocks/>
                </p:cNvGrpSpPr>
                <p:nvPr/>
              </p:nvGrpSpPr>
              <p:grpSpPr bwMode="auto">
                <a:xfrm>
                  <a:off x="4264" y="1786"/>
                  <a:ext cx="879" cy="706"/>
                  <a:chOff x="4288" y="892"/>
                  <a:chExt cx="879" cy="706"/>
                </a:xfrm>
              </p:grpSpPr>
              <p:sp>
                <p:nvSpPr>
                  <p:cNvPr id="316439" name="AutoShape 23"/>
                  <p:cNvSpPr>
                    <a:spLocks noChangeArrowheads="1"/>
                  </p:cNvSpPr>
                  <p:nvPr/>
                </p:nvSpPr>
                <p:spPr bwMode="auto">
                  <a:xfrm>
                    <a:off x="4740" y="962"/>
                    <a:ext cx="289" cy="374"/>
                  </a:xfrm>
                  <a:prstGeom prst="curvedDownArrow">
                    <a:avLst>
                      <a:gd name="adj1" fmla="val 20000"/>
                      <a:gd name="adj2" fmla="val 40000"/>
                      <a:gd name="adj3" fmla="val 43137"/>
                    </a:avLst>
                  </a:prstGeom>
                  <a:solidFill>
                    <a:srgbClr val="008000"/>
                  </a:solidFill>
                  <a:ln w="9525">
                    <a:solidFill>
                      <a:schemeClr val="tx1"/>
                    </a:solidFill>
                    <a:miter lim="800000"/>
                    <a:headEnd/>
                    <a:tailEnd/>
                  </a:ln>
                  <a:effectLst/>
                </p:spPr>
                <p:txBody>
                  <a:bodyPr wrap="none" anchor="ctr"/>
                  <a:lstStyle/>
                  <a:p>
                    <a:endParaRPr lang="th-TH"/>
                  </a:p>
                </p:txBody>
              </p:sp>
              <p:sp>
                <p:nvSpPr>
                  <p:cNvPr id="316440" name="Rectangle 24"/>
                  <p:cNvSpPr>
                    <a:spLocks noChangeArrowheads="1"/>
                  </p:cNvSpPr>
                  <p:nvPr/>
                </p:nvSpPr>
                <p:spPr bwMode="auto">
                  <a:xfrm>
                    <a:off x="4656" y="1207"/>
                    <a:ext cx="233" cy="75"/>
                  </a:xfrm>
                  <a:prstGeom prst="rect">
                    <a:avLst/>
                  </a:prstGeom>
                  <a:gradFill rotWithShape="1">
                    <a:gsLst>
                      <a:gs pos="0">
                        <a:srgbClr val="7D8283">
                          <a:gamma/>
                          <a:shade val="46275"/>
                          <a:invGamma/>
                        </a:srgbClr>
                      </a:gs>
                      <a:gs pos="50000">
                        <a:srgbClr val="7D8283"/>
                      </a:gs>
                      <a:gs pos="100000">
                        <a:srgbClr val="7D8283">
                          <a:gamma/>
                          <a:shade val="46275"/>
                          <a:invGamma/>
                        </a:srgbClr>
                      </a:gs>
                    </a:gsLst>
                    <a:lin ang="5400000" scaled="1"/>
                  </a:gradFill>
                  <a:ln w="9525">
                    <a:solidFill>
                      <a:schemeClr val="tx1"/>
                    </a:solidFill>
                    <a:miter lim="800000"/>
                    <a:headEnd/>
                    <a:tailEnd/>
                  </a:ln>
                  <a:effectLst/>
                </p:spPr>
                <p:txBody>
                  <a:bodyPr wrap="none" anchor="ctr"/>
                  <a:lstStyle/>
                  <a:p>
                    <a:endParaRPr lang="th-TH"/>
                  </a:p>
                </p:txBody>
              </p:sp>
              <p:sp>
                <p:nvSpPr>
                  <p:cNvPr id="316441" name="Text Box 25"/>
                  <p:cNvSpPr txBox="1">
                    <a:spLocks noChangeArrowheads="1"/>
                  </p:cNvSpPr>
                  <p:nvPr/>
                </p:nvSpPr>
                <p:spPr bwMode="auto">
                  <a:xfrm>
                    <a:off x="4866" y="1289"/>
                    <a:ext cx="301" cy="192"/>
                  </a:xfrm>
                  <a:prstGeom prst="rect">
                    <a:avLst/>
                  </a:prstGeom>
                  <a:noFill/>
                  <a:ln w="9525">
                    <a:noFill/>
                    <a:miter lim="800000"/>
                    <a:headEnd/>
                    <a:tailEnd/>
                  </a:ln>
                  <a:effectLst/>
                </p:spPr>
                <p:txBody>
                  <a:bodyPr>
                    <a:spAutoFit/>
                  </a:bodyPr>
                  <a:lstStyle/>
                  <a:p>
                    <a:pPr>
                      <a:spcBef>
                        <a:spcPct val="50000"/>
                      </a:spcBef>
                    </a:pPr>
                    <a:r>
                      <a:rPr lang="en-US" sz="1400" i="1" baseline="0">
                        <a:latin typeface="Comic Sans MS" pitchFamily="66" charset="0"/>
                      </a:rPr>
                      <a:t>w</a:t>
                    </a:r>
                    <a:r>
                      <a:rPr lang="en-US" sz="1400" i="1">
                        <a:latin typeface="Comic Sans MS" pitchFamily="66" charset="0"/>
                      </a:rPr>
                      <a:t>t</a:t>
                    </a:r>
                    <a:endParaRPr lang="th-TH" sz="1400" i="1" baseline="0">
                      <a:latin typeface="Comic Sans MS" pitchFamily="66" charset="0"/>
                    </a:endParaRPr>
                  </a:p>
                </p:txBody>
              </p:sp>
              <p:sp>
                <p:nvSpPr>
                  <p:cNvPr id="316442" name="Freeform 26"/>
                  <p:cNvSpPr>
                    <a:spLocks/>
                  </p:cNvSpPr>
                  <p:nvPr/>
                </p:nvSpPr>
                <p:spPr bwMode="auto">
                  <a:xfrm>
                    <a:off x="4288" y="892"/>
                    <a:ext cx="368" cy="706"/>
                  </a:xfrm>
                  <a:custGeom>
                    <a:avLst/>
                    <a:gdLst/>
                    <a:ahLst/>
                    <a:cxnLst>
                      <a:cxn ang="0">
                        <a:pos x="0" y="114"/>
                      </a:cxn>
                      <a:cxn ang="0">
                        <a:pos x="368" y="0"/>
                      </a:cxn>
                      <a:cxn ang="0">
                        <a:pos x="362" y="706"/>
                      </a:cxn>
                      <a:cxn ang="0">
                        <a:pos x="0" y="598"/>
                      </a:cxn>
                      <a:cxn ang="0">
                        <a:pos x="0" y="114"/>
                      </a:cxn>
                    </a:cxnLst>
                    <a:rect l="0" t="0" r="r" b="b"/>
                    <a:pathLst>
                      <a:path w="368" h="706">
                        <a:moveTo>
                          <a:pt x="0" y="114"/>
                        </a:moveTo>
                        <a:lnTo>
                          <a:pt x="368" y="0"/>
                        </a:lnTo>
                        <a:lnTo>
                          <a:pt x="362" y="706"/>
                        </a:lnTo>
                        <a:lnTo>
                          <a:pt x="0" y="598"/>
                        </a:lnTo>
                        <a:lnTo>
                          <a:pt x="0" y="114"/>
                        </a:lnTo>
                        <a:close/>
                      </a:path>
                    </a:pathLst>
                  </a:custGeom>
                  <a:gradFill rotWithShape="1">
                    <a:gsLst>
                      <a:gs pos="0">
                        <a:srgbClr val="969696">
                          <a:gamma/>
                          <a:shade val="46275"/>
                          <a:invGamma/>
                        </a:srgbClr>
                      </a:gs>
                      <a:gs pos="50000">
                        <a:srgbClr val="969696"/>
                      </a:gs>
                      <a:gs pos="100000">
                        <a:srgbClr val="969696">
                          <a:gamma/>
                          <a:shade val="46275"/>
                          <a:invGamma/>
                        </a:srgbClr>
                      </a:gs>
                    </a:gsLst>
                    <a:lin ang="5400000" scaled="1"/>
                  </a:gradFill>
                  <a:ln w="19050">
                    <a:solidFill>
                      <a:schemeClr val="tx1"/>
                    </a:solidFill>
                    <a:round/>
                    <a:headEnd/>
                    <a:tailEnd/>
                  </a:ln>
                  <a:effectLst/>
                </p:spPr>
                <p:txBody>
                  <a:bodyPr/>
                  <a:lstStyle/>
                  <a:p>
                    <a:endParaRPr lang="th-TH"/>
                  </a:p>
                </p:txBody>
              </p:sp>
              <p:sp>
                <p:nvSpPr>
                  <p:cNvPr id="316443" name="Text Box 27"/>
                  <p:cNvSpPr txBox="1">
                    <a:spLocks noChangeArrowheads="1"/>
                  </p:cNvSpPr>
                  <p:nvPr/>
                </p:nvSpPr>
                <p:spPr bwMode="auto">
                  <a:xfrm>
                    <a:off x="4325" y="1142"/>
                    <a:ext cx="283" cy="173"/>
                  </a:xfrm>
                  <a:prstGeom prst="rect">
                    <a:avLst/>
                  </a:prstGeom>
                  <a:noFill/>
                  <a:ln w="9525">
                    <a:noFill/>
                    <a:miter lim="800000"/>
                    <a:headEnd/>
                    <a:tailEnd/>
                  </a:ln>
                  <a:effectLst/>
                </p:spPr>
                <p:txBody>
                  <a:bodyPr>
                    <a:spAutoFit/>
                  </a:bodyPr>
                  <a:lstStyle/>
                  <a:p>
                    <a:pPr algn="ctr">
                      <a:spcBef>
                        <a:spcPct val="50000"/>
                      </a:spcBef>
                    </a:pPr>
                    <a:r>
                      <a:rPr lang="en-US" sz="1200" i="1" baseline="0">
                        <a:latin typeface="Times New Roman" pitchFamily="18" charset="0"/>
                      </a:rPr>
                      <a:t>LPT</a:t>
                    </a:r>
                    <a:endParaRPr lang="th-TH" sz="1200" i="1" baseline="0">
                      <a:latin typeface="Times New Roman" pitchFamily="18" charset="0"/>
                    </a:endParaRPr>
                  </a:p>
                </p:txBody>
              </p:sp>
            </p:grpSp>
          </p:grpSp>
          <p:grpSp>
            <p:nvGrpSpPr>
              <p:cNvPr id="316444" name="Group 28"/>
              <p:cNvGrpSpPr>
                <a:grpSpLocks/>
              </p:cNvGrpSpPr>
              <p:nvPr/>
            </p:nvGrpSpPr>
            <p:grpSpPr bwMode="auto">
              <a:xfrm>
                <a:off x="768" y="2755"/>
                <a:ext cx="330" cy="314"/>
                <a:chOff x="1931" y="2609"/>
                <a:chExt cx="330" cy="314"/>
              </a:xfrm>
            </p:grpSpPr>
            <p:sp>
              <p:nvSpPr>
                <p:cNvPr id="316445" name="Line 29"/>
                <p:cNvSpPr>
                  <a:spLocks noChangeShapeType="1"/>
                </p:cNvSpPr>
                <p:nvPr/>
              </p:nvSpPr>
              <p:spPr bwMode="auto">
                <a:xfrm>
                  <a:off x="2205" y="2609"/>
                  <a:ext cx="0" cy="314"/>
                </a:xfrm>
                <a:prstGeom prst="line">
                  <a:avLst/>
                </a:prstGeom>
                <a:noFill/>
                <a:ln w="19050">
                  <a:solidFill>
                    <a:schemeClr val="tx1"/>
                  </a:solidFill>
                  <a:round/>
                  <a:headEnd/>
                  <a:tailEnd type="triangle" w="med" len="med"/>
                </a:ln>
                <a:effectLst/>
              </p:spPr>
              <p:txBody>
                <a:bodyPr/>
                <a:lstStyle/>
                <a:p>
                  <a:endParaRPr lang="th-TH"/>
                </a:p>
              </p:txBody>
            </p:sp>
            <p:grpSp>
              <p:nvGrpSpPr>
                <p:cNvPr id="316446" name="Group 30"/>
                <p:cNvGrpSpPr>
                  <a:grpSpLocks/>
                </p:cNvGrpSpPr>
                <p:nvPr/>
              </p:nvGrpSpPr>
              <p:grpSpPr bwMode="auto">
                <a:xfrm>
                  <a:off x="1931" y="2634"/>
                  <a:ext cx="330" cy="173"/>
                  <a:chOff x="1731" y="2415"/>
                  <a:chExt cx="330" cy="173"/>
                </a:xfrm>
              </p:grpSpPr>
              <p:grpSp>
                <p:nvGrpSpPr>
                  <p:cNvPr id="316447" name="Group 31"/>
                  <p:cNvGrpSpPr>
                    <a:grpSpLocks/>
                  </p:cNvGrpSpPr>
                  <p:nvPr/>
                </p:nvGrpSpPr>
                <p:grpSpPr bwMode="auto">
                  <a:xfrm>
                    <a:off x="1731" y="2415"/>
                    <a:ext cx="171" cy="173"/>
                    <a:chOff x="4061" y="1649"/>
                    <a:chExt cx="171" cy="173"/>
                  </a:xfrm>
                </p:grpSpPr>
                <p:sp>
                  <p:nvSpPr>
                    <p:cNvPr id="316448" name="Text Box 32"/>
                    <p:cNvSpPr txBox="1">
                      <a:spLocks noChangeArrowheads="1"/>
                    </p:cNvSpPr>
                    <p:nvPr/>
                  </p:nvSpPr>
                  <p:spPr bwMode="auto">
                    <a:xfrm>
                      <a:off x="4061" y="1649"/>
                      <a:ext cx="148" cy="173"/>
                    </a:xfrm>
                    <a:prstGeom prst="rect">
                      <a:avLst/>
                    </a:prstGeom>
                    <a:noFill/>
                    <a:ln w="9525">
                      <a:noFill/>
                      <a:miter lim="800000"/>
                      <a:headEnd/>
                      <a:tailEnd/>
                    </a:ln>
                    <a:effectLst/>
                  </p:spPr>
                  <p:txBody>
                    <a:bodyPr>
                      <a:spAutoFit/>
                    </a:bodyPr>
                    <a:lstStyle/>
                    <a:p>
                      <a:pPr algn="ctr">
                        <a:spcBef>
                          <a:spcPct val="50000"/>
                        </a:spcBef>
                      </a:pPr>
                      <a:r>
                        <a:rPr lang="en-US" sz="1200" baseline="0">
                          <a:latin typeface="Script MT Bold" pitchFamily="66" charset="0"/>
                        </a:rPr>
                        <a:t>3</a:t>
                      </a:r>
                      <a:endParaRPr lang="th-TH" sz="1200" baseline="0">
                        <a:latin typeface="Script MT Bold" pitchFamily="66" charset="0"/>
                      </a:endParaRPr>
                    </a:p>
                  </p:txBody>
                </p:sp>
                <p:sp>
                  <p:nvSpPr>
                    <p:cNvPr id="316449" name="Oval 33"/>
                    <p:cNvSpPr>
                      <a:spLocks noChangeArrowheads="1"/>
                    </p:cNvSpPr>
                    <p:nvPr/>
                  </p:nvSpPr>
                  <p:spPr bwMode="auto">
                    <a:xfrm>
                      <a:off x="4064" y="1659"/>
                      <a:ext cx="168" cy="158"/>
                    </a:xfrm>
                    <a:prstGeom prst="ellipse">
                      <a:avLst/>
                    </a:prstGeom>
                    <a:noFill/>
                    <a:ln w="9525">
                      <a:solidFill>
                        <a:srgbClr val="FFFF99"/>
                      </a:solidFill>
                      <a:round/>
                      <a:headEnd/>
                      <a:tailEnd/>
                    </a:ln>
                    <a:effectLst/>
                  </p:spPr>
                  <p:txBody>
                    <a:bodyPr wrap="none" anchor="ctr"/>
                    <a:lstStyle/>
                    <a:p>
                      <a:endParaRPr lang="th-TH"/>
                    </a:p>
                  </p:txBody>
                </p:sp>
              </p:grpSp>
              <p:sp>
                <p:nvSpPr>
                  <p:cNvPr id="316450" name="Line 34"/>
                  <p:cNvSpPr>
                    <a:spLocks noChangeShapeType="1"/>
                  </p:cNvSpPr>
                  <p:nvPr/>
                </p:nvSpPr>
                <p:spPr bwMode="auto">
                  <a:xfrm>
                    <a:off x="1899" y="2508"/>
                    <a:ext cx="162" cy="3"/>
                  </a:xfrm>
                  <a:prstGeom prst="line">
                    <a:avLst/>
                  </a:prstGeom>
                  <a:noFill/>
                  <a:ln w="9525">
                    <a:solidFill>
                      <a:schemeClr val="tx1"/>
                    </a:solidFill>
                    <a:round/>
                    <a:headEnd/>
                    <a:tailEnd/>
                  </a:ln>
                  <a:effectLst/>
                </p:spPr>
                <p:txBody>
                  <a:bodyPr/>
                  <a:lstStyle/>
                  <a:p>
                    <a:endParaRPr lang="th-TH"/>
                  </a:p>
                </p:txBody>
              </p:sp>
            </p:grpSp>
          </p:grpSp>
          <p:grpSp>
            <p:nvGrpSpPr>
              <p:cNvPr id="316451" name="Group 35"/>
              <p:cNvGrpSpPr>
                <a:grpSpLocks/>
              </p:cNvGrpSpPr>
              <p:nvPr/>
            </p:nvGrpSpPr>
            <p:grpSpPr bwMode="auto">
              <a:xfrm>
                <a:off x="586" y="3499"/>
                <a:ext cx="330" cy="314"/>
                <a:chOff x="1931" y="2609"/>
                <a:chExt cx="330" cy="314"/>
              </a:xfrm>
            </p:grpSpPr>
            <p:sp>
              <p:nvSpPr>
                <p:cNvPr id="316452" name="Line 36"/>
                <p:cNvSpPr>
                  <a:spLocks noChangeShapeType="1"/>
                </p:cNvSpPr>
                <p:nvPr/>
              </p:nvSpPr>
              <p:spPr bwMode="auto">
                <a:xfrm>
                  <a:off x="2205" y="2609"/>
                  <a:ext cx="0" cy="314"/>
                </a:xfrm>
                <a:prstGeom prst="line">
                  <a:avLst/>
                </a:prstGeom>
                <a:noFill/>
                <a:ln w="19050">
                  <a:solidFill>
                    <a:schemeClr val="tx1"/>
                  </a:solidFill>
                  <a:round/>
                  <a:headEnd/>
                  <a:tailEnd type="triangle" w="med" len="med"/>
                </a:ln>
                <a:effectLst/>
              </p:spPr>
              <p:txBody>
                <a:bodyPr/>
                <a:lstStyle/>
                <a:p>
                  <a:endParaRPr lang="th-TH"/>
                </a:p>
              </p:txBody>
            </p:sp>
            <p:grpSp>
              <p:nvGrpSpPr>
                <p:cNvPr id="316453" name="Group 37"/>
                <p:cNvGrpSpPr>
                  <a:grpSpLocks/>
                </p:cNvGrpSpPr>
                <p:nvPr/>
              </p:nvGrpSpPr>
              <p:grpSpPr bwMode="auto">
                <a:xfrm>
                  <a:off x="1931" y="2634"/>
                  <a:ext cx="330" cy="173"/>
                  <a:chOff x="1731" y="2415"/>
                  <a:chExt cx="330" cy="173"/>
                </a:xfrm>
              </p:grpSpPr>
              <p:grpSp>
                <p:nvGrpSpPr>
                  <p:cNvPr id="316454" name="Group 38"/>
                  <p:cNvGrpSpPr>
                    <a:grpSpLocks/>
                  </p:cNvGrpSpPr>
                  <p:nvPr/>
                </p:nvGrpSpPr>
                <p:grpSpPr bwMode="auto">
                  <a:xfrm>
                    <a:off x="1731" y="2415"/>
                    <a:ext cx="171" cy="173"/>
                    <a:chOff x="4061" y="1649"/>
                    <a:chExt cx="171" cy="173"/>
                  </a:xfrm>
                </p:grpSpPr>
                <p:sp>
                  <p:nvSpPr>
                    <p:cNvPr id="316455" name="Text Box 39"/>
                    <p:cNvSpPr txBox="1">
                      <a:spLocks noChangeArrowheads="1"/>
                    </p:cNvSpPr>
                    <p:nvPr/>
                  </p:nvSpPr>
                  <p:spPr bwMode="auto">
                    <a:xfrm>
                      <a:off x="4061" y="1649"/>
                      <a:ext cx="148" cy="173"/>
                    </a:xfrm>
                    <a:prstGeom prst="rect">
                      <a:avLst/>
                    </a:prstGeom>
                    <a:noFill/>
                    <a:ln w="9525">
                      <a:noFill/>
                      <a:miter lim="800000"/>
                      <a:headEnd/>
                      <a:tailEnd/>
                    </a:ln>
                    <a:effectLst/>
                  </p:spPr>
                  <p:txBody>
                    <a:bodyPr>
                      <a:spAutoFit/>
                    </a:bodyPr>
                    <a:lstStyle/>
                    <a:p>
                      <a:pPr algn="ctr">
                        <a:spcBef>
                          <a:spcPct val="50000"/>
                        </a:spcBef>
                      </a:pPr>
                      <a:r>
                        <a:rPr lang="en-US" sz="1200" baseline="0">
                          <a:latin typeface="Script MT Bold" pitchFamily="66" charset="0"/>
                        </a:rPr>
                        <a:t>2</a:t>
                      </a:r>
                      <a:endParaRPr lang="th-TH" sz="1200" baseline="0">
                        <a:latin typeface="Script MT Bold" pitchFamily="66" charset="0"/>
                      </a:endParaRPr>
                    </a:p>
                  </p:txBody>
                </p:sp>
                <p:sp>
                  <p:nvSpPr>
                    <p:cNvPr id="316456" name="Oval 40"/>
                    <p:cNvSpPr>
                      <a:spLocks noChangeArrowheads="1"/>
                    </p:cNvSpPr>
                    <p:nvPr/>
                  </p:nvSpPr>
                  <p:spPr bwMode="auto">
                    <a:xfrm>
                      <a:off x="4064" y="1659"/>
                      <a:ext cx="168" cy="158"/>
                    </a:xfrm>
                    <a:prstGeom prst="ellipse">
                      <a:avLst/>
                    </a:prstGeom>
                    <a:noFill/>
                    <a:ln w="9525">
                      <a:solidFill>
                        <a:srgbClr val="FFFF99"/>
                      </a:solidFill>
                      <a:round/>
                      <a:headEnd/>
                      <a:tailEnd/>
                    </a:ln>
                    <a:effectLst/>
                  </p:spPr>
                  <p:txBody>
                    <a:bodyPr wrap="none" anchor="ctr"/>
                    <a:lstStyle/>
                    <a:p>
                      <a:endParaRPr lang="th-TH"/>
                    </a:p>
                  </p:txBody>
                </p:sp>
              </p:grpSp>
              <p:sp>
                <p:nvSpPr>
                  <p:cNvPr id="316457" name="Line 41"/>
                  <p:cNvSpPr>
                    <a:spLocks noChangeShapeType="1"/>
                  </p:cNvSpPr>
                  <p:nvPr/>
                </p:nvSpPr>
                <p:spPr bwMode="auto">
                  <a:xfrm>
                    <a:off x="1899" y="2508"/>
                    <a:ext cx="162" cy="3"/>
                  </a:xfrm>
                  <a:prstGeom prst="line">
                    <a:avLst/>
                  </a:prstGeom>
                  <a:noFill/>
                  <a:ln w="9525">
                    <a:solidFill>
                      <a:schemeClr val="tx1"/>
                    </a:solidFill>
                    <a:round/>
                    <a:headEnd/>
                    <a:tailEnd/>
                  </a:ln>
                  <a:effectLst/>
                </p:spPr>
                <p:txBody>
                  <a:bodyPr/>
                  <a:lstStyle/>
                  <a:p>
                    <a:endParaRPr lang="th-TH"/>
                  </a:p>
                </p:txBody>
              </p:sp>
            </p:grpSp>
          </p:grpSp>
        </p:grpSp>
        <p:sp>
          <p:nvSpPr>
            <p:cNvPr id="316458" name="Freeform 42"/>
            <p:cNvSpPr>
              <a:spLocks/>
            </p:cNvSpPr>
            <p:nvPr/>
          </p:nvSpPr>
          <p:spPr bwMode="auto">
            <a:xfrm>
              <a:off x="3768" y="480"/>
              <a:ext cx="972" cy="948"/>
            </a:xfrm>
            <a:custGeom>
              <a:avLst/>
              <a:gdLst/>
              <a:ahLst/>
              <a:cxnLst>
                <a:cxn ang="0">
                  <a:pos x="6" y="354"/>
                </a:cxn>
                <a:cxn ang="0">
                  <a:pos x="1062" y="0"/>
                </a:cxn>
                <a:cxn ang="0">
                  <a:pos x="1062" y="948"/>
                </a:cxn>
                <a:cxn ang="0">
                  <a:pos x="0" y="630"/>
                </a:cxn>
                <a:cxn ang="0">
                  <a:pos x="6" y="354"/>
                </a:cxn>
              </a:cxnLst>
              <a:rect l="0" t="0" r="r" b="b"/>
              <a:pathLst>
                <a:path w="1062" h="948">
                  <a:moveTo>
                    <a:pt x="6" y="354"/>
                  </a:moveTo>
                  <a:lnTo>
                    <a:pt x="1062" y="0"/>
                  </a:lnTo>
                  <a:lnTo>
                    <a:pt x="1062" y="948"/>
                  </a:lnTo>
                  <a:lnTo>
                    <a:pt x="0" y="630"/>
                  </a:lnTo>
                  <a:lnTo>
                    <a:pt x="6" y="354"/>
                  </a:lnTo>
                  <a:close/>
                </a:path>
              </a:pathLst>
            </a:custGeom>
            <a:noFill/>
            <a:ln w="9525" cap="flat">
              <a:solidFill>
                <a:srgbClr val="FF0000"/>
              </a:solidFill>
              <a:prstDash val="dash"/>
              <a:round/>
              <a:headEnd/>
              <a:tailEnd/>
            </a:ln>
            <a:effectLst/>
          </p:spPr>
          <p:txBody>
            <a:bodyPr/>
            <a:lstStyle/>
            <a:p>
              <a:endParaRPr lang="th-TH"/>
            </a:p>
          </p:txBody>
        </p:sp>
      </p:grpSp>
      <p:sp>
        <p:nvSpPr>
          <p:cNvPr id="316459" name="Text Box 43"/>
          <p:cNvSpPr txBox="1">
            <a:spLocks noChangeArrowheads="1"/>
          </p:cNvSpPr>
          <p:nvPr/>
        </p:nvSpPr>
        <p:spPr bwMode="auto">
          <a:xfrm>
            <a:off x="439738" y="3460750"/>
            <a:ext cx="8140700" cy="2719388"/>
          </a:xfrm>
          <a:prstGeom prst="rect">
            <a:avLst/>
          </a:prstGeom>
          <a:noFill/>
          <a:ln w="9525">
            <a:solidFill>
              <a:srgbClr val="FFFF00"/>
            </a:solidFill>
            <a:miter lim="800000"/>
            <a:headEnd/>
            <a:tailEnd/>
          </a:ln>
          <a:effectLst/>
        </p:spPr>
        <p:txBody>
          <a:bodyPr>
            <a:spAutoFit/>
          </a:bodyPr>
          <a:lstStyle/>
          <a:p>
            <a:pPr marL="533400" indent="-533400"/>
            <a:r>
              <a:rPr lang="en-US" sz="2800" b="1" i="1" u="sng" baseline="0">
                <a:latin typeface="Times New Roman" pitchFamily="18" charset="0"/>
                <a:cs typeface="Arial" pitchFamily="34" charset="0"/>
                <a:sym typeface="Wingdings" pitchFamily="2" charset="2"/>
              </a:rPr>
              <a:t>Method B.</a:t>
            </a:r>
            <a:r>
              <a:rPr lang="en-US" sz="2800" i="1" baseline="0">
                <a:latin typeface="Times New Roman" pitchFamily="18" charset="0"/>
                <a:cs typeface="Arial" pitchFamily="34" charset="0"/>
                <a:sym typeface="Wingdings" pitchFamily="2" charset="2"/>
              </a:rPr>
              <a:t> </a:t>
            </a:r>
            <a:r>
              <a:rPr lang="en-US" sz="2000" i="1" baseline="0">
                <a:solidFill>
                  <a:srgbClr val="FFFF00"/>
                </a:solidFill>
                <a:latin typeface="Times New Roman" pitchFamily="18" charset="0"/>
                <a:cs typeface="Arial" pitchFamily="34" charset="0"/>
                <a:sym typeface="Wingdings" pitchFamily="2" charset="2"/>
              </a:rPr>
              <a:t>Separate</a:t>
            </a:r>
            <a:r>
              <a:rPr lang="en-US" sz="2000" i="1" baseline="0">
                <a:latin typeface="Times New Roman" pitchFamily="18" charset="0"/>
                <a:cs typeface="Arial" pitchFamily="34" charset="0"/>
                <a:sym typeface="Wingdings" pitchFamily="2" charset="2"/>
              </a:rPr>
              <a:t> </a:t>
            </a:r>
            <a:r>
              <a:rPr lang="en-US" sz="2000" i="1" baseline="0">
                <a:latin typeface="Times New Roman" pitchFamily="18" charset="0"/>
                <a:cs typeface="Arial" pitchFamily="34" charset="0"/>
              </a:rPr>
              <a:t>Control Volume:</a:t>
            </a:r>
            <a:r>
              <a:rPr lang="en-US" sz="2000" i="1" baseline="0">
                <a:latin typeface="Times New Roman" pitchFamily="18" charset="0"/>
              </a:rPr>
              <a:t>  </a:t>
            </a:r>
            <a:r>
              <a:rPr lang="en-US" sz="2000" i="1" baseline="0">
                <a:solidFill>
                  <a:srgbClr val="FFFF00"/>
                </a:solidFill>
                <a:latin typeface="Times New Roman" pitchFamily="18" charset="0"/>
              </a:rPr>
              <a:t>HPT</a:t>
            </a:r>
            <a:r>
              <a:rPr lang="en-US" sz="2000" i="1" baseline="0">
                <a:latin typeface="Times New Roman" pitchFamily="18" charset="0"/>
              </a:rPr>
              <a:t> </a:t>
            </a:r>
            <a:r>
              <a:rPr lang="en-US" sz="2000" i="1" baseline="0">
                <a:latin typeface="Times New Roman" pitchFamily="18" charset="0"/>
                <a:cs typeface="Arial" pitchFamily="34" charset="0"/>
                <a:sym typeface="Wingdings" pitchFamily="2" charset="2"/>
              </a:rPr>
              <a:t> and  </a:t>
            </a:r>
            <a:r>
              <a:rPr lang="en-US" sz="2000" i="1" baseline="0">
                <a:solidFill>
                  <a:srgbClr val="FFFF00"/>
                </a:solidFill>
                <a:latin typeface="Times New Roman" pitchFamily="18" charset="0"/>
                <a:cs typeface="Arial" pitchFamily="34" charset="0"/>
                <a:sym typeface="Wingdings" pitchFamily="2" charset="2"/>
              </a:rPr>
              <a:t>LPT</a:t>
            </a:r>
          </a:p>
          <a:p>
            <a:pPr marL="533400" indent="-533400"/>
            <a:r>
              <a:rPr lang="en-US" sz="2400" i="1" baseline="0">
                <a:latin typeface="Times New Roman" pitchFamily="18" charset="0"/>
                <a:cs typeface="Arial" pitchFamily="34" charset="0"/>
                <a:sym typeface="Wingdings" pitchFamily="2" charset="2"/>
              </a:rPr>
              <a:t>1</a:t>
            </a:r>
            <a:r>
              <a:rPr lang="en-US" sz="2400" i="1" baseline="30000">
                <a:latin typeface="Times New Roman" pitchFamily="18" charset="0"/>
                <a:cs typeface="Arial" pitchFamily="34" charset="0"/>
                <a:sym typeface="Wingdings" pitchFamily="2" charset="2"/>
              </a:rPr>
              <a:t>st</a:t>
            </a:r>
            <a:r>
              <a:rPr lang="en-US" sz="2400" i="1" baseline="0">
                <a:latin typeface="Times New Roman" pitchFamily="18" charset="0"/>
                <a:cs typeface="Arial" pitchFamily="34" charset="0"/>
                <a:sym typeface="Wingdings" pitchFamily="2" charset="2"/>
              </a:rPr>
              <a:t> law SSSF Proc. 	</a:t>
            </a:r>
          </a:p>
          <a:p>
            <a:pPr marL="533400" indent="-533400"/>
            <a:r>
              <a:rPr lang="en-US" sz="2400" i="1" baseline="0">
                <a:latin typeface="Times New Roman" pitchFamily="18" charset="0"/>
                <a:cs typeface="Arial" pitchFamily="34" charset="0"/>
                <a:sym typeface="Wingdings" pitchFamily="2" charset="2"/>
              </a:rPr>
              <a:t>	q + h</a:t>
            </a:r>
            <a:r>
              <a:rPr lang="en-US" sz="2400" i="1">
                <a:latin typeface="Times New Roman" pitchFamily="18" charset="0"/>
                <a:cs typeface="Arial" pitchFamily="34" charset="0"/>
                <a:sym typeface="Wingdings" pitchFamily="2" charset="2"/>
              </a:rPr>
              <a:t>i</a:t>
            </a:r>
            <a:r>
              <a:rPr lang="en-US" sz="2400" i="1" baseline="0">
                <a:latin typeface="Times New Roman" pitchFamily="18" charset="0"/>
                <a:cs typeface="Arial" pitchFamily="34" charset="0"/>
                <a:sym typeface="Wingdings" pitchFamily="2" charset="2"/>
              </a:rPr>
              <a:t>  = w +h</a:t>
            </a:r>
            <a:r>
              <a:rPr lang="en-US" sz="2400" i="1">
                <a:latin typeface="Times New Roman" pitchFamily="18" charset="0"/>
                <a:cs typeface="Arial" pitchFamily="34" charset="0"/>
                <a:sym typeface="Wingdings" pitchFamily="2" charset="2"/>
              </a:rPr>
              <a:t>e</a:t>
            </a:r>
          </a:p>
          <a:p>
            <a:pPr marL="533400" indent="-533400"/>
            <a:r>
              <a:rPr lang="en-US" sz="2400" i="1" baseline="0">
                <a:latin typeface="Times New Roman" pitchFamily="18" charset="0"/>
                <a:cs typeface="Arial" pitchFamily="34" charset="0"/>
                <a:sym typeface="Wingdings" pitchFamily="2" charset="2"/>
              </a:rPr>
              <a:t>	w</a:t>
            </a:r>
            <a:r>
              <a:rPr lang="en-US" sz="2400" i="1">
                <a:latin typeface="Times New Roman" pitchFamily="18" charset="0"/>
                <a:cs typeface="Arial" pitchFamily="34" charset="0"/>
                <a:sym typeface="Wingdings" pitchFamily="2" charset="2"/>
              </a:rPr>
              <a:t>HPT</a:t>
            </a:r>
            <a:r>
              <a:rPr lang="en-US" sz="2400" i="1" baseline="0">
                <a:latin typeface="Times New Roman" pitchFamily="18" charset="0"/>
                <a:cs typeface="Arial" pitchFamily="34" charset="0"/>
                <a:sym typeface="Wingdings" pitchFamily="2" charset="2"/>
              </a:rPr>
              <a:t> =   (h</a:t>
            </a:r>
            <a:r>
              <a:rPr lang="en-US" sz="2400" i="1">
                <a:latin typeface="Times New Roman" pitchFamily="18" charset="0"/>
                <a:cs typeface="Arial" pitchFamily="34" charset="0"/>
                <a:sym typeface="Wingdings" pitchFamily="2" charset="2"/>
              </a:rPr>
              <a:t>1</a:t>
            </a:r>
            <a:r>
              <a:rPr lang="en-US" sz="2400" i="1" baseline="0">
                <a:latin typeface="Times New Roman" pitchFamily="18" charset="0"/>
                <a:cs typeface="Arial" pitchFamily="34" charset="0"/>
                <a:sym typeface="Wingdings" pitchFamily="2" charset="2"/>
              </a:rPr>
              <a:t> – h</a:t>
            </a:r>
            <a:r>
              <a:rPr lang="en-US" sz="2400" i="1">
                <a:latin typeface="Times New Roman" pitchFamily="18" charset="0"/>
                <a:cs typeface="Arial" pitchFamily="34" charset="0"/>
                <a:sym typeface="Wingdings" pitchFamily="2" charset="2"/>
              </a:rPr>
              <a:t>2</a:t>
            </a:r>
            <a:r>
              <a:rPr lang="en-US" sz="2400" i="1" baseline="0">
                <a:latin typeface="Times New Roman" pitchFamily="18" charset="0"/>
                <a:cs typeface="Arial" pitchFamily="34" charset="0"/>
                <a:sym typeface="Wingdings" pitchFamily="2" charset="2"/>
              </a:rPr>
              <a:t>)</a:t>
            </a:r>
            <a:r>
              <a:rPr lang="en-US" sz="2400" i="1">
                <a:latin typeface="Times New Roman" pitchFamily="18" charset="0"/>
                <a:cs typeface="Arial" pitchFamily="34" charset="0"/>
                <a:sym typeface="Wingdings" pitchFamily="2" charset="2"/>
              </a:rPr>
              <a:t> </a:t>
            </a:r>
            <a:r>
              <a:rPr lang="en-US" sz="2400" i="1" baseline="0">
                <a:latin typeface="Times New Roman" pitchFamily="18" charset="0"/>
                <a:cs typeface="Arial" pitchFamily="34" charset="0"/>
                <a:sym typeface="Wingdings" pitchFamily="2" charset="2"/>
              </a:rPr>
              <a:t> </a:t>
            </a:r>
          </a:p>
          <a:p>
            <a:pPr marL="533400" indent="-533400"/>
            <a:r>
              <a:rPr lang="en-US" sz="2400" i="1" baseline="0">
                <a:latin typeface="Times New Roman" pitchFamily="18" charset="0"/>
                <a:cs typeface="Arial" pitchFamily="34" charset="0"/>
                <a:sym typeface="Wingdings" pitchFamily="2" charset="2"/>
              </a:rPr>
              <a:t>	w</a:t>
            </a:r>
            <a:r>
              <a:rPr lang="en-US" sz="2400" i="1">
                <a:latin typeface="Times New Roman" pitchFamily="18" charset="0"/>
                <a:cs typeface="Arial" pitchFamily="34" charset="0"/>
                <a:sym typeface="Wingdings" pitchFamily="2" charset="2"/>
              </a:rPr>
              <a:t>LPT</a:t>
            </a:r>
            <a:r>
              <a:rPr lang="en-US" sz="2400" i="1" baseline="0">
                <a:latin typeface="Times New Roman" pitchFamily="18" charset="0"/>
                <a:cs typeface="Arial" pitchFamily="34" charset="0"/>
                <a:sym typeface="Wingdings" pitchFamily="2" charset="2"/>
              </a:rPr>
              <a:t> =   (</a:t>
            </a:r>
            <a:r>
              <a:rPr lang="en-US" sz="2400" i="1">
                <a:latin typeface="Times New Roman" pitchFamily="18" charset="0"/>
                <a:cs typeface="Arial" pitchFamily="34" charset="0"/>
                <a:sym typeface="Wingdings" pitchFamily="2" charset="2"/>
              </a:rPr>
              <a:t> </a:t>
            </a:r>
            <a:r>
              <a:rPr lang="en-US" sz="2400" i="1" baseline="0">
                <a:latin typeface="Times New Roman" pitchFamily="18" charset="0"/>
                <a:cs typeface="Arial" pitchFamily="34" charset="0"/>
                <a:sym typeface="Wingdings" pitchFamily="2" charset="2"/>
              </a:rPr>
              <a:t>h</a:t>
            </a:r>
            <a:r>
              <a:rPr lang="en-US" sz="2400" i="1">
                <a:latin typeface="Times New Roman" pitchFamily="18" charset="0"/>
                <a:cs typeface="Arial" pitchFamily="34" charset="0"/>
                <a:sym typeface="Wingdings" pitchFamily="2" charset="2"/>
              </a:rPr>
              <a:t>3 </a:t>
            </a:r>
            <a:r>
              <a:rPr lang="en-US" sz="2400" i="1" baseline="0">
                <a:latin typeface="Times New Roman" pitchFamily="18" charset="0"/>
                <a:cs typeface="Arial" pitchFamily="34" charset="0"/>
                <a:sym typeface="Wingdings" pitchFamily="2" charset="2"/>
              </a:rPr>
              <a:t>– h</a:t>
            </a:r>
            <a:r>
              <a:rPr lang="en-US" sz="2400" i="1">
                <a:latin typeface="Times New Roman" pitchFamily="18" charset="0"/>
                <a:cs typeface="Arial" pitchFamily="34" charset="0"/>
                <a:sym typeface="Wingdings" pitchFamily="2" charset="2"/>
              </a:rPr>
              <a:t>4</a:t>
            </a:r>
            <a:r>
              <a:rPr lang="en-US" sz="2400" i="1" baseline="0">
                <a:latin typeface="Times New Roman" pitchFamily="18" charset="0"/>
                <a:cs typeface="Arial" pitchFamily="34" charset="0"/>
                <a:sym typeface="Wingdings" pitchFamily="2" charset="2"/>
              </a:rPr>
              <a:t>)    </a:t>
            </a:r>
          </a:p>
          <a:p>
            <a:pPr marL="533400" indent="-533400"/>
            <a:r>
              <a:rPr lang="en-US" sz="2400" i="1" baseline="0">
                <a:latin typeface="Times New Roman" pitchFamily="18" charset="0"/>
                <a:cs typeface="Arial" pitchFamily="34" charset="0"/>
                <a:sym typeface="Wingdings" pitchFamily="2" charset="2"/>
              </a:rPr>
              <a:t>	w</a:t>
            </a:r>
            <a:r>
              <a:rPr lang="en-US" sz="2400" i="1">
                <a:latin typeface="Times New Roman" pitchFamily="18" charset="0"/>
                <a:cs typeface="Arial" pitchFamily="34" charset="0"/>
                <a:sym typeface="Wingdings" pitchFamily="2" charset="2"/>
              </a:rPr>
              <a:t>turbine</a:t>
            </a:r>
            <a:r>
              <a:rPr lang="en-US" sz="2400" i="1" baseline="0">
                <a:latin typeface="Times New Roman" pitchFamily="18" charset="0"/>
                <a:cs typeface="Arial" pitchFamily="34" charset="0"/>
                <a:sym typeface="Wingdings" pitchFamily="2" charset="2"/>
              </a:rPr>
              <a:t> =   w</a:t>
            </a:r>
            <a:r>
              <a:rPr lang="en-US" sz="2400" i="1">
                <a:latin typeface="Times New Roman" pitchFamily="18" charset="0"/>
                <a:cs typeface="Arial" pitchFamily="34" charset="0"/>
                <a:sym typeface="Wingdings" pitchFamily="2" charset="2"/>
              </a:rPr>
              <a:t>HPT</a:t>
            </a:r>
            <a:r>
              <a:rPr lang="en-US" sz="2400" i="1" baseline="0">
                <a:latin typeface="Times New Roman" pitchFamily="18" charset="0"/>
                <a:cs typeface="Arial" pitchFamily="34" charset="0"/>
                <a:sym typeface="Wingdings" pitchFamily="2" charset="2"/>
              </a:rPr>
              <a:t> + w</a:t>
            </a:r>
            <a:r>
              <a:rPr lang="en-US" sz="2400" i="1">
                <a:latin typeface="Times New Roman" pitchFamily="18" charset="0"/>
                <a:cs typeface="Arial" pitchFamily="34" charset="0"/>
                <a:sym typeface="Wingdings" pitchFamily="2" charset="2"/>
              </a:rPr>
              <a:t>LPT</a:t>
            </a:r>
            <a:r>
              <a:rPr lang="en-US" sz="2400" i="1" baseline="0">
                <a:latin typeface="Times New Roman" pitchFamily="18" charset="0"/>
                <a:cs typeface="Arial" pitchFamily="34" charset="0"/>
                <a:sym typeface="Wingdings" pitchFamily="2" charset="2"/>
              </a:rPr>
              <a:t> </a:t>
            </a:r>
            <a:endParaRPr lang="el-GR" sz="2400" i="1" baseline="0">
              <a:latin typeface="Times New Roman" pitchFamily="18" charset="0"/>
              <a:cs typeface="Arial" pitchFamily="34" charset="0"/>
              <a:sym typeface="Wingdings" pitchFamily="2" charset="2"/>
            </a:endParaRPr>
          </a:p>
          <a:p>
            <a:pPr marL="533400" indent="-533400"/>
            <a:r>
              <a:rPr lang="en-US" sz="2400" i="1" baseline="0">
                <a:latin typeface="Times New Roman" pitchFamily="18" charset="0"/>
                <a:cs typeface="Arial" pitchFamily="34" charset="0"/>
                <a:sym typeface="Wingdings" pitchFamily="2" charset="2"/>
              </a:rPr>
              <a:t>		     =   (h</a:t>
            </a:r>
            <a:r>
              <a:rPr lang="en-US" sz="2400" i="1">
                <a:latin typeface="Times New Roman" pitchFamily="18" charset="0"/>
                <a:cs typeface="Arial" pitchFamily="34" charset="0"/>
                <a:sym typeface="Wingdings" pitchFamily="2" charset="2"/>
              </a:rPr>
              <a:t>1</a:t>
            </a:r>
            <a:r>
              <a:rPr lang="en-US" sz="2400" i="1" baseline="0">
                <a:latin typeface="Times New Roman" pitchFamily="18" charset="0"/>
                <a:cs typeface="Arial" pitchFamily="34" charset="0"/>
                <a:sym typeface="Wingdings" pitchFamily="2" charset="2"/>
              </a:rPr>
              <a:t> – h</a:t>
            </a:r>
            <a:r>
              <a:rPr lang="en-US" sz="2400" i="1">
                <a:latin typeface="Times New Roman" pitchFamily="18" charset="0"/>
                <a:cs typeface="Arial" pitchFamily="34" charset="0"/>
                <a:sym typeface="Wingdings" pitchFamily="2" charset="2"/>
              </a:rPr>
              <a:t>2</a:t>
            </a:r>
            <a:r>
              <a:rPr lang="en-US" sz="2400" i="1" baseline="0">
                <a:latin typeface="Times New Roman" pitchFamily="18" charset="0"/>
                <a:cs typeface="Arial" pitchFamily="34" charset="0"/>
                <a:sym typeface="Wingdings" pitchFamily="2" charset="2"/>
              </a:rPr>
              <a:t>)</a:t>
            </a:r>
            <a:r>
              <a:rPr lang="en-US" sz="2400" i="1">
                <a:latin typeface="Times New Roman" pitchFamily="18" charset="0"/>
                <a:cs typeface="Arial" pitchFamily="34" charset="0"/>
                <a:sym typeface="Wingdings" pitchFamily="2" charset="2"/>
              </a:rPr>
              <a:t> </a:t>
            </a:r>
            <a:r>
              <a:rPr lang="en-US" sz="2400" i="1" baseline="0">
                <a:latin typeface="Times New Roman" pitchFamily="18" charset="0"/>
                <a:cs typeface="Arial" pitchFamily="34" charset="0"/>
                <a:sym typeface="Wingdings" pitchFamily="2" charset="2"/>
              </a:rPr>
              <a:t> + (</a:t>
            </a:r>
            <a:r>
              <a:rPr lang="en-US" sz="2400" i="1">
                <a:latin typeface="Times New Roman" pitchFamily="18" charset="0"/>
                <a:cs typeface="Arial" pitchFamily="34" charset="0"/>
                <a:sym typeface="Wingdings" pitchFamily="2" charset="2"/>
              </a:rPr>
              <a:t> </a:t>
            </a:r>
            <a:r>
              <a:rPr lang="en-US" sz="2400" i="1" baseline="0">
                <a:latin typeface="Times New Roman" pitchFamily="18" charset="0"/>
                <a:cs typeface="Arial" pitchFamily="34" charset="0"/>
                <a:sym typeface="Wingdings" pitchFamily="2" charset="2"/>
              </a:rPr>
              <a:t>h</a:t>
            </a:r>
            <a:r>
              <a:rPr lang="en-US" sz="2400" i="1">
                <a:latin typeface="Times New Roman" pitchFamily="18" charset="0"/>
                <a:cs typeface="Arial" pitchFamily="34" charset="0"/>
                <a:sym typeface="Wingdings" pitchFamily="2" charset="2"/>
              </a:rPr>
              <a:t>3 </a:t>
            </a:r>
            <a:r>
              <a:rPr lang="en-US" sz="2400" i="1" baseline="0">
                <a:latin typeface="Times New Roman" pitchFamily="18" charset="0"/>
                <a:cs typeface="Arial" pitchFamily="34" charset="0"/>
                <a:sym typeface="Wingdings" pitchFamily="2" charset="2"/>
              </a:rPr>
              <a:t>– h</a:t>
            </a:r>
            <a:r>
              <a:rPr lang="en-US" sz="2400" i="1">
                <a:latin typeface="Times New Roman" pitchFamily="18" charset="0"/>
                <a:cs typeface="Arial" pitchFamily="34" charset="0"/>
                <a:sym typeface="Wingdings" pitchFamily="2" charset="2"/>
              </a:rPr>
              <a:t>4</a:t>
            </a:r>
            <a:r>
              <a:rPr lang="en-US" sz="2400" i="1" baseline="0">
                <a:latin typeface="Times New Roman" pitchFamily="18" charset="0"/>
                <a:cs typeface="Arial" pitchFamily="34" charset="0"/>
                <a:sym typeface="Wingdings" pitchFamily="2" charset="2"/>
              </a:rPr>
              <a:t>)   .........(B)</a:t>
            </a:r>
          </a:p>
        </p:txBody>
      </p:sp>
      <p:grpSp>
        <p:nvGrpSpPr>
          <p:cNvPr id="316460" name="Group 44"/>
          <p:cNvGrpSpPr>
            <a:grpSpLocks/>
          </p:cNvGrpSpPr>
          <p:nvPr/>
        </p:nvGrpSpPr>
        <p:grpSpPr bwMode="auto">
          <a:xfrm>
            <a:off x="6659563" y="3925888"/>
            <a:ext cx="1839912" cy="2074862"/>
            <a:chOff x="3001" y="1093"/>
            <a:chExt cx="1159" cy="1307"/>
          </a:xfrm>
        </p:grpSpPr>
        <p:grpSp>
          <p:nvGrpSpPr>
            <p:cNvPr id="316461" name="Group 45"/>
            <p:cNvGrpSpPr>
              <a:grpSpLocks/>
            </p:cNvGrpSpPr>
            <p:nvPr/>
          </p:nvGrpSpPr>
          <p:grpSpPr bwMode="auto">
            <a:xfrm>
              <a:off x="3001" y="1093"/>
              <a:ext cx="1159" cy="1307"/>
              <a:chOff x="2017" y="1129"/>
              <a:chExt cx="1159" cy="1307"/>
            </a:xfrm>
          </p:grpSpPr>
          <p:sp>
            <p:nvSpPr>
              <p:cNvPr id="316462" name="Line 46"/>
              <p:cNvSpPr>
                <a:spLocks noChangeShapeType="1"/>
              </p:cNvSpPr>
              <p:nvPr/>
            </p:nvSpPr>
            <p:spPr bwMode="auto">
              <a:xfrm>
                <a:off x="2561" y="1985"/>
                <a:ext cx="0" cy="451"/>
              </a:xfrm>
              <a:prstGeom prst="line">
                <a:avLst/>
              </a:prstGeom>
              <a:noFill/>
              <a:ln w="19050">
                <a:solidFill>
                  <a:schemeClr val="tx1"/>
                </a:solidFill>
                <a:round/>
                <a:headEnd/>
                <a:tailEnd type="triangle" w="med" len="med"/>
              </a:ln>
              <a:effectLst/>
            </p:spPr>
            <p:txBody>
              <a:bodyPr/>
              <a:lstStyle/>
              <a:p>
                <a:endParaRPr lang="th-TH"/>
              </a:p>
            </p:txBody>
          </p:sp>
          <p:grpSp>
            <p:nvGrpSpPr>
              <p:cNvPr id="316463" name="Group 47"/>
              <p:cNvGrpSpPr>
                <a:grpSpLocks/>
              </p:cNvGrpSpPr>
              <p:nvPr/>
            </p:nvGrpSpPr>
            <p:grpSpPr bwMode="auto">
              <a:xfrm>
                <a:off x="2510" y="2120"/>
                <a:ext cx="331" cy="173"/>
                <a:chOff x="3376" y="2147"/>
                <a:chExt cx="331" cy="173"/>
              </a:xfrm>
            </p:grpSpPr>
            <p:sp>
              <p:nvSpPr>
                <p:cNvPr id="316464" name="Line 48"/>
                <p:cNvSpPr>
                  <a:spLocks noChangeShapeType="1"/>
                </p:cNvSpPr>
                <p:nvPr/>
              </p:nvSpPr>
              <p:spPr bwMode="auto">
                <a:xfrm flipH="1">
                  <a:off x="3376" y="2241"/>
                  <a:ext cx="169" cy="0"/>
                </a:xfrm>
                <a:prstGeom prst="line">
                  <a:avLst/>
                </a:prstGeom>
                <a:noFill/>
                <a:ln w="9525">
                  <a:solidFill>
                    <a:schemeClr val="tx1"/>
                  </a:solidFill>
                  <a:round/>
                  <a:headEnd/>
                  <a:tailEnd/>
                </a:ln>
                <a:effectLst/>
              </p:spPr>
              <p:txBody>
                <a:bodyPr/>
                <a:lstStyle/>
                <a:p>
                  <a:endParaRPr lang="th-TH"/>
                </a:p>
              </p:txBody>
            </p:sp>
            <p:grpSp>
              <p:nvGrpSpPr>
                <p:cNvPr id="316465" name="Group 49"/>
                <p:cNvGrpSpPr>
                  <a:grpSpLocks/>
                </p:cNvGrpSpPr>
                <p:nvPr/>
              </p:nvGrpSpPr>
              <p:grpSpPr bwMode="auto">
                <a:xfrm>
                  <a:off x="3536" y="2147"/>
                  <a:ext cx="171" cy="173"/>
                  <a:chOff x="4061" y="1649"/>
                  <a:chExt cx="171" cy="173"/>
                </a:xfrm>
              </p:grpSpPr>
              <p:sp>
                <p:nvSpPr>
                  <p:cNvPr id="316466" name="Text Box 50"/>
                  <p:cNvSpPr txBox="1">
                    <a:spLocks noChangeArrowheads="1"/>
                  </p:cNvSpPr>
                  <p:nvPr/>
                </p:nvSpPr>
                <p:spPr bwMode="auto">
                  <a:xfrm>
                    <a:off x="4061" y="1649"/>
                    <a:ext cx="148" cy="173"/>
                  </a:xfrm>
                  <a:prstGeom prst="rect">
                    <a:avLst/>
                  </a:prstGeom>
                  <a:noFill/>
                  <a:ln w="9525">
                    <a:noFill/>
                    <a:miter lim="800000"/>
                    <a:headEnd/>
                    <a:tailEnd/>
                  </a:ln>
                  <a:effectLst/>
                </p:spPr>
                <p:txBody>
                  <a:bodyPr>
                    <a:spAutoFit/>
                  </a:bodyPr>
                  <a:lstStyle/>
                  <a:p>
                    <a:pPr algn="ctr">
                      <a:spcBef>
                        <a:spcPct val="50000"/>
                      </a:spcBef>
                    </a:pPr>
                    <a:r>
                      <a:rPr lang="en-US" sz="1200" baseline="0">
                        <a:latin typeface="Script MT Bold" pitchFamily="66" charset="0"/>
                      </a:rPr>
                      <a:t>4</a:t>
                    </a:r>
                    <a:endParaRPr lang="th-TH" sz="1200" baseline="0">
                      <a:latin typeface="Script MT Bold" pitchFamily="66" charset="0"/>
                    </a:endParaRPr>
                  </a:p>
                </p:txBody>
              </p:sp>
              <p:sp>
                <p:nvSpPr>
                  <p:cNvPr id="316467" name="Oval 51"/>
                  <p:cNvSpPr>
                    <a:spLocks noChangeArrowheads="1"/>
                  </p:cNvSpPr>
                  <p:nvPr/>
                </p:nvSpPr>
                <p:spPr bwMode="auto">
                  <a:xfrm>
                    <a:off x="4064" y="1659"/>
                    <a:ext cx="168" cy="158"/>
                  </a:xfrm>
                  <a:prstGeom prst="ellipse">
                    <a:avLst/>
                  </a:prstGeom>
                  <a:noFill/>
                  <a:ln w="9525">
                    <a:solidFill>
                      <a:srgbClr val="FFFF99"/>
                    </a:solidFill>
                    <a:round/>
                    <a:headEnd/>
                    <a:tailEnd/>
                  </a:ln>
                  <a:effectLst/>
                </p:spPr>
                <p:txBody>
                  <a:bodyPr wrap="none" anchor="ctr"/>
                  <a:lstStyle/>
                  <a:p>
                    <a:endParaRPr lang="th-TH"/>
                  </a:p>
                </p:txBody>
              </p:sp>
            </p:grpSp>
          </p:grpSp>
          <p:sp>
            <p:nvSpPr>
              <p:cNvPr id="316468" name="AutoShape 52"/>
              <p:cNvSpPr>
                <a:spLocks noChangeArrowheads="1"/>
              </p:cNvSpPr>
              <p:nvPr/>
            </p:nvSpPr>
            <p:spPr bwMode="auto">
              <a:xfrm>
                <a:off x="2695" y="1400"/>
                <a:ext cx="289" cy="374"/>
              </a:xfrm>
              <a:prstGeom prst="curvedDownArrow">
                <a:avLst>
                  <a:gd name="adj1" fmla="val 20000"/>
                  <a:gd name="adj2" fmla="val 40000"/>
                  <a:gd name="adj3" fmla="val 43137"/>
                </a:avLst>
              </a:prstGeom>
              <a:solidFill>
                <a:srgbClr val="008000"/>
              </a:solidFill>
              <a:ln w="9525">
                <a:solidFill>
                  <a:schemeClr val="tx1"/>
                </a:solidFill>
                <a:miter lim="800000"/>
                <a:headEnd/>
                <a:tailEnd/>
              </a:ln>
              <a:effectLst/>
            </p:spPr>
            <p:txBody>
              <a:bodyPr wrap="none" anchor="ctr"/>
              <a:lstStyle/>
              <a:p>
                <a:endParaRPr lang="th-TH"/>
              </a:p>
            </p:txBody>
          </p:sp>
          <p:sp>
            <p:nvSpPr>
              <p:cNvPr id="316469" name="Rectangle 53"/>
              <p:cNvSpPr>
                <a:spLocks noChangeArrowheads="1"/>
              </p:cNvSpPr>
              <p:nvPr/>
            </p:nvSpPr>
            <p:spPr bwMode="auto">
              <a:xfrm>
                <a:off x="2611" y="1645"/>
                <a:ext cx="233" cy="75"/>
              </a:xfrm>
              <a:prstGeom prst="rect">
                <a:avLst/>
              </a:prstGeom>
              <a:gradFill rotWithShape="1">
                <a:gsLst>
                  <a:gs pos="0">
                    <a:srgbClr val="7D8283">
                      <a:gamma/>
                      <a:shade val="46275"/>
                      <a:invGamma/>
                    </a:srgbClr>
                  </a:gs>
                  <a:gs pos="50000">
                    <a:srgbClr val="7D8283"/>
                  </a:gs>
                  <a:gs pos="100000">
                    <a:srgbClr val="7D8283">
                      <a:gamma/>
                      <a:shade val="46275"/>
                      <a:invGamma/>
                    </a:srgbClr>
                  </a:gs>
                </a:gsLst>
                <a:lin ang="5400000" scaled="1"/>
              </a:gradFill>
              <a:ln w="9525">
                <a:solidFill>
                  <a:schemeClr val="tx1"/>
                </a:solidFill>
                <a:miter lim="800000"/>
                <a:headEnd/>
                <a:tailEnd/>
              </a:ln>
              <a:effectLst/>
            </p:spPr>
            <p:txBody>
              <a:bodyPr wrap="none" anchor="ctr"/>
              <a:lstStyle/>
              <a:p>
                <a:endParaRPr lang="th-TH"/>
              </a:p>
            </p:txBody>
          </p:sp>
          <p:sp>
            <p:nvSpPr>
              <p:cNvPr id="316470" name="Text Box 54"/>
              <p:cNvSpPr txBox="1">
                <a:spLocks noChangeArrowheads="1"/>
              </p:cNvSpPr>
              <p:nvPr/>
            </p:nvSpPr>
            <p:spPr bwMode="auto">
              <a:xfrm>
                <a:off x="2821" y="1727"/>
                <a:ext cx="355" cy="192"/>
              </a:xfrm>
              <a:prstGeom prst="rect">
                <a:avLst/>
              </a:prstGeom>
              <a:noFill/>
              <a:ln w="9525">
                <a:noFill/>
                <a:miter lim="800000"/>
                <a:headEnd/>
                <a:tailEnd/>
              </a:ln>
              <a:effectLst/>
            </p:spPr>
            <p:txBody>
              <a:bodyPr>
                <a:spAutoFit/>
              </a:bodyPr>
              <a:lstStyle/>
              <a:p>
                <a:pPr>
                  <a:spcBef>
                    <a:spcPct val="50000"/>
                  </a:spcBef>
                </a:pPr>
                <a:r>
                  <a:rPr lang="en-US" sz="1400" i="1" baseline="0">
                    <a:latin typeface="Times New Roman" pitchFamily="18" charset="0"/>
                  </a:rPr>
                  <a:t>w</a:t>
                </a:r>
                <a:r>
                  <a:rPr lang="en-US" sz="1400" i="1">
                    <a:latin typeface="Times New Roman" pitchFamily="18" charset="0"/>
                  </a:rPr>
                  <a:t>LPT</a:t>
                </a:r>
                <a:endParaRPr lang="th-TH" sz="1400" i="1" baseline="0">
                  <a:latin typeface="Times New Roman" pitchFamily="18" charset="0"/>
                </a:endParaRPr>
              </a:p>
            </p:txBody>
          </p:sp>
          <p:sp>
            <p:nvSpPr>
              <p:cNvPr id="316471" name="Freeform 55"/>
              <p:cNvSpPr>
                <a:spLocks/>
              </p:cNvSpPr>
              <p:nvPr/>
            </p:nvSpPr>
            <p:spPr bwMode="auto">
              <a:xfrm>
                <a:off x="2243" y="1330"/>
                <a:ext cx="368" cy="706"/>
              </a:xfrm>
              <a:custGeom>
                <a:avLst/>
                <a:gdLst/>
                <a:ahLst/>
                <a:cxnLst>
                  <a:cxn ang="0">
                    <a:pos x="0" y="114"/>
                  </a:cxn>
                  <a:cxn ang="0">
                    <a:pos x="368" y="0"/>
                  </a:cxn>
                  <a:cxn ang="0">
                    <a:pos x="362" y="706"/>
                  </a:cxn>
                  <a:cxn ang="0">
                    <a:pos x="0" y="598"/>
                  </a:cxn>
                  <a:cxn ang="0">
                    <a:pos x="0" y="114"/>
                  </a:cxn>
                </a:cxnLst>
                <a:rect l="0" t="0" r="r" b="b"/>
                <a:pathLst>
                  <a:path w="368" h="706">
                    <a:moveTo>
                      <a:pt x="0" y="114"/>
                    </a:moveTo>
                    <a:lnTo>
                      <a:pt x="368" y="0"/>
                    </a:lnTo>
                    <a:lnTo>
                      <a:pt x="362" y="706"/>
                    </a:lnTo>
                    <a:lnTo>
                      <a:pt x="0" y="598"/>
                    </a:lnTo>
                    <a:lnTo>
                      <a:pt x="0" y="114"/>
                    </a:lnTo>
                    <a:close/>
                  </a:path>
                </a:pathLst>
              </a:custGeom>
              <a:gradFill rotWithShape="1">
                <a:gsLst>
                  <a:gs pos="0">
                    <a:srgbClr val="969696">
                      <a:gamma/>
                      <a:shade val="46275"/>
                      <a:invGamma/>
                    </a:srgbClr>
                  </a:gs>
                  <a:gs pos="50000">
                    <a:srgbClr val="969696"/>
                  </a:gs>
                  <a:gs pos="100000">
                    <a:srgbClr val="969696">
                      <a:gamma/>
                      <a:shade val="46275"/>
                      <a:invGamma/>
                    </a:srgbClr>
                  </a:gs>
                </a:gsLst>
                <a:lin ang="5400000" scaled="1"/>
              </a:gradFill>
              <a:ln w="19050">
                <a:solidFill>
                  <a:schemeClr val="tx1"/>
                </a:solidFill>
                <a:round/>
                <a:headEnd/>
                <a:tailEnd/>
              </a:ln>
              <a:effectLst/>
            </p:spPr>
            <p:txBody>
              <a:bodyPr/>
              <a:lstStyle/>
              <a:p>
                <a:endParaRPr lang="th-TH"/>
              </a:p>
            </p:txBody>
          </p:sp>
          <p:sp>
            <p:nvSpPr>
              <p:cNvPr id="316472" name="Text Box 56"/>
              <p:cNvSpPr txBox="1">
                <a:spLocks noChangeArrowheads="1"/>
              </p:cNvSpPr>
              <p:nvPr/>
            </p:nvSpPr>
            <p:spPr bwMode="auto">
              <a:xfrm>
                <a:off x="2280" y="1580"/>
                <a:ext cx="283" cy="173"/>
              </a:xfrm>
              <a:prstGeom prst="rect">
                <a:avLst/>
              </a:prstGeom>
              <a:noFill/>
              <a:ln w="9525">
                <a:noFill/>
                <a:miter lim="800000"/>
                <a:headEnd/>
                <a:tailEnd/>
              </a:ln>
              <a:effectLst/>
            </p:spPr>
            <p:txBody>
              <a:bodyPr>
                <a:spAutoFit/>
              </a:bodyPr>
              <a:lstStyle/>
              <a:p>
                <a:pPr algn="ctr">
                  <a:spcBef>
                    <a:spcPct val="50000"/>
                  </a:spcBef>
                </a:pPr>
                <a:r>
                  <a:rPr lang="en-US" sz="1200" i="1" baseline="0">
                    <a:latin typeface="Times New Roman" pitchFamily="18" charset="0"/>
                  </a:rPr>
                  <a:t>LPT</a:t>
                </a:r>
                <a:endParaRPr lang="th-TH" sz="1200" i="1" baseline="0">
                  <a:latin typeface="Times New Roman" pitchFamily="18" charset="0"/>
                </a:endParaRPr>
              </a:p>
            </p:txBody>
          </p:sp>
          <p:grpSp>
            <p:nvGrpSpPr>
              <p:cNvPr id="316473" name="Group 57"/>
              <p:cNvGrpSpPr>
                <a:grpSpLocks/>
              </p:cNvGrpSpPr>
              <p:nvPr/>
            </p:nvGrpSpPr>
            <p:grpSpPr bwMode="auto">
              <a:xfrm>
                <a:off x="2017" y="1129"/>
                <a:ext cx="330" cy="314"/>
                <a:chOff x="1931" y="2609"/>
                <a:chExt cx="330" cy="314"/>
              </a:xfrm>
            </p:grpSpPr>
            <p:sp>
              <p:nvSpPr>
                <p:cNvPr id="316474" name="Line 58"/>
                <p:cNvSpPr>
                  <a:spLocks noChangeShapeType="1"/>
                </p:cNvSpPr>
                <p:nvPr/>
              </p:nvSpPr>
              <p:spPr bwMode="auto">
                <a:xfrm>
                  <a:off x="2205" y="2609"/>
                  <a:ext cx="0" cy="314"/>
                </a:xfrm>
                <a:prstGeom prst="line">
                  <a:avLst/>
                </a:prstGeom>
                <a:noFill/>
                <a:ln w="19050">
                  <a:solidFill>
                    <a:schemeClr val="tx1"/>
                  </a:solidFill>
                  <a:round/>
                  <a:headEnd/>
                  <a:tailEnd type="triangle" w="med" len="med"/>
                </a:ln>
                <a:effectLst/>
              </p:spPr>
              <p:txBody>
                <a:bodyPr/>
                <a:lstStyle/>
                <a:p>
                  <a:endParaRPr lang="th-TH"/>
                </a:p>
              </p:txBody>
            </p:sp>
            <p:grpSp>
              <p:nvGrpSpPr>
                <p:cNvPr id="316475" name="Group 59"/>
                <p:cNvGrpSpPr>
                  <a:grpSpLocks/>
                </p:cNvGrpSpPr>
                <p:nvPr/>
              </p:nvGrpSpPr>
              <p:grpSpPr bwMode="auto">
                <a:xfrm>
                  <a:off x="1931" y="2634"/>
                  <a:ext cx="330" cy="173"/>
                  <a:chOff x="1731" y="2415"/>
                  <a:chExt cx="330" cy="173"/>
                </a:xfrm>
              </p:grpSpPr>
              <p:grpSp>
                <p:nvGrpSpPr>
                  <p:cNvPr id="316476" name="Group 60"/>
                  <p:cNvGrpSpPr>
                    <a:grpSpLocks/>
                  </p:cNvGrpSpPr>
                  <p:nvPr/>
                </p:nvGrpSpPr>
                <p:grpSpPr bwMode="auto">
                  <a:xfrm>
                    <a:off x="1731" y="2415"/>
                    <a:ext cx="171" cy="173"/>
                    <a:chOff x="4061" y="1649"/>
                    <a:chExt cx="171" cy="173"/>
                  </a:xfrm>
                </p:grpSpPr>
                <p:sp>
                  <p:nvSpPr>
                    <p:cNvPr id="316477" name="Text Box 61"/>
                    <p:cNvSpPr txBox="1">
                      <a:spLocks noChangeArrowheads="1"/>
                    </p:cNvSpPr>
                    <p:nvPr/>
                  </p:nvSpPr>
                  <p:spPr bwMode="auto">
                    <a:xfrm>
                      <a:off x="4061" y="1649"/>
                      <a:ext cx="148" cy="173"/>
                    </a:xfrm>
                    <a:prstGeom prst="rect">
                      <a:avLst/>
                    </a:prstGeom>
                    <a:noFill/>
                    <a:ln w="9525">
                      <a:noFill/>
                      <a:miter lim="800000"/>
                      <a:headEnd/>
                      <a:tailEnd/>
                    </a:ln>
                    <a:effectLst/>
                  </p:spPr>
                  <p:txBody>
                    <a:bodyPr>
                      <a:spAutoFit/>
                    </a:bodyPr>
                    <a:lstStyle/>
                    <a:p>
                      <a:pPr algn="ctr">
                        <a:spcBef>
                          <a:spcPct val="50000"/>
                        </a:spcBef>
                      </a:pPr>
                      <a:r>
                        <a:rPr lang="en-US" sz="1200" baseline="0">
                          <a:latin typeface="Script MT Bold" pitchFamily="66" charset="0"/>
                        </a:rPr>
                        <a:t>3</a:t>
                      </a:r>
                      <a:endParaRPr lang="th-TH" sz="1200" baseline="0">
                        <a:latin typeface="Script MT Bold" pitchFamily="66" charset="0"/>
                      </a:endParaRPr>
                    </a:p>
                  </p:txBody>
                </p:sp>
                <p:sp>
                  <p:nvSpPr>
                    <p:cNvPr id="316478" name="Oval 62"/>
                    <p:cNvSpPr>
                      <a:spLocks noChangeArrowheads="1"/>
                    </p:cNvSpPr>
                    <p:nvPr/>
                  </p:nvSpPr>
                  <p:spPr bwMode="auto">
                    <a:xfrm>
                      <a:off x="4064" y="1659"/>
                      <a:ext cx="168" cy="158"/>
                    </a:xfrm>
                    <a:prstGeom prst="ellipse">
                      <a:avLst/>
                    </a:prstGeom>
                    <a:noFill/>
                    <a:ln w="9525">
                      <a:solidFill>
                        <a:srgbClr val="FFFF99"/>
                      </a:solidFill>
                      <a:round/>
                      <a:headEnd/>
                      <a:tailEnd/>
                    </a:ln>
                    <a:effectLst/>
                  </p:spPr>
                  <p:txBody>
                    <a:bodyPr wrap="none" anchor="ctr"/>
                    <a:lstStyle/>
                    <a:p>
                      <a:endParaRPr lang="th-TH"/>
                    </a:p>
                  </p:txBody>
                </p:sp>
              </p:grpSp>
              <p:sp>
                <p:nvSpPr>
                  <p:cNvPr id="316479" name="Line 63"/>
                  <p:cNvSpPr>
                    <a:spLocks noChangeShapeType="1"/>
                  </p:cNvSpPr>
                  <p:nvPr/>
                </p:nvSpPr>
                <p:spPr bwMode="auto">
                  <a:xfrm>
                    <a:off x="1899" y="2508"/>
                    <a:ext cx="162" cy="3"/>
                  </a:xfrm>
                  <a:prstGeom prst="line">
                    <a:avLst/>
                  </a:prstGeom>
                  <a:noFill/>
                  <a:ln w="9525">
                    <a:solidFill>
                      <a:schemeClr val="tx1"/>
                    </a:solidFill>
                    <a:round/>
                    <a:headEnd/>
                    <a:tailEnd/>
                  </a:ln>
                  <a:effectLst/>
                </p:spPr>
                <p:txBody>
                  <a:bodyPr/>
                  <a:lstStyle/>
                  <a:p>
                    <a:endParaRPr lang="th-TH"/>
                  </a:p>
                </p:txBody>
              </p:sp>
            </p:grpSp>
          </p:grpSp>
        </p:grpSp>
        <p:sp>
          <p:nvSpPr>
            <p:cNvPr id="316480" name="Freeform 64"/>
            <p:cNvSpPr>
              <a:spLocks/>
            </p:cNvSpPr>
            <p:nvPr/>
          </p:nvSpPr>
          <p:spPr bwMode="auto">
            <a:xfrm>
              <a:off x="3154" y="1202"/>
              <a:ext cx="508" cy="876"/>
            </a:xfrm>
            <a:custGeom>
              <a:avLst/>
              <a:gdLst/>
              <a:ahLst/>
              <a:cxnLst>
                <a:cxn ang="0">
                  <a:pos x="0" y="160"/>
                </a:cxn>
                <a:cxn ang="0">
                  <a:pos x="496" y="0"/>
                </a:cxn>
                <a:cxn ang="0">
                  <a:pos x="508" y="876"/>
                </a:cxn>
                <a:cxn ang="0">
                  <a:pos x="4" y="728"/>
                </a:cxn>
                <a:cxn ang="0">
                  <a:pos x="0" y="160"/>
                </a:cxn>
              </a:cxnLst>
              <a:rect l="0" t="0" r="r" b="b"/>
              <a:pathLst>
                <a:path w="508" h="876">
                  <a:moveTo>
                    <a:pt x="0" y="160"/>
                  </a:moveTo>
                  <a:lnTo>
                    <a:pt x="496" y="0"/>
                  </a:lnTo>
                  <a:lnTo>
                    <a:pt x="508" y="876"/>
                  </a:lnTo>
                  <a:lnTo>
                    <a:pt x="4" y="728"/>
                  </a:lnTo>
                  <a:lnTo>
                    <a:pt x="0" y="160"/>
                  </a:lnTo>
                  <a:close/>
                </a:path>
              </a:pathLst>
            </a:custGeom>
            <a:noFill/>
            <a:ln w="9525" cap="flat">
              <a:solidFill>
                <a:srgbClr val="FF0000"/>
              </a:solidFill>
              <a:prstDash val="dash"/>
              <a:round/>
              <a:headEnd/>
              <a:tailEnd/>
            </a:ln>
            <a:effectLst/>
          </p:spPr>
          <p:txBody>
            <a:bodyPr/>
            <a:lstStyle/>
            <a:p>
              <a:endParaRPr lang="th-TH"/>
            </a:p>
          </p:txBody>
        </p:sp>
      </p:grpSp>
      <p:grpSp>
        <p:nvGrpSpPr>
          <p:cNvPr id="316481" name="Group 65"/>
          <p:cNvGrpSpPr>
            <a:grpSpLocks/>
          </p:cNvGrpSpPr>
          <p:nvPr/>
        </p:nvGrpSpPr>
        <p:grpSpPr bwMode="auto">
          <a:xfrm>
            <a:off x="5286375" y="4132263"/>
            <a:ext cx="1668463" cy="1435100"/>
            <a:chOff x="822" y="1181"/>
            <a:chExt cx="1051" cy="904"/>
          </a:xfrm>
        </p:grpSpPr>
        <p:sp>
          <p:nvSpPr>
            <p:cNvPr id="316482" name="Freeform 66"/>
            <p:cNvSpPr>
              <a:spLocks/>
            </p:cNvSpPr>
            <p:nvPr/>
          </p:nvSpPr>
          <p:spPr bwMode="auto">
            <a:xfrm>
              <a:off x="1028" y="1322"/>
              <a:ext cx="428" cy="540"/>
            </a:xfrm>
            <a:custGeom>
              <a:avLst/>
              <a:gdLst/>
              <a:ahLst/>
              <a:cxnLst>
                <a:cxn ang="0">
                  <a:pos x="2" y="140"/>
                </a:cxn>
                <a:cxn ang="0">
                  <a:pos x="428" y="0"/>
                </a:cxn>
                <a:cxn ang="0">
                  <a:pos x="428" y="540"/>
                </a:cxn>
                <a:cxn ang="0">
                  <a:pos x="0" y="388"/>
                </a:cxn>
                <a:cxn ang="0">
                  <a:pos x="2" y="140"/>
                </a:cxn>
              </a:cxnLst>
              <a:rect l="0" t="0" r="r" b="b"/>
              <a:pathLst>
                <a:path w="428" h="540">
                  <a:moveTo>
                    <a:pt x="2" y="140"/>
                  </a:moveTo>
                  <a:lnTo>
                    <a:pt x="428" y="0"/>
                  </a:lnTo>
                  <a:lnTo>
                    <a:pt x="428" y="540"/>
                  </a:lnTo>
                  <a:lnTo>
                    <a:pt x="0" y="388"/>
                  </a:lnTo>
                  <a:lnTo>
                    <a:pt x="2" y="140"/>
                  </a:lnTo>
                  <a:close/>
                </a:path>
              </a:pathLst>
            </a:custGeom>
            <a:noFill/>
            <a:ln w="9525" cap="flat">
              <a:solidFill>
                <a:srgbClr val="FF0000"/>
              </a:solidFill>
              <a:prstDash val="dash"/>
              <a:round/>
              <a:headEnd/>
              <a:tailEnd/>
            </a:ln>
            <a:effectLst/>
          </p:spPr>
          <p:txBody>
            <a:bodyPr/>
            <a:lstStyle/>
            <a:p>
              <a:endParaRPr lang="th-TH"/>
            </a:p>
          </p:txBody>
        </p:sp>
        <p:grpSp>
          <p:nvGrpSpPr>
            <p:cNvPr id="316483" name="Group 67"/>
            <p:cNvGrpSpPr>
              <a:grpSpLocks/>
            </p:cNvGrpSpPr>
            <p:nvPr/>
          </p:nvGrpSpPr>
          <p:grpSpPr bwMode="auto">
            <a:xfrm>
              <a:off x="822" y="1181"/>
              <a:ext cx="1051" cy="904"/>
              <a:chOff x="822" y="1181"/>
              <a:chExt cx="1051" cy="904"/>
            </a:xfrm>
          </p:grpSpPr>
          <p:sp>
            <p:nvSpPr>
              <p:cNvPr id="316484" name="AutoShape 68"/>
              <p:cNvSpPr>
                <a:spLocks noChangeArrowheads="1"/>
              </p:cNvSpPr>
              <p:nvPr/>
            </p:nvSpPr>
            <p:spPr bwMode="auto">
              <a:xfrm>
                <a:off x="1452" y="1411"/>
                <a:ext cx="183" cy="246"/>
              </a:xfrm>
              <a:prstGeom prst="curvedDownArrow">
                <a:avLst>
                  <a:gd name="adj1" fmla="val 20000"/>
                  <a:gd name="adj2" fmla="val 40000"/>
                  <a:gd name="adj3" fmla="val 44809"/>
                </a:avLst>
              </a:prstGeom>
              <a:solidFill>
                <a:srgbClr val="008000"/>
              </a:solidFill>
              <a:ln w="9525">
                <a:solidFill>
                  <a:schemeClr val="tx1"/>
                </a:solidFill>
                <a:miter lim="800000"/>
                <a:headEnd/>
                <a:tailEnd/>
              </a:ln>
              <a:effectLst/>
            </p:spPr>
            <p:txBody>
              <a:bodyPr wrap="none" anchor="ctr"/>
              <a:lstStyle/>
              <a:p>
                <a:endParaRPr lang="th-TH"/>
              </a:p>
            </p:txBody>
          </p:sp>
          <p:grpSp>
            <p:nvGrpSpPr>
              <p:cNvPr id="316485" name="Group 69"/>
              <p:cNvGrpSpPr>
                <a:grpSpLocks/>
              </p:cNvGrpSpPr>
              <p:nvPr/>
            </p:nvGrpSpPr>
            <p:grpSpPr bwMode="auto">
              <a:xfrm>
                <a:off x="822" y="1181"/>
                <a:ext cx="697" cy="904"/>
                <a:chOff x="822" y="1181"/>
                <a:chExt cx="697" cy="904"/>
              </a:xfrm>
            </p:grpSpPr>
            <p:sp>
              <p:nvSpPr>
                <p:cNvPr id="316486" name="Freeform 70"/>
                <p:cNvSpPr>
                  <a:spLocks/>
                </p:cNvSpPr>
                <p:nvPr/>
              </p:nvSpPr>
              <p:spPr bwMode="auto">
                <a:xfrm>
                  <a:off x="1071" y="1376"/>
                  <a:ext cx="348" cy="429"/>
                </a:xfrm>
                <a:custGeom>
                  <a:avLst/>
                  <a:gdLst/>
                  <a:ahLst/>
                  <a:cxnLst>
                    <a:cxn ang="0">
                      <a:pos x="2" y="203"/>
                    </a:cxn>
                    <a:cxn ang="0">
                      <a:pos x="636" y="0"/>
                    </a:cxn>
                    <a:cxn ang="0">
                      <a:pos x="636" y="819"/>
                    </a:cxn>
                    <a:cxn ang="0">
                      <a:pos x="0" y="612"/>
                    </a:cxn>
                    <a:cxn ang="0">
                      <a:pos x="2" y="203"/>
                    </a:cxn>
                  </a:cxnLst>
                  <a:rect l="0" t="0" r="r" b="b"/>
                  <a:pathLst>
                    <a:path w="636" h="819">
                      <a:moveTo>
                        <a:pt x="2" y="203"/>
                      </a:moveTo>
                      <a:lnTo>
                        <a:pt x="636" y="0"/>
                      </a:lnTo>
                      <a:lnTo>
                        <a:pt x="636" y="819"/>
                      </a:lnTo>
                      <a:lnTo>
                        <a:pt x="0" y="612"/>
                      </a:lnTo>
                      <a:lnTo>
                        <a:pt x="2" y="203"/>
                      </a:lnTo>
                      <a:close/>
                    </a:path>
                  </a:pathLst>
                </a:custGeom>
                <a:gradFill rotWithShape="1">
                  <a:gsLst>
                    <a:gs pos="0">
                      <a:srgbClr val="969696">
                        <a:gamma/>
                        <a:shade val="46275"/>
                        <a:invGamma/>
                      </a:srgbClr>
                    </a:gs>
                    <a:gs pos="50000">
                      <a:srgbClr val="969696"/>
                    </a:gs>
                    <a:gs pos="100000">
                      <a:srgbClr val="969696">
                        <a:gamma/>
                        <a:shade val="46275"/>
                        <a:invGamma/>
                      </a:srgbClr>
                    </a:gs>
                  </a:gsLst>
                  <a:lin ang="5400000" scaled="1"/>
                </a:gradFill>
                <a:ln w="19050">
                  <a:solidFill>
                    <a:schemeClr val="tx1"/>
                  </a:solidFill>
                  <a:round/>
                  <a:headEnd/>
                  <a:tailEnd/>
                </a:ln>
                <a:effectLst/>
              </p:spPr>
              <p:txBody>
                <a:bodyPr/>
                <a:lstStyle/>
                <a:p>
                  <a:endParaRPr lang="th-TH"/>
                </a:p>
              </p:txBody>
            </p:sp>
            <p:sp>
              <p:nvSpPr>
                <p:cNvPr id="316487" name="Text Box 71"/>
                <p:cNvSpPr txBox="1">
                  <a:spLocks noChangeArrowheads="1"/>
                </p:cNvSpPr>
                <p:nvPr/>
              </p:nvSpPr>
              <p:spPr bwMode="auto">
                <a:xfrm>
                  <a:off x="1097" y="1501"/>
                  <a:ext cx="325" cy="173"/>
                </a:xfrm>
                <a:prstGeom prst="rect">
                  <a:avLst/>
                </a:prstGeom>
                <a:noFill/>
                <a:ln w="9525">
                  <a:noFill/>
                  <a:miter lim="800000"/>
                  <a:headEnd/>
                  <a:tailEnd/>
                </a:ln>
                <a:effectLst/>
              </p:spPr>
              <p:txBody>
                <a:bodyPr>
                  <a:spAutoFit/>
                </a:bodyPr>
                <a:lstStyle/>
                <a:p>
                  <a:pPr algn="ctr">
                    <a:spcBef>
                      <a:spcPct val="50000"/>
                    </a:spcBef>
                  </a:pPr>
                  <a:r>
                    <a:rPr lang="en-US" sz="1200" i="1" baseline="0">
                      <a:latin typeface="Times New Roman" pitchFamily="18" charset="0"/>
                    </a:rPr>
                    <a:t>HPT</a:t>
                  </a:r>
                  <a:endParaRPr lang="th-TH" sz="1200" i="1" baseline="0">
                    <a:latin typeface="Times New Roman" pitchFamily="18" charset="0"/>
                  </a:endParaRPr>
                </a:p>
              </p:txBody>
            </p:sp>
            <p:sp>
              <p:nvSpPr>
                <p:cNvPr id="316488" name="Rectangle 72"/>
                <p:cNvSpPr>
                  <a:spLocks noChangeArrowheads="1"/>
                </p:cNvSpPr>
                <p:nvPr/>
              </p:nvSpPr>
              <p:spPr bwMode="auto">
                <a:xfrm>
                  <a:off x="1416" y="1550"/>
                  <a:ext cx="103" cy="75"/>
                </a:xfrm>
                <a:prstGeom prst="rect">
                  <a:avLst/>
                </a:prstGeom>
                <a:gradFill rotWithShape="1">
                  <a:gsLst>
                    <a:gs pos="0">
                      <a:srgbClr val="7D8283">
                        <a:gamma/>
                        <a:shade val="46275"/>
                        <a:invGamma/>
                      </a:srgbClr>
                    </a:gs>
                    <a:gs pos="50000">
                      <a:srgbClr val="7D8283"/>
                    </a:gs>
                    <a:gs pos="100000">
                      <a:srgbClr val="7D8283">
                        <a:gamma/>
                        <a:shade val="46275"/>
                        <a:invGamma/>
                      </a:srgbClr>
                    </a:gs>
                  </a:gsLst>
                  <a:lin ang="5400000" scaled="1"/>
                </a:gradFill>
                <a:ln w="9525">
                  <a:solidFill>
                    <a:schemeClr val="tx1"/>
                  </a:solidFill>
                  <a:miter lim="800000"/>
                  <a:headEnd/>
                  <a:tailEnd/>
                </a:ln>
                <a:effectLst/>
              </p:spPr>
              <p:txBody>
                <a:bodyPr wrap="none" anchor="ctr"/>
                <a:lstStyle/>
                <a:p>
                  <a:endParaRPr lang="th-TH"/>
                </a:p>
              </p:txBody>
            </p:sp>
            <p:grpSp>
              <p:nvGrpSpPr>
                <p:cNvPr id="316489" name="Group 73"/>
                <p:cNvGrpSpPr>
                  <a:grpSpLocks/>
                </p:cNvGrpSpPr>
                <p:nvPr/>
              </p:nvGrpSpPr>
              <p:grpSpPr bwMode="auto">
                <a:xfrm>
                  <a:off x="822" y="1181"/>
                  <a:ext cx="330" cy="314"/>
                  <a:chOff x="1931" y="2609"/>
                  <a:chExt cx="330" cy="314"/>
                </a:xfrm>
              </p:grpSpPr>
              <p:sp>
                <p:nvSpPr>
                  <p:cNvPr id="316490" name="Line 74"/>
                  <p:cNvSpPr>
                    <a:spLocks noChangeShapeType="1"/>
                  </p:cNvSpPr>
                  <p:nvPr/>
                </p:nvSpPr>
                <p:spPr bwMode="auto">
                  <a:xfrm>
                    <a:off x="2205" y="2609"/>
                    <a:ext cx="0" cy="314"/>
                  </a:xfrm>
                  <a:prstGeom prst="line">
                    <a:avLst/>
                  </a:prstGeom>
                  <a:noFill/>
                  <a:ln w="19050">
                    <a:solidFill>
                      <a:schemeClr val="tx1"/>
                    </a:solidFill>
                    <a:round/>
                    <a:headEnd/>
                    <a:tailEnd type="triangle" w="med" len="med"/>
                  </a:ln>
                  <a:effectLst/>
                </p:spPr>
                <p:txBody>
                  <a:bodyPr/>
                  <a:lstStyle/>
                  <a:p>
                    <a:endParaRPr lang="th-TH"/>
                  </a:p>
                </p:txBody>
              </p:sp>
              <p:grpSp>
                <p:nvGrpSpPr>
                  <p:cNvPr id="316491" name="Group 75"/>
                  <p:cNvGrpSpPr>
                    <a:grpSpLocks/>
                  </p:cNvGrpSpPr>
                  <p:nvPr/>
                </p:nvGrpSpPr>
                <p:grpSpPr bwMode="auto">
                  <a:xfrm>
                    <a:off x="1931" y="2634"/>
                    <a:ext cx="330" cy="173"/>
                    <a:chOff x="1731" y="2415"/>
                    <a:chExt cx="330" cy="173"/>
                  </a:xfrm>
                </p:grpSpPr>
                <p:grpSp>
                  <p:nvGrpSpPr>
                    <p:cNvPr id="316492" name="Group 76"/>
                    <p:cNvGrpSpPr>
                      <a:grpSpLocks/>
                    </p:cNvGrpSpPr>
                    <p:nvPr/>
                  </p:nvGrpSpPr>
                  <p:grpSpPr bwMode="auto">
                    <a:xfrm>
                      <a:off x="1731" y="2415"/>
                      <a:ext cx="171" cy="173"/>
                      <a:chOff x="4061" y="1649"/>
                      <a:chExt cx="171" cy="173"/>
                    </a:xfrm>
                  </p:grpSpPr>
                  <p:sp>
                    <p:nvSpPr>
                      <p:cNvPr id="316493" name="Text Box 77"/>
                      <p:cNvSpPr txBox="1">
                        <a:spLocks noChangeArrowheads="1"/>
                      </p:cNvSpPr>
                      <p:nvPr/>
                    </p:nvSpPr>
                    <p:spPr bwMode="auto">
                      <a:xfrm>
                        <a:off x="4061" y="1649"/>
                        <a:ext cx="148" cy="173"/>
                      </a:xfrm>
                      <a:prstGeom prst="rect">
                        <a:avLst/>
                      </a:prstGeom>
                      <a:noFill/>
                      <a:ln w="9525">
                        <a:noFill/>
                        <a:miter lim="800000"/>
                        <a:headEnd/>
                        <a:tailEnd/>
                      </a:ln>
                      <a:effectLst/>
                    </p:spPr>
                    <p:txBody>
                      <a:bodyPr>
                        <a:spAutoFit/>
                      </a:bodyPr>
                      <a:lstStyle/>
                      <a:p>
                        <a:pPr algn="ctr">
                          <a:spcBef>
                            <a:spcPct val="50000"/>
                          </a:spcBef>
                        </a:pPr>
                        <a:r>
                          <a:rPr lang="en-US" sz="1200" baseline="0">
                            <a:latin typeface="Script MT Bold" pitchFamily="66" charset="0"/>
                          </a:rPr>
                          <a:t>1</a:t>
                        </a:r>
                        <a:endParaRPr lang="th-TH" sz="1200" baseline="0">
                          <a:latin typeface="Script MT Bold" pitchFamily="66" charset="0"/>
                        </a:endParaRPr>
                      </a:p>
                    </p:txBody>
                  </p:sp>
                  <p:sp>
                    <p:nvSpPr>
                      <p:cNvPr id="316494" name="Oval 78"/>
                      <p:cNvSpPr>
                        <a:spLocks noChangeArrowheads="1"/>
                      </p:cNvSpPr>
                      <p:nvPr/>
                    </p:nvSpPr>
                    <p:spPr bwMode="auto">
                      <a:xfrm>
                        <a:off x="4064" y="1659"/>
                        <a:ext cx="168" cy="158"/>
                      </a:xfrm>
                      <a:prstGeom prst="ellipse">
                        <a:avLst/>
                      </a:prstGeom>
                      <a:noFill/>
                      <a:ln w="9525">
                        <a:solidFill>
                          <a:srgbClr val="FFFF99"/>
                        </a:solidFill>
                        <a:round/>
                        <a:headEnd/>
                        <a:tailEnd/>
                      </a:ln>
                      <a:effectLst/>
                    </p:spPr>
                    <p:txBody>
                      <a:bodyPr wrap="none" anchor="ctr"/>
                      <a:lstStyle/>
                      <a:p>
                        <a:endParaRPr lang="th-TH"/>
                      </a:p>
                    </p:txBody>
                  </p:sp>
                </p:grpSp>
                <p:sp>
                  <p:nvSpPr>
                    <p:cNvPr id="316495" name="Line 79"/>
                    <p:cNvSpPr>
                      <a:spLocks noChangeShapeType="1"/>
                    </p:cNvSpPr>
                    <p:nvPr/>
                  </p:nvSpPr>
                  <p:spPr bwMode="auto">
                    <a:xfrm>
                      <a:off x="1899" y="2508"/>
                      <a:ext cx="162" cy="3"/>
                    </a:xfrm>
                    <a:prstGeom prst="line">
                      <a:avLst/>
                    </a:prstGeom>
                    <a:noFill/>
                    <a:ln w="9525">
                      <a:solidFill>
                        <a:schemeClr val="tx1"/>
                      </a:solidFill>
                      <a:round/>
                      <a:headEnd/>
                      <a:tailEnd/>
                    </a:ln>
                    <a:effectLst/>
                  </p:spPr>
                  <p:txBody>
                    <a:bodyPr/>
                    <a:lstStyle/>
                    <a:p>
                      <a:endParaRPr lang="th-TH"/>
                    </a:p>
                  </p:txBody>
                </p:sp>
              </p:grpSp>
            </p:grpSp>
            <p:grpSp>
              <p:nvGrpSpPr>
                <p:cNvPr id="316496" name="Group 80"/>
                <p:cNvGrpSpPr>
                  <a:grpSpLocks/>
                </p:cNvGrpSpPr>
                <p:nvPr/>
              </p:nvGrpSpPr>
              <p:grpSpPr bwMode="auto">
                <a:xfrm>
                  <a:off x="1109" y="1771"/>
                  <a:ext cx="330" cy="314"/>
                  <a:chOff x="1931" y="2609"/>
                  <a:chExt cx="330" cy="314"/>
                </a:xfrm>
              </p:grpSpPr>
              <p:sp>
                <p:nvSpPr>
                  <p:cNvPr id="316497" name="Line 81"/>
                  <p:cNvSpPr>
                    <a:spLocks noChangeShapeType="1"/>
                  </p:cNvSpPr>
                  <p:nvPr/>
                </p:nvSpPr>
                <p:spPr bwMode="auto">
                  <a:xfrm>
                    <a:off x="2205" y="2609"/>
                    <a:ext cx="0" cy="314"/>
                  </a:xfrm>
                  <a:prstGeom prst="line">
                    <a:avLst/>
                  </a:prstGeom>
                  <a:noFill/>
                  <a:ln w="19050">
                    <a:solidFill>
                      <a:schemeClr val="tx1"/>
                    </a:solidFill>
                    <a:round/>
                    <a:headEnd/>
                    <a:tailEnd type="triangle" w="med" len="med"/>
                  </a:ln>
                  <a:effectLst/>
                </p:spPr>
                <p:txBody>
                  <a:bodyPr/>
                  <a:lstStyle/>
                  <a:p>
                    <a:endParaRPr lang="th-TH"/>
                  </a:p>
                </p:txBody>
              </p:sp>
              <p:grpSp>
                <p:nvGrpSpPr>
                  <p:cNvPr id="316498" name="Group 82"/>
                  <p:cNvGrpSpPr>
                    <a:grpSpLocks/>
                  </p:cNvGrpSpPr>
                  <p:nvPr/>
                </p:nvGrpSpPr>
                <p:grpSpPr bwMode="auto">
                  <a:xfrm>
                    <a:off x="1931" y="2634"/>
                    <a:ext cx="330" cy="173"/>
                    <a:chOff x="1731" y="2415"/>
                    <a:chExt cx="330" cy="173"/>
                  </a:xfrm>
                </p:grpSpPr>
                <p:grpSp>
                  <p:nvGrpSpPr>
                    <p:cNvPr id="316499" name="Group 83"/>
                    <p:cNvGrpSpPr>
                      <a:grpSpLocks/>
                    </p:cNvGrpSpPr>
                    <p:nvPr/>
                  </p:nvGrpSpPr>
                  <p:grpSpPr bwMode="auto">
                    <a:xfrm>
                      <a:off x="1731" y="2415"/>
                      <a:ext cx="171" cy="173"/>
                      <a:chOff x="4061" y="1649"/>
                      <a:chExt cx="171" cy="173"/>
                    </a:xfrm>
                  </p:grpSpPr>
                  <p:sp>
                    <p:nvSpPr>
                      <p:cNvPr id="316500" name="Text Box 84"/>
                      <p:cNvSpPr txBox="1">
                        <a:spLocks noChangeArrowheads="1"/>
                      </p:cNvSpPr>
                      <p:nvPr/>
                    </p:nvSpPr>
                    <p:spPr bwMode="auto">
                      <a:xfrm>
                        <a:off x="4061" y="1649"/>
                        <a:ext cx="148" cy="173"/>
                      </a:xfrm>
                      <a:prstGeom prst="rect">
                        <a:avLst/>
                      </a:prstGeom>
                      <a:noFill/>
                      <a:ln w="9525">
                        <a:noFill/>
                        <a:miter lim="800000"/>
                        <a:headEnd/>
                        <a:tailEnd/>
                      </a:ln>
                      <a:effectLst/>
                    </p:spPr>
                    <p:txBody>
                      <a:bodyPr>
                        <a:spAutoFit/>
                      </a:bodyPr>
                      <a:lstStyle/>
                      <a:p>
                        <a:pPr algn="ctr">
                          <a:spcBef>
                            <a:spcPct val="50000"/>
                          </a:spcBef>
                        </a:pPr>
                        <a:r>
                          <a:rPr lang="en-US" sz="1200" baseline="0">
                            <a:latin typeface="Script MT Bold" pitchFamily="66" charset="0"/>
                          </a:rPr>
                          <a:t>2</a:t>
                        </a:r>
                        <a:endParaRPr lang="th-TH" sz="1200" baseline="0">
                          <a:latin typeface="Script MT Bold" pitchFamily="66" charset="0"/>
                        </a:endParaRPr>
                      </a:p>
                    </p:txBody>
                  </p:sp>
                  <p:sp>
                    <p:nvSpPr>
                      <p:cNvPr id="316501" name="Oval 85"/>
                      <p:cNvSpPr>
                        <a:spLocks noChangeArrowheads="1"/>
                      </p:cNvSpPr>
                      <p:nvPr/>
                    </p:nvSpPr>
                    <p:spPr bwMode="auto">
                      <a:xfrm>
                        <a:off x="4064" y="1659"/>
                        <a:ext cx="168" cy="158"/>
                      </a:xfrm>
                      <a:prstGeom prst="ellipse">
                        <a:avLst/>
                      </a:prstGeom>
                      <a:noFill/>
                      <a:ln w="9525">
                        <a:solidFill>
                          <a:srgbClr val="FFFF99"/>
                        </a:solidFill>
                        <a:round/>
                        <a:headEnd/>
                        <a:tailEnd/>
                      </a:ln>
                      <a:effectLst/>
                    </p:spPr>
                    <p:txBody>
                      <a:bodyPr wrap="none" anchor="ctr"/>
                      <a:lstStyle/>
                      <a:p>
                        <a:endParaRPr lang="th-TH"/>
                      </a:p>
                    </p:txBody>
                  </p:sp>
                </p:grpSp>
                <p:sp>
                  <p:nvSpPr>
                    <p:cNvPr id="316502" name="Line 86"/>
                    <p:cNvSpPr>
                      <a:spLocks noChangeShapeType="1"/>
                    </p:cNvSpPr>
                    <p:nvPr/>
                  </p:nvSpPr>
                  <p:spPr bwMode="auto">
                    <a:xfrm>
                      <a:off x="1899" y="2508"/>
                      <a:ext cx="162" cy="3"/>
                    </a:xfrm>
                    <a:prstGeom prst="line">
                      <a:avLst/>
                    </a:prstGeom>
                    <a:noFill/>
                    <a:ln w="9525">
                      <a:solidFill>
                        <a:schemeClr val="tx1"/>
                      </a:solidFill>
                      <a:round/>
                      <a:headEnd/>
                      <a:tailEnd/>
                    </a:ln>
                    <a:effectLst/>
                  </p:spPr>
                  <p:txBody>
                    <a:bodyPr/>
                    <a:lstStyle/>
                    <a:p>
                      <a:endParaRPr lang="th-TH"/>
                    </a:p>
                  </p:txBody>
                </p:sp>
              </p:grpSp>
            </p:grpSp>
          </p:grpSp>
          <p:sp>
            <p:nvSpPr>
              <p:cNvPr id="316503" name="Text Box 87"/>
              <p:cNvSpPr txBox="1">
                <a:spLocks noChangeArrowheads="1"/>
              </p:cNvSpPr>
              <p:nvPr/>
            </p:nvSpPr>
            <p:spPr bwMode="auto">
              <a:xfrm>
                <a:off x="1518" y="1614"/>
                <a:ext cx="355" cy="192"/>
              </a:xfrm>
              <a:prstGeom prst="rect">
                <a:avLst/>
              </a:prstGeom>
              <a:noFill/>
              <a:ln w="9525">
                <a:noFill/>
                <a:miter lim="800000"/>
                <a:headEnd/>
                <a:tailEnd/>
              </a:ln>
              <a:effectLst/>
            </p:spPr>
            <p:txBody>
              <a:bodyPr>
                <a:spAutoFit/>
              </a:bodyPr>
              <a:lstStyle/>
              <a:p>
                <a:pPr>
                  <a:spcBef>
                    <a:spcPct val="50000"/>
                  </a:spcBef>
                </a:pPr>
                <a:r>
                  <a:rPr lang="en-US" sz="1400" i="1" baseline="0">
                    <a:latin typeface="Times New Roman" pitchFamily="18" charset="0"/>
                  </a:rPr>
                  <a:t>w</a:t>
                </a:r>
                <a:r>
                  <a:rPr lang="en-US" sz="1400" i="1">
                    <a:latin typeface="Times New Roman" pitchFamily="18" charset="0"/>
                  </a:rPr>
                  <a:t>HPT</a:t>
                </a:r>
                <a:endParaRPr lang="th-TH" sz="1400" i="1" baseline="0">
                  <a:latin typeface="Times New Roman" pitchFamily="18" charset="0"/>
                </a:endParaRPr>
              </a:p>
            </p:txBody>
          </p:sp>
        </p:grpSp>
      </p:grpSp>
      <p:sp>
        <p:nvSpPr>
          <p:cNvPr id="316504" name="Rectangle 88"/>
          <p:cNvSpPr>
            <a:spLocks noChangeArrowheads="1"/>
          </p:cNvSpPr>
          <p:nvPr/>
        </p:nvSpPr>
        <p:spPr bwMode="auto">
          <a:xfrm>
            <a:off x="504825" y="230188"/>
            <a:ext cx="4330700" cy="457200"/>
          </a:xfrm>
          <a:prstGeom prst="rect">
            <a:avLst/>
          </a:prstGeom>
          <a:noFill/>
          <a:ln w="9525">
            <a:noFill/>
            <a:miter lim="800000"/>
            <a:headEnd/>
            <a:tailEnd/>
          </a:ln>
          <a:effectLst/>
        </p:spPr>
        <p:txBody>
          <a:bodyPr>
            <a:spAutoFit/>
          </a:bodyPr>
          <a:lstStyle/>
          <a:p>
            <a:r>
              <a:rPr lang="en-US" sz="2400" b="1" i="1" baseline="0">
                <a:latin typeface="Times New Roman" pitchFamily="18" charset="0"/>
                <a:sym typeface="Wingdings" pitchFamily="2" charset="2"/>
              </a:rPr>
              <a:t>Analysis Technique: in Turbine</a:t>
            </a:r>
            <a:r>
              <a:rPr lang="en-US" sz="2400" baseline="0">
                <a:latin typeface="Times New Roman" pitchFamily="18" charset="0"/>
                <a:sym typeface="Wingdings" pitchFamily="2" charset="2"/>
              </a:rPr>
              <a:t> </a:t>
            </a:r>
            <a:endParaRPr lang="th-TH" sz="2400" baseline="0">
              <a:latin typeface="Times New Roman" pitchFamily="18"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16504"/>
                                        </p:tgtEl>
                                        <p:attrNameLst>
                                          <p:attrName>style.visibility</p:attrName>
                                        </p:attrNameLst>
                                      </p:cBhvr>
                                      <p:to>
                                        <p:strVal val="visible"/>
                                      </p:to>
                                    </p:set>
                                    <p:animEffect transition="in" filter="fade">
                                      <p:cBhvr>
                                        <p:cTn id="7" dur="770" decel="100000"/>
                                        <p:tgtEl>
                                          <p:spTgt spid="316504"/>
                                        </p:tgtEl>
                                      </p:cBhvr>
                                    </p:animEffect>
                                    <p:animScale>
                                      <p:cBhvr>
                                        <p:cTn id="8" dur="770" decel="100000"/>
                                        <p:tgtEl>
                                          <p:spTgt spid="316504"/>
                                        </p:tgtEl>
                                      </p:cBhvr>
                                      <p:from x="10000" y="10000"/>
                                      <p:to x="200000" y="450000"/>
                                    </p:animScale>
                                    <p:animScale>
                                      <p:cBhvr>
                                        <p:cTn id="9" dur="1230" accel="100000" fill="hold">
                                          <p:stCondLst>
                                            <p:cond delay="770"/>
                                          </p:stCondLst>
                                        </p:cTn>
                                        <p:tgtEl>
                                          <p:spTgt spid="316504"/>
                                        </p:tgtEl>
                                      </p:cBhvr>
                                      <p:from x="200000" y="450000"/>
                                      <p:to x="100000" y="100000"/>
                                    </p:animScale>
                                    <p:set>
                                      <p:cBhvr>
                                        <p:cTn id="10" dur="770" fill="hold"/>
                                        <p:tgtEl>
                                          <p:spTgt spid="316504"/>
                                        </p:tgtEl>
                                        <p:attrNameLst>
                                          <p:attrName>ppt_x</p:attrName>
                                        </p:attrNameLst>
                                      </p:cBhvr>
                                      <p:to>
                                        <p:strVal val="(0.5)"/>
                                      </p:to>
                                    </p:set>
                                    <p:anim from="(0.5)" to="(#ppt_x)" calcmode="lin" valueType="num">
                                      <p:cBhvr>
                                        <p:cTn id="11" dur="1230" accel="100000" fill="hold">
                                          <p:stCondLst>
                                            <p:cond delay="770"/>
                                          </p:stCondLst>
                                        </p:cTn>
                                        <p:tgtEl>
                                          <p:spTgt spid="316504"/>
                                        </p:tgtEl>
                                        <p:attrNameLst>
                                          <p:attrName>ppt_x</p:attrName>
                                        </p:attrNameLst>
                                      </p:cBhvr>
                                    </p:anim>
                                    <p:set>
                                      <p:cBhvr>
                                        <p:cTn id="12" dur="770" fill="hold"/>
                                        <p:tgtEl>
                                          <p:spTgt spid="316504"/>
                                        </p:tgtEl>
                                        <p:attrNameLst>
                                          <p:attrName>ppt_y</p:attrName>
                                        </p:attrNameLst>
                                      </p:cBhvr>
                                      <p:to>
                                        <p:strVal val="(#ppt_y+0.4)"/>
                                      </p:to>
                                    </p:set>
                                    <p:anim from="(#ppt_y+0.4)" to="(#ppt_y)" calcmode="lin" valueType="num">
                                      <p:cBhvr>
                                        <p:cTn id="13" dur="1230" accel="100000" fill="hold">
                                          <p:stCondLst>
                                            <p:cond delay="770"/>
                                          </p:stCondLst>
                                        </p:cTn>
                                        <p:tgtEl>
                                          <p:spTgt spid="316504"/>
                                        </p:tgtEl>
                                        <p:attrNameLst>
                                          <p:attrName>ppt_y</p:attrName>
                                        </p:attrNameLst>
                                      </p:cBhvr>
                                    </p:anim>
                                  </p:childTnLst>
                                </p:cTn>
                              </p:par>
                            </p:childTnLst>
                          </p:cTn>
                        </p:par>
                        <p:par>
                          <p:cTn id="14" fill="hold">
                            <p:stCondLst>
                              <p:cond delay="2000"/>
                            </p:stCondLst>
                            <p:childTnLst>
                              <p:par>
                                <p:cTn id="15" presetID="21" presetClass="entr" presetSubtype="4" fill="hold" nodeType="afterEffect">
                                  <p:stCondLst>
                                    <p:cond delay="0"/>
                                  </p:stCondLst>
                                  <p:childTnLst>
                                    <p:set>
                                      <p:cBhvr>
                                        <p:cTn id="16" dur="1" fill="hold">
                                          <p:stCondLst>
                                            <p:cond delay="0"/>
                                          </p:stCondLst>
                                        </p:cTn>
                                        <p:tgtEl>
                                          <p:spTgt spid="316419"/>
                                        </p:tgtEl>
                                        <p:attrNameLst>
                                          <p:attrName>style.visibility</p:attrName>
                                        </p:attrNameLst>
                                      </p:cBhvr>
                                      <p:to>
                                        <p:strVal val="visible"/>
                                      </p:to>
                                    </p:set>
                                    <p:animEffect transition="in" filter="wheel(4)">
                                      <p:cBhvr>
                                        <p:cTn id="17" dur="2000"/>
                                        <p:tgtEl>
                                          <p:spTgt spid="316419"/>
                                        </p:tgtEl>
                                      </p:cBhvr>
                                    </p:animEffect>
                                  </p:childTnLst>
                                </p:cTn>
                              </p:par>
                            </p:childTnLst>
                          </p:cTn>
                        </p:par>
                        <p:par>
                          <p:cTn id="18" fill="hold">
                            <p:stCondLst>
                              <p:cond delay="4000"/>
                            </p:stCondLst>
                            <p:childTnLst>
                              <p:par>
                                <p:cTn id="19" presetID="22" presetClass="entr" presetSubtype="1" fill="hold" grpId="0" nodeType="afterEffect">
                                  <p:stCondLst>
                                    <p:cond delay="0"/>
                                  </p:stCondLst>
                                  <p:childTnLst>
                                    <p:set>
                                      <p:cBhvr>
                                        <p:cTn id="20" dur="1" fill="hold">
                                          <p:stCondLst>
                                            <p:cond delay="0"/>
                                          </p:stCondLst>
                                        </p:cTn>
                                        <p:tgtEl>
                                          <p:spTgt spid="316418"/>
                                        </p:tgtEl>
                                        <p:attrNameLst>
                                          <p:attrName>style.visibility</p:attrName>
                                        </p:attrNameLst>
                                      </p:cBhvr>
                                      <p:to>
                                        <p:strVal val="visible"/>
                                      </p:to>
                                    </p:set>
                                    <p:animEffect transition="in" filter="wipe(up)">
                                      <p:cBhvr>
                                        <p:cTn id="21" dur="500"/>
                                        <p:tgtEl>
                                          <p:spTgt spid="316418"/>
                                        </p:tgtEl>
                                      </p:cBhvr>
                                    </p:animEffect>
                                  </p:childTnLst>
                                </p:cTn>
                              </p:par>
                            </p:childTnLst>
                          </p:cTn>
                        </p:par>
                        <p:par>
                          <p:cTn id="22" fill="hold">
                            <p:stCondLst>
                              <p:cond delay="4500"/>
                            </p:stCondLst>
                            <p:childTnLst>
                              <p:par>
                                <p:cTn id="23" presetID="20" presetClass="entr" presetSubtype="0" fill="hold" nodeType="afterEffect">
                                  <p:stCondLst>
                                    <p:cond delay="0"/>
                                  </p:stCondLst>
                                  <p:childTnLst>
                                    <p:set>
                                      <p:cBhvr>
                                        <p:cTn id="24" dur="1" fill="hold">
                                          <p:stCondLst>
                                            <p:cond delay="0"/>
                                          </p:stCondLst>
                                        </p:cTn>
                                        <p:tgtEl>
                                          <p:spTgt spid="316481"/>
                                        </p:tgtEl>
                                        <p:attrNameLst>
                                          <p:attrName>style.visibility</p:attrName>
                                        </p:attrNameLst>
                                      </p:cBhvr>
                                      <p:to>
                                        <p:strVal val="visible"/>
                                      </p:to>
                                    </p:set>
                                    <p:animEffect transition="in" filter="wedge">
                                      <p:cBhvr>
                                        <p:cTn id="25" dur="2000"/>
                                        <p:tgtEl>
                                          <p:spTgt spid="316481"/>
                                        </p:tgtEl>
                                      </p:cBhvr>
                                    </p:animEffect>
                                  </p:childTnLst>
                                </p:cTn>
                              </p:par>
                            </p:childTnLst>
                          </p:cTn>
                        </p:par>
                        <p:par>
                          <p:cTn id="26" fill="hold">
                            <p:stCondLst>
                              <p:cond delay="6500"/>
                            </p:stCondLst>
                            <p:childTnLst>
                              <p:par>
                                <p:cTn id="27" presetID="20" presetClass="entr" presetSubtype="0" fill="hold" nodeType="afterEffect">
                                  <p:stCondLst>
                                    <p:cond delay="0"/>
                                  </p:stCondLst>
                                  <p:childTnLst>
                                    <p:set>
                                      <p:cBhvr>
                                        <p:cTn id="28" dur="1" fill="hold">
                                          <p:stCondLst>
                                            <p:cond delay="0"/>
                                          </p:stCondLst>
                                        </p:cTn>
                                        <p:tgtEl>
                                          <p:spTgt spid="316460"/>
                                        </p:tgtEl>
                                        <p:attrNameLst>
                                          <p:attrName>style.visibility</p:attrName>
                                        </p:attrNameLst>
                                      </p:cBhvr>
                                      <p:to>
                                        <p:strVal val="visible"/>
                                      </p:to>
                                    </p:set>
                                    <p:animEffect transition="in" filter="wedge">
                                      <p:cBhvr>
                                        <p:cTn id="29" dur="2000"/>
                                        <p:tgtEl>
                                          <p:spTgt spid="316460"/>
                                        </p:tgtEl>
                                      </p:cBhvr>
                                    </p:animEffect>
                                  </p:childTnLst>
                                </p:cTn>
                              </p:par>
                            </p:childTnLst>
                          </p:cTn>
                        </p:par>
                        <p:par>
                          <p:cTn id="30" fill="hold">
                            <p:stCondLst>
                              <p:cond delay="8500"/>
                            </p:stCondLst>
                            <p:childTnLst>
                              <p:par>
                                <p:cTn id="31" presetID="22" presetClass="entr" presetSubtype="1" fill="hold" grpId="0" nodeType="afterEffect">
                                  <p:stCondLst>
                                    <p:cond delay="0"/>
                                  </p:stCondLst>
                                  <p:childTnLst>
                                    <p:set>
                                      <p:cBhvr>
                                        <p:cTn id="32" dur="1" fill="hold">
                                          <p:stCondLst>
                                            <p:cond delay="0"/>
                                          </p:stCondLst>
                                        </p:cTn>
                                        <p:tgtEl>
                                          <p:spTgt spid="316459"/>
                                        </p:tgtEl>
                                        <p:attrNameLst>
                                          <p:attrName>style.visibility</p:attrName>
                                        </p:attrNameLst>
                                      </p:cBhvr>
                                      <p:to>
                                        <p:strVal val="visible"/>
                                      </p:to>
                                    </p:set>
                                    <p:animEffect transition="in" filter="wipe(up)">
                                      <p:cBhvr>
                                        <p:cTn id="33" dur="500"/>
                                        <p:tgtEl>
                                          <p:spTgt spid="316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8" grpId="0" animBg="1"/>
      <p:bldP spid="316459" grpId="0" animBg="1"/>
      <p:bldP spid="31650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ooter Placeholder 2"/>
          <p:cNvSpPr>
            <a:spLocks noGrp="1"/>
          </p:cNvSpPr>
          <p:nvPr>
            <p:ph type="ftr" sz="quarter" idx="11"/>
          </p:nvPr>
        </p:nvSpPr>
        <p:spPr/>
        <p:txBody>
          <a:bodyPr/>
          <a:lstStyle/>
          <a:p>
            <a:r>
              <a:rPr lang="en-US"/>
              <a:t>รศ.ดร.สมหมาย ปรีเปรม</a:t>
            </a:r>
            <a:endParaRPr lang="th-TH"/>
          </a:p>
        </p:txBody>
      </p:sp>
      <p:sp>
        <p:nvSpPr>
          <p:cNvPr id="317442" name="Text Box 2"/>
          <p:cNvSpPr txBox="1">
            <a:spLocks noChangeArrowheads="1"/>
          </p:cNvSpPr>
          <p:nvPr/>
        </p:nvSpPr>
        <p:spPr bwMode="auto">
          <a:xfrm>
            <a:off x="447675" y="792163"/>
            <a:ext cx="5854700" cy="2354262"/>
          </a:xfrm>
          <a:prstGeom prst="rect">
            <a:avLst/>
          </a:prstGeom>
          <a:noFill/>
          <a:ln w="9525">
            <a:solidFill>
              <a:srgbClr val="FFFF00"/>
            </a:solidFill>
            <a:miter lim="800000"/>
            <a:headEnd/>
            <a:tailEnd/>
          </a:ln>
          <a:effectLst/>
        </p:spPr>
        <p:txBody>
          <a:bodyPr>
            <a:spAutoFit/>
          </a:bodyPr>
          <a:lstStyle/>
          <a:p>
            <a:pPr marL="533400" indent="-533400"/>
            <a:r>
              <a:rPr lang="en-US" sz="2800" b="1" i="1" u="sng" baseline="0">
                <a:latin typeface="Times New Roman" pitchFamily="18" charset="0"/>
                <a:cs typeface="Arial" pitchFamily="34" charset="0"/>
                <a:sym typeface="Wingdings" pitchFamily="2" charset="2"/>
              </a:rPr>
              <a:t>Method A.</a:t>
            </a:r>
            <a:r>
              <a:rPr lang="en-US" sz="2800" i="1" baseline="0">
                <a:latin typeface="Times New Roman" pitchFamily="18" charset="0"/>
                <a:cs typeface="Arial" pitchFamily="34" charset="0"/>
                <a:sym typeface="Wingdings" pitchFamily="2" charset="2"/>
              </a:rPr>
              <a:t> </a:t>
            </a:r>
            <a:r>
              <a:rPr lang="en-US" sz="2000" i="1" baseline="0">
                <a:latin typeface="Times New Roman" pitchFamily="18" charset="0"/>
                <a:cs typeface="Arial" pitchFamily="34" charset="0"/>
              </a:rPr>
              <a:t>Control Volume:</a:t>
            </a:r>
            <a:r>
              <a:rPr lang="en-US" sz="2000" i="1" baseline="0">
                <a:latin typeface="Times New Roman" pitchFamily="18" charset="0"/>
              </a:rPr>
              <a:t>  </a:t>
            </a:r>
            <a:r>
              <a:rPr lang="en-US" sz="2000" i="1" baseline="0">
                <a:latin typeface="Times New Roman" pitchFamily="18" charset="0"/>
                <a:cs typeface="Arial" pitchFamily="34" charset="0"/>
                <a:sym typeface="Wingdings" pitchFamily="2" charset="2"/>
              </a:rPr>
              <a:t>Steam generator</a:t>
            </a:r>
          </a:p>
          <a:p>
            <a:pPr marL="533400" indent="-533400"/>
            <a:r>
              <a:rPr lang="en-US" sz="2400" i="1" baseline="0">
                <a:latin typeface="Times New Roman" pitchFamily="18" charset="0"/>
                <a:cs typeface="Arial" pitchFamily="34" charset="0"/>
                <a:sym typeface="Wingdings" pitchFamily="2" charset="2"/>
              </a:rPr>
              <a:t>1</a:t>
            </a:r>
            <a:r>
              <a:rPr lang="en-US" sz="2400" i="1" baseline="30000">
                <a:latin typeface="Times New Roman" pitchFamily="18" charset="0"/>
                <a:cs typeface="Arial" pitchFamily="34" charset="0"/>
                <a:sym typeface="Wingdings" pitchFamily="2" charset="2"/>
              </a:rPr>
              <a:t>st</a:t>
            </a:r>
            <a:r>
              <a:rPr lang="en-US" sz="2400" i="1" baseline="0">
                <a:latin typeface="Times New Roman" pitchFamily="18" charset="0"/>
                <a:cs typeface="Arial" pitchFamily="34" charset="0"/>
                <a:sym typeface="Wingdings" pitchFamily="2" charset="2"/>
              </a:rPr>
              <a:t> law SSSF Proc. </a:t>
            </a:r>
          </a:p>
          <a:p>
            <a:pPr marL="533400" indent="-533400"/>
            <a:r>
              <a:rPr lang="en-US" sz="2400" i="1" baseline="0">
                <a:latin typeface="Times New Roman" pitchFamily="18" charset="0"/>
                <a:cs typeface="Arial" pitchFamily="34" charset="0"/>
                <a:sym typeface="Wingdings" pitchFamily="2" charset="2"/>
              </a:rPr>
              <a:t>	Q + </a:t>
            </a:r>
            <a:r>
              <a:rPr lang="el-GR" sz="2400" i="1" baseline="0">
                <a:latin typeface="Times New Roman" pitchFamily="18" charset="0"/>
                <a:cs typeface="Arial" pitchFamily="34" charset="0"/>
                <a:sym typeface="Wingdings" pitchFamily="2" charset="2"/>
              </a:rPr>
              <a:t>Σ</a:t>
            </a:r>
            <a:r>
              <a:rPr lang="en-US" sz="2400" i="1" baseline="0">
                <a:latin typeface="Times New Roman" pitchFamily="18" charset="0"/>
                <a:cs typeface="Arial" pitchFamily="34" charset="0"/>
                <a:sym typeface="Wingdings" pitchFamily="2" charset="2"/>
              </a:rPr>
              <a:t>m</a:t>
            </a:r>
            <a:r>
              <a:rPr lang="en-US" sz="2400" i="1">
                <a:latin typeface="Times New Roman" pitchFamily="18" charset="0"/>
                <a:cs typeface="Arial" pitchFamily="34" charset="0"/>
                <a:sym typeface="Wingdings" pitchFamily="2" charset="2"/>
              </a:rPr>
              <a:t>i</a:t>
            </a:r>
            <a:r>
              <a:rPr lang="en-US" sz="2400" i="1" baseline="0">
                <a:latin typeface="Times New Roman" pitchFamily="18" charset="0"/>
                <a:cs typeface="Arial" pitchFamily="34" charset="0"/>
                <a:sym typeface="Wingdings" pitchFamily="2" charset="2"/>
              </a:rPr>
              <a:t>h</a:t>
            </a:r>
            <a:r>
              <a:rPr lang="en-US" sz="2400" i="1">
                <a:latin typeface="Times New Roman" pitchFamily="18" charset="0"/>
                <a:cs typeface="Arial" pitchFamily="34" charset="0"/>
                <a:sym typeface="Wingdings" pitchFamily="2" charset="2"/>
              </a:rPr>
              <a:t>i</a:t>
            </a:r>
            <a:r>
              <a:rPr lang="en-US" sz="2400" i="1" baseline="0">
                <a:latin typeface="Times New Roman" pitchFamily="18" charset="0"/>
                <a:cs typeface="Arial" pitchFamily="34" charset="0"/>
                <a:sym typeface="Wingdings" pitchFamily="2" charset="2"/>
              </a:rPr>
              <a:t>  = W + </a:t>
            </a:r>
            <a:r>
              <a:rPr lang="el-GR" sz="2400" i="1" baseline="0">
                <a:latin typeface="Times New Roman" pitchFamily="18" charset="0"/>
                <a:cs typeface="Arial" pitchFamily="34" charset="0"/>
                <a:sym typeface="Wingdings" pitchFamily="2" charset="2"/>
              </a:rPr>
              <a:t>Σ</a:t>
            </a:r>
            <a:r>
              <a:rPr lang="en-US" sz="2400" i="1" baseline="0">
                <a:latin typeface="Times New Roman" pitchFamily="18" charset="0"/>
                <a:cs typeface="Arial" pitchFamily="34" charset="0"/>
                <a:sym typeface="Wingdings" pitchFamily="2" charset="2"/>
              </a:rPr>
              <a:t>m</a:t>
            </a:r>
            <a:r>
              <a:rPr lang="en-US" sz="2400" i="1">
                <a:latin typeface="Times New Roman" pitchFamily="18" charset="0"/>
                <a:cs typeface="Arial" pitchFamily="34" charset="0"/>
                <a:sym typeface="Wingdings" pitchFamily="2" charset="2"/>
              </a:rPr>
              <a:t>e</a:t>
            </a:r>
            <a:r>
              <a:rPr lang="en-US" sz="2400" i="1" baseline="0">
                <a:latin typeface="Times New Roman" pitchFamily="18" charset="0"/>
                <a:cs typeface="Arial" pitchFamily="34" charset="0"/>
                <a:sym typeface="Wingdings" pitchFamily="2" charset="2"/>
              </a:rPr>
              <a:t>h</a:t>
            </a:r>
            <a:r>
              <a:rPr lang="en-US" sz="2400" i="1">
                <a:latin typeface="Times New Roman" pitchFamily="18" charset="0"/>
                <a:cs typeface="Arial" pitchFamily="34" charset="0"/>
                <a:sym typeface="Wingdings" pitchFamily="2" charset="2"/>
              </a:rPr>
              <a:t>e</a:t>
            </a:r>
          </a:p>
          <a:p>
            <a:pPr marL="533400" indent="-533400"/>
            <a:r>
              <a:rPr lang="en-US" sz="2400" i="1" baseline="0">
                <a:latin typeface="Times New Roman" pitchFamily="18" charset="0"/>
                <a:cs typeface="Arial" pitchFamily="34" charset="0"/>
                <a:sym typeface="Wingdings" pitchFamily="2" charset="2"/>
              </a:rPr>
              <a:t>	m</a:t>
            </a:r>
            <a:r>
              <a:rPr lang="en-US" sz="2400" i="1">
                <a:latin typeface="Times New Roman" pitchFamily="18" charset="0"/>
                <a:cs typeface="Arial" pitchFamily="34" charset="0"/>
                <a:sym typeface="Wingdings" pitchFamily="2" charset="2"/>
              </a:rPr>
              <a:t>1</a:t>
            </a:r>
            <a:r>
              <a:rPr lang="en-US" sz="2400" i="1" baseline="0">
                <a:latin typeface="Times New Roman" pitchFamily="18" charset="0"/>
                <a:cs typeface="Arial" pitchFamily="34" charset="0"/>
                <a:sym typeface="Wingdings" pitchFamily="2" charset="2"/>
              </a:rPr>
              <a:t> = m</a:t>
            </a:r>
            <a:r>
              <a:rPr lang="en-US" sz="2400" i="1">
                <a:latin typeface="Times New Roman" pitchFamily="18" charset="0"/>
                <a:cs typeface="Arial" pitchFamily="34" charset="0"/>
                <a:sym typeface="Wingdings" pitchFamily="2" charset="2"/>
              </a:rPr>
              <a:t>2</a:t>
            </a:r>
            <a:r>
              <a:rPr lang="en-US" sz="2400" i="1" baseline="0">
                <a:latin typeface="Times New Roman" pitchFamily="18" charset="0"/>
                <a:cs typeface="Arial" pitchFamily="34" charset="0"/>
                <a:sym typeface="Wingdings" pitchFamily="2" charset="2"/>
              </a:rPr>
              <a:t> = m</a:t>
            </a:r>
            <a:r>
              <a:rPr lang="en-US" sz="2400" i="1">
                <a:latin typeface="Times New Roman" pitchFamily="18" charset="0"/>
                <a:cs typeface="Arial" pitchFamily="34" charset="0"/>
                <a:sym typeface="Wingdings" pitchFamily="2" charset="2"/>
              </a:rPr>
              <a:t>3</a:t>
            </a:r>
            <a:r>
              <a:rPr lang="en-US" sz="2400" i="1" baseline="0">
                <a:latin typeface="Times New Roman" pitchFamily="18" charset="0"/>
                <a:cs typeface="Arial" pitchFamily="34" charset="0"/>
                <a:sym typeface="Wingdings" pitchFamily="2" charset="2"/>
              </a:rPr>
              <a:t> = m</a:t>
            </a:r>
            <a:r>
              <a:rPr lang="en-US" sz="2400" i="1">
                <a:latin typeface="Times New Roman" pitchFamily="18" charset="0"/>
                <a:cs typeface="Arial" pitchFamily="34" charset="0"/>
                <a:sym typeface="Wingdings" pitchFamily="2" charset="2"/>
              </a:rPr>
              <a:t>4</a:t>
            </a:r>
            <a:r>
              <a:rPr lang="en-US" sz="2400" i="1" baseline="0">
                <a:latin typeface="Times New Roman" pitchFamily="18" charset="0"/>
                <a:cs typeface="Arial" pitchFamily="34" charset="0"/>
                <a:sym typeface="Wingdings" pitchFamily="2" charset="2"/>
              </a:rPr>
              <a:t> = m,  q = Q/m</a:t>
            </a:r>
            <a:endParaRPr lang="el-GR" sz="2400" i="1" baseline="0">
              <a:latin typeface="Times New Roman" pitchFamily="18" charset="0"/>
              <a:cs typeface="Arial" pitchFamily="34" charset="0"/>
              <a:sym typeface="Wingdings" pitchFamily="2" charset="2"/>
            </a:endParaRPr>
          </a:p>
          <a:p>
            <a:pPr marL="533400" indent="-533400"/>
            <a:r>
              <a:rPr lang="en-US" sz="2400" i="1" baseline="0">
                <a:latin typeface="Times New Roman" pitchFamily="18" charset="0"/>
                <a:cs typeface="Arial" pitchFamily="34" charset="0"/>
                <a:sym typeface="Wingdings" pitchFamily="2" charset="2"/>
              </a:rPr>
              <a:t>	q</a:t>
            </a:r>
            <a:r>
              <a:rPr lang="en-US" sz="2400" i="1">
                <a:latin typeface="Times New Roman" pitchFamily="18" charset="0"/>
                <a:cs typeface="Arial" pitchFamily="34" charset="0"/>
                <a:sym typeface="Wingdings" pitchFamily="2" charset="2"/>
              </a:rPr>
              <a:t>in</a:t>
            </a:r>
            <a:r>
              <a:rPr lang="en-US" sz="2400" i="1" baseline="0">
                <a:latin typeface="Times New Roman" pitchFamily="18" charset="0"/>
                <a:cs typeface="Arial" pitchFamily="34" charset="0"/>
                <a:sym typeface="Wingdings" pitchFamily="2" charset="2"/>
              </a:rPr>
              <a:t> =   (h</a:t>
            </a:r>
            <a:r>
              <a:rPr lang="en-US" sz="2400" i="1">
                <a:latin typeface="Times New Roman" pitchFamily="18" charset="0"/>
                <a:cs typeface="Arial" pitchFamily="34" charset="0"/>
                <a:sym typeface="Wingdings" pitchFamily="2" charset="2"/>
              </a:rPr>
              <a:t>1</a:t>
            </a:r>
            <a:r>
              <a:rPr lang="en-US" sz="2400" i="1" baseline="0">
                <a:latin typeface="Times New Roman" pitchFamily="18" charset="0"/>
                <a:cs typeface="Arial" pitchFamily="34" charset="0"/>
                <a:sym typeface="Wingdings" pitchFamily="2" charset="2"/>
              </a:rPr>
              <a:t> – h</a:t>
            </a:r>
            <a:r>
              <a:rPr lang="en-US" sz="2400" i="1">
                <a:latin typeface="Times New Roman" pitchFamily="18" charset="0"/>
                <a:cs typeface="Arial" pitchFamily="34" charset="0"/>
                <a:sym typeface="Wingdings" pitchFamily="2" charset="2"/>
              </a:rPr>
              <a:t>2</a:t>
            </a:r>
            <a:r>
              <a:rPr lang="en-US" sz="2400" i="1" baseline="0">
                <a:latin typeface="Times New Roman" pitchFamily="18" charset="0"/>
                <a:cs typeface="Arial" pitchFamily="34" charset="0"/>
                <a:sym typeface="Wingdings" pitchFamily="2" charset="2"/>
              </a:rPr>
              <a:t>)</a:t>
            </a:r>
            <a:r>
              <a:rPr lang="en-US" sz="2400" i="1">
                <a:latin typeface="Times New Roman" pitchFamily="18" charset="0"/>
                <a:cs typeface="Arial" pitchFamily="34" charset="0"/>
                <a:sym typeface="Wingdings" pitchFamily="2" charset="2"/>
              </a:rPr>
              <a:t> </a:t>
            </a:r>
            <a:r>
              <a:rPr lang="en-US" sz="2400" i="1" baseline="0">
                <a:latin typeface="Times New Roman" pitchFamily="18" charset="0"/>
                <a:cs typeface="Arial" pitchFamily="34" charset="0"/>
                <a:sym typeface="Wingdings" pitchFamily="2" charset="2"/>
              </a:rPr>
              <a:t> + (</a:t>
            </a:r>
            <a:r>
              <a:rPr lang="en-US" sz="2400" i="1">
                <a:latin typeface="Times New Roman" pitchFamily="18" charset="0"/>
                <a:cs typeface="Arial" pitchFamily="34" charset="0"/>
                <a:sym typeface="Wingdings" pitchFamily="2" charset="2"/>
              </a:rPr>
              <a:t> </a:t>
            </a:r>
            <a:r>
              <a:rPr lang="en-US" sz="2400" i="1" baseline="0">
                <a:latin typeface="Times New Roman" pitchFamily="18" charset="0"/>
                <a:cs typeface="Arial" pitchFamily="34" charset="0"/>
                <a:sym typeface="Wingdings" pitchFamily="2" charset="2"/>
              </a:rPr>
              <a:t>h</a:t>
            </a:r>
            <a:r>
              <a:rPr lang="en-US" sz="2400" i="1">
                <a:latin typeface="Times New Roman" pitchFamily="18" charset="0"/>
                <a:cs typeface="Arial" pitchFamily="34" charset="0"/>
                <a:sym typeface="Wingdings" pitchFamily="2" charset="2"/>
              </a:rPr>
              <a:t>3 </a:t>
            </a:r>
            <a:r>
              <a:rPr lang="en-US" sz="2400" i="1" baseline="0">
                <a:latin typeface="Times New Roman" pitchFamily="18" charset="0"/>
                <a:cs typeface="Arial" pitchFamily="34" charset="0"/>
                <a:sym typeface="Wingdings" pitchFamily="2" charset="2"/>
              </a:rPr>
              <a:t>– h</a:t>
            </a:r>
            <a:r>
              <a:rPr lang="en-US" sz="2400" i="1">
                <a:latin typeface="Times New Roman" pitchFamily="18" charset="0"/>
                <a:cs typeface="Arial" pitchFamily="34" charset="0"/>
                <a:sym typeface="Wingdings" pitchFamily="2" charset="2"/>
              </a:rPr>
              <a:t>4</a:t>
            </a:r>
            <a:r>
              <a:rPr lang="en-US" sz="2400" i="1" baseline="0">
                <a:latin typeface="Times New Roman" pitchFamily="18" charset="0"/>
                <a:cs typeface="Arial" pitchFamily="34" charset="0"/>
                <a:sym typeface="Wingdings" pitchFamily="2" charset="2"/>
              </a:rPr>
              <a:t>)   .............(A)</a:t>
            </a:r>
          </a:p>
          <a:p>
            <a:pPr marL="533400" indent="-533400"/>
            <a:endParaRPr lang="en-US" sz="2400" i="1" baseline="0">
              <a:latin typeface="Times New Roman" pitchFamily="18" charset="0"/>
              <a:cs typeface="Arial" pitchFamily="34" charset="0"/>
              <a:sym typeface="Wingdings" pitchFamily="2" charset="2"/>
            </a:endParaRPr>
          </a:p>
        </p:txBody>
      </p:sp>
      <p:sp>
        <p:nvSpPr>
          <p:cNvPr id="317443" name="Text Box 3"/>
          <p:cNvSpPr txBox="1">
            <a:spLocks noChangeArrowheads="1"/>
          </p:cNvSpPr>
          <p:nvPr/>
        </p:nvSpPr>
        <p:spPr bwMode="auto">
          <a:xfrm>
            <a:off x="449263" y="3289300"/>
            <a:ext cx="5883275" cy="3024188"/>
          </a:xfrm>
          <a:prstGeom prst="rect">
            <a:avLst/>
          </a:prstGeom>
          <a:noFill/>
          <a:ln w="9525">
            <a:solidFill>
              <a:srgbClr val="FFFF00"/>
            </a:solidFill>
            <a:miter lim="800000"/>
            <a:headEnd/>
            <a:tailEnd/>
          </a:ln>
          <a:effectLst/>
        </p:spPr>
        <p:txBody>
          <a:bodyPr>
            <a:spAutoFit/>
          </a:bodyPr>
          <a:lstStyle/>
          <a:p>
            <a:pPr marL="533400" indent="-533400"/>
            <a:r>
              <a:rPr lang="en-US" sz="2800" b="1" i="1" u="sng" baseline="0">
                <a:latin typeface="Times New Roman" pitchFamily="18" charset="0"/>
                <a:cs typeface="Arial" pitchFamily="34" charset="0"/>
                <a:sym typeface="Wingdings" pitchFamily="2" charset="2"/>
              </a:rPr>
              <a:t>Method B.</a:t>
            </a:r>
            <a:r>
              <a:rPr lang="en-US" sz="2800" i="1" baseline="0">
                <a:latin typeface="Times New Roman" pitchFamily="18" charset="0"/>
                <a:cs typeface="Arial" pitchFamily="34" charset="0"/>
                <a:sym typeface="Wingdings" pitchFamily="2" charset="2"/>
              </a:rPr>
              <a:t> </a:t>
            </a:r>
            <a:r>
              <a:rPr lang="en-US" sz="2000" i="1" baseline="0">
                <a:solidFill>
                  <a:srgbClr val="FFFF00"/>
                </a:solidFill>
                <a:latin typeface="Times New Roman" pitchFamily="18" charset="0"/>
                <a:cs typeface="Arial" pitchFamily="34" charset="0"/>
                <a:sym typeface="Wingdings" pitchFamily="2" charset="2"/>
              </a:rPr>
              <a:t>Separate </a:t>
            </a:r>
            <a:r>
              <a:rPr lang="en-US" sz="2000" i="1" baseline="0">
                <a:latin typeface="Times New Roman" pitchFamily="18" charset="0"/>
                <a:cs typeface="Arial" pitchFamily="34" charset="0"/>
              </a:rPr>
              <a:t>Control Volume:</a:t>
            </a:r>
            <a:r>
              <a:rPr lang="en-US" sz="2000" i="1" baseline="0">
                <a:latin typeface="Times New Roman" pitchFamily="18" charset="0"/>
              </a:rPr>
              <a:t>  </a:t>
            </a:r>
          </a:p>
          <a:p>
            <a:pPr marL="533400" indent="-533400"/>
            <a:r>
              <a:rPr lang="en-US" sz="2000" i="1" baseline="0">
                <a:solidFill>
                  <a:srgbClr val="FFFF00"/>
                </a:solidFill>
                <a:latin typeface="Times New Roman" pitchFamily="18" charset="0"/>
              </a:rPr>
              <a:t>Boiler section</a:t>
            </a:r>
            <a:r>
              <a:rPr lang="en-US" sz="2000" i="1" baseline="0">
                <a:latin typeface="Times New Roman" pitchFamily="18" charset="0"/>
              </a:rPr>
              <a:t> </a:t>
            </a:r>
            <a:r>
              <a:rPr lang="en-US" sz="2000" i="1" baseline="0">
                <a:latin typeface="Times New Roman" pitchFamily="18" charset="0"/>
                <a:cs typeface="Arial" pitchFamily="34" charset="0"/>
                <a:sym typeface="Wingdings" pitchFamily="2" charset="2"/>
              </a:rPr>
              <a:t> and </a:t>
            </a:r>
            <a:r>
              <a:rPr lang="en-US" sz="2000" i="1" baseline="0">
                <a:solidFill>
                  <a:srgbClr val="FFFF00"/>
                </a:solidFill>
                <a:latin typeface="Times New Roman" pitchFamily="18" charset="0"/>
                <a:cs typeface="Arial" pitchFamily="34" charset="0"/>
                <a:sym typeface="Wingdings" pitchFamily="2" charset="2"/>
              </a:rPr>
              <a:t>Reheat section, </a:t>
            </a:r>
          </a:p>
          <a:p>
            <a:pPr marL="533400" indent="-533400"/>
            <a:r>
              <a:rPr lang="en-US" sz="2400" i="1" baseline="0">
                <a:latin typeface="Times New Roman" pitchFamily="18" charset="0"/>
                <a:cs typeface="Arial" pitchFamily="34" charset="0"/>
                <a:sym typeface="Wingdings" pitchFamily="2" charset="2"/>
              </a:rPr>
              <a:t>1</a:t>
            </a:r>
            <a:r>
              <a:rPr lang="en-US" sz="2400" i="1" baseline="30000">
                <a:latin typeface="Times New Roman" pitchFamily="18" charset="0"/>
                <a:cs typeface="Arial" pitchFamily="34" charset="0"/>
                <a:sym typeface="Wingdings" pitchFamily="2" charset="2"/>
              </a:rPr>
              <a:t>st</a:t>
            </a:r>
            <a:r>
              <a:rPr lang="en-US" sz="2400" i="1" baseline="0">
                <a:latin typeface="Times New Roman" pitchFamily="18" charset="0"/>
                <a:cs typeface="Arial" pitchFamily="34" charset="0"/>
                <a:sym typeface="Wingdings" pitchFamily="2" charset="2"/>
              </a:rPr>
              <a:t> law SSSF Proc. 	</a:t>
            </a:r>
          </a:p>
          <a:p>
            <a:pPr marL="533400" indent="-533400"/>
            <a:r>
              <a:rPr lang="en-US" sz="2400" i="1" baseline="0">
                <a:latin typeface="Times New Roman" pitchFamily="18" charset="0"/>
                <a:cs typeface="Arial" pitchFamily="34" charset="0"/>
                <a:sym typeface="Wingdings" pitchFamily="2" charset="2"/>
              </a:rPr>
              <a:t>		q + h</a:t>
            </a:r>
            <a:r>
              <a:rPr lang="en-US" sz="2400" i="1">
                <a:latin typeface="Times New Roman" pitchFamily="18" charset="0"/>
                <a:cs typeface="Arial" pitchFamily="34" charset="0"/>
                <a:sym typeface="Wingdings" pitchFamily="2" charset="2"/>
              </a:rPr>
              <a:t>i</a:t>
            </a:r>
            <a:r>
              <a:rPr lang="en-US" sz="2400" i="1" baseline="0">
                <a:latin typeface="Times New Roman" pitchFamily="18" charset="0"/>
                <a:cs typeface="Arial" pitchFamily="34" charset="0"/>
                <a:sym typeface="Wingdings" pitchFamily="2" charset="2"/>
              </a:rPr>
              <a:t>  	= w +h</a:t>
            </a:r>
            <a:r>
              <a:rPr lang="en-US" sz="2400" i="1">
                <a:latin typeface="Times New Roman" pitchFamily="18" charset="0"/>
                <a:cs typeface="Arial" pitchFamily="34" charset="0"/>
                <a:sym typeface="Wingdings" pitchFamily="2" charset="2"/>
              </a:rPr>
              <a:t>e</a:t>
            </a:r>
          </a:p>
          <a:p>
            <a:pPr marL="533400" indent="-533400"/>
            <a:r>
              <a:rPr lang="en-US" sz="2400" i="1" baseline="0">
                <a:latin typeface="Times New Roman" pitchFamily="18" charset="0"/>
                <a:cs typeface="Arial" pitchFamily="34" charset="0"/>
                <a:sym typeface="Wingdings" pitchFamily="2" charset="2"/>
              </a:rPr>
              <a:t>		q</a:t>
            </a:r>
            <a:r>
              <a:rPr lang="en-US" sz="2400" i="1">
                <a:latin typeface="Times New Roman" pitchFamily="18" charset="0"/>
                <a:cs typeface="Arial" pitchFamily="34" charset="0"/>
                <a:sym typeface="Wingdings" pitchFamily="2" charset="2"/>
              </a:rPr>
              <a:t>boiler</a:t>
            </a:r>
            <a:r>
              <a:rPr lang="en-US" sz="2400" i="1" baseline="0">
                <a:latin typeface="Times New Roman" pitchFamily="18" charset="0"/>
                <a:cs typeface="Arial" pitchFamily="34" charset="0"/>
                <a:sym typeface="Wingdings" pitchFamily="2" charset="2"/>
              </a:rPr>
              <a:t>   	=   (h</a:t>
            </a:r>
            <a:r>
              <a:rPr lang="en-US" sz="2400" i="1">
                <a:latin typeface="Times New Roman" pitchFamily="18" charset="0"/>
                <a:cs typeface="Arial" pitchFamily="34" charset="0"/>
                <a:sym typeface="Wingdings" pitchFamily="2" charset="2"/>
              </a:rPr>
              <a:t>1</a:t>
            </a:r>
            <a:r>
              <a:rPr lang="en-US" sz="2400" i="1" baseline="0">
                <a:latin typeface="Times New Roman" pitchFamily="18" charset="0"/>
                <a:cs typeface="Arial" pitchFamily="34" charset="0"/>
                <a:sym typeface="Wingdings" pitchFamily="2" charset="2"/>
              </a:rPr>
              <a:t> – h</a:t>
            </a:r>
            <a:r>
              <a:rPr lang="en-US" sz="2400" i="1">
                <a:latin typeface="Times New Roman" pitchFamily="18" charset="0"/>
                <a:cs typeface="Arial" pitchFamily="34" charset="0"/>
                <a:sym typeface="Wingdings" pitchFamily="2" charset="2"/>
              </a:rPr>
              <a:t>6</a:t>
            </a:r>
            <a:r>
              <a:rPr lang="en-US" sz="2400" i="1" baseline="0">
                <a:latin typeface="Times New Roman" pitchFamily="18" charset="0"/>
                <a:cs typeface="Arial" pitchFamily="34" charset="0"/>
                <a:sym typeface="Wingdings" pitchFamily="2" charset="2"/>
              </a:rPr>
              <a:t>)</a:t>
            </a:r>
            <a:r>
              <a:rPr lang="en-US" sz="2400" i="1">
                <a:latin typeface="Times New Roman" pitchFamily="18" charset="0"/>
                <a:cs typeface="Arial" pitchFamily="34" charset="0"/>
                <a:sym typeface="Wingdings" pitchFamily="2" charset="2"/>
              </a:rPr>
              <a:t> </a:t>
            </a:r>
            <a:r>
              <a:rPr lang="en-US" sz="2400" i="1" baseline="0">
                <a:latin typeface="Times New Roman" pitchFamily="18" charset="0"/>
                <a:cs typeface="Arial" pitchFamily="34" charset="0"/>
                <a:sym typeface="Wingdings" pitchFamily="2" charset="2"/>
              </a:rPr>
              <a:t> </a:t>
            </a:r>
          </a:p>
          <a:p>
            <a:pPr marL="533400" indent="-533400"/>
            <a:r>
              <a:rPr lang="en-US" sz="2400" i="1" baseline="0">
                <a:latin typeface="Times New Roman" pitchFamily="18" charset="0"/>
                <a:cs typeface="Arial" pitchFamily="34" charset="0"/>
                <a:sym typeface="Wingdings" pitchFamily="2" charset="2"/>
              </a:rPr>
              <a:t>		q</a:t>
            </a:r>
            <a:r>
              <a:rPr lang="en-US" sz="2400" i="1">
                <a:latin typeface="Times New Roman" pitchFamily="18" charset="0"/>
                <a:cs typeface="Arial" pitchFamily="34" charset="0"/>
                <a:sym typeface="Wingdings" pitchFamily="2" charset="2"/>
              </a:rPr>
              <a:t>reheat</a:t>
            </a:r>
            <a:r>
              <a:rPr lang="en-US" sz="2400" i="1" baseline="0">
                <a:latin typeface="Times New Roman" pitchFamily="18" charset="0"/>
                <a:cs typeface="Arial" pitchFamily="34" charset="0"/>
                <a:sym typeface="Wingdings" pitchFamily="2" charset="2"/>
              </a:rPr>
              <a:t>   	=   (</a:t>
            </a:r>
            <a:r>
              <a:rPr lang="en-US" sz="2400" i="1">
                <a:latin typeface="Times New Roman" pitchFamily="18" charset="0"/>
                <a:cs typeface="Arial" pitchFamily="34" charset="0"/>
                <a:sym typeface="Wingdings" pitchFamily="2" charset="2"/>
              </a:rPr>
              <a:t> </a:t>
            </a:r>
            <a:r>
              <a:rPr lang="en-US" sz="2400" i="1" baseline="0">
                <a:latin typeface="Times New Roman" pitchFamily="18" charset="0"/>
                <a:cs typeface="Arial" pitchFamily="34" charset="0"/>
                <a:sym typeface="Wingdings" pitchFamily="2" charset="2"/>
              </a:rPr>
              <a:t>h</a:t>
            </a:r>
            <a:r>
              <a:rPr lang="en-US" sz="2400" i="1">
                <a:latin typeface="Times New Roman" pitchFamily="18" charset="0"/>
                <a:cs typeface="Arial" pitchFamily="34" charset="0"/>
                <a:sym typeface="Wingdings" pitchFamily="2" charset="2"/>
              </a:rPr>
              <a:t>3 </a:t>
            </a:r>
            <a:r>
              <a:rPr lang="en-US" sz="2400" i="1" baseline="0">
                <a:latin typeface="Times New Roman" pitchFamily="18" charset="0"/>
                <a:cs typeface="Arial" pitchFamily="34" charset="0"/>
                <a:sym typeface="Wingdings" pitchFamily="2" charset="2"/>
              </a:rPr>
              <a:t>– h</a:t>
            </a:r>
            <a:r>
              <a:rPr lang="en-US" sz="2400" i="1">
                <a:latin typeface="Times New Roman" pitchFamily="18" charset="0"/>
                <a:cs typeface="Arial" pitchFamily="34" charset="0"/>
                <a:sym typeface="Wingdings" pitchFamily="2" charset="2"/>
              </a:rPr>
              <a:t>2</a:t>
            </a:r>
            <a:r>
              <a:rPr lang="en-US" sz="2400" i="1" baseline="0">
                <a:latin typeface="Times New Roman" pitchFamily="18" charset="0"/>
                <a:cs typeface="Arial" pitchFamily="34" charset="0"/>
                <a:sym typeface="Wingdings" pitchFamily="2" charset="2"/>
              </a:rPr>
              <a:t>)    </a:t>
            </a:r>
          </a:p>
          <a:p>
            <a:pPr marL="533400" indent="-533400"/>
            <a:r>
              <a:rPr lang="en-US" sz="2400" i="1" baseline="0">
                <a:latin typeface="Times New Roman" pitchFamily="18" charset="0"/>
                <a:cs typeface="Arial" pitchFamily="34" charset="0"/>
                <a:sym typeface="Wingdings" pitchFamily="2" charset="2"/>
              </a:rPr>
              <a:t>		q</a:t>
            </a:r>
            <a:r>
              <a:rPr lang="en-US" sz="2400" i="1">
                <a:latin typeface="Times New Roman" pitchFamily="18" charset="0"/>
                <a:cs typeface="Arial" pitchFamily="34" charset="0"/>
                <a:sym typeface="Wingdings" pitchFamily="2" charset="2"/>
              </a:rPr>
              <a:t>in</a:t>
            </a:r>
            <a:r>
              <a:rPr lang="en-US" sz="2400" i="1" baseline="0">
                <a:latin typeface="Times New Roman" pitchFamily="18" charset="0"/>
                <a:cs typeface="Arial" pitchFamily="34" charset="0"/>
                <a:sym typeface="Wingdings" pitchFamily="2" charset="2"/>
              </a:rPr>
              <a:t>   	=   q</a:t>
            </a:r>
            <a:r>
              <a:rPr lang="en-US" sz="2400" i="1">
                <a:latin typeface="Times New Roman" pitchFamily="18" charset="0"/>
                <a:cs typeface="Arial" pitchFamily="34" charset="0"/>
                <a:sym typeface="Wingdings" pitchFamily="2" charset="2"/>
              </a:rPr>
              <a:t>boiler</a:t>
            </a:r>
            <a:r>
              <a:rPr lang="en-US" sz="2400" i="1" baseline="0">
                <a:latin typeface="Times New Roman" pitchFamily="18" charset="0"/>
                <a:cs typeface="Arial" pitchFamily="34" charset="0"/>
                <a:sym typeface="Wingdings" pitchFamily="2" charset="2"/>
              </a:rPr>
              <a:t> + q</a:t>
            </a:r>
            <a:r>
              <a:rPr lang="en-US" sz="2400" i="1">
                <a:latin typeface="Times New Roman" pitchFamily="18" charset="0"/>
                <a:cs typeface="Arial" pitchFamily="34" charset="0"/>
                <a:sym typeface="Wingdings" pitchFamily="2" charset="2"/>
              </a:rPr>
              <a:t>reheat</a:t>
            </a:r>
            <a:r>
              <a:rPr lang="en-US" sz="2400" i="1" baseline="0">
                <a:latin typeface="Times New Roman" pitchFamily="18" charset="0"/>
                <a:cs typeface="Arial" pitchFamily="34" charset="0"/>
                <a:sym typeface="Wingdings" pitchFamily="2" charset="2"/>
              </a:rPr>
              <a:t> </a:t>
            </a:r>
            <a:endParaRPr lang="el-GR" sz="2400" i="1" baseline="0">
              <a:latin typeface="Times New Roman" pitchFamily="18" charset="0"/>
              <a:cs typeface="Arial" pitchFamily="34" charset="0"/>
              <a:sym typeface="Wingdings" pitchFamily="2" charset="2"/>
            </a:endParaRPr>
          </a:p>
          <a:p>
            <a:pPr marL="533400" indent="-533400"/>
            <a:r>
              <a:rPr lang="en-US" sz="2400" i="1" baseline="0">
                <a:latin typeface="Times New Roman" pitchFamily="18" charset="0"/>
                <a:cs typeface="Arial" pitchFamily="34" charset="0"/>
                <a:sym typeface="Wingdings" pitchFamily="2" charset="2"/>
              </a:rPr>
              <a:t>		    	=   (h</a:t>
            </a:r>
            <a:r>
              <a:rPr lang="en-US" sz="2400" i="1">
                <a:latin typeface="Times New Roman" pitchFamily="18" charset="0"/>
                <a:cs typeface="Arial" pitchFamily="34" charset="0"/>
                <a:sym typeface="Wingdings" pitchFamily="2" charset="2"/>
              </a:rPr>
              <a:t>1</a:t>
            </a:r>
            <a:r>
              <a:rPr lang="en-US" sz="2400" i="1" baseline="0">
                <a:latin typeface="Times New Roman" pitchFamily="18" charset="0"/>
                <a:cs typeface="Arial" pitchFamily="34" charset="0"/>
                <a:sym typeface="Wingdings" pitchFamily="2" charset="2"/>
              </a:rPr>
              <a:t> – h</a:t>
            </a:r>
            <a:r>
              <a:rPr lang="en-US" sz="2400" i="1">
                <a:latin typeface="Times New Roman" pitchFamily="18" charset="0"/>
                <a:cs typeface="Arial" pitchFamily="34" charset="0"/>
                <a:sym typeface="Wingdings" pitchFamily="2" charset="2"/>
              </a:rPr>
              <a:t>6</a:t>
            </a:r>
            <a:r>
              <a:rPr lang="en-US" sz="2400" i="1" baseline="0">
                <a:latin typeface="Times New Roman" pitchFamily="18" charset="0"/>
                <a:cs typeface="Arial" pitchFamily="34" charset="0"/>
                <a:sym typeface="Wingdings" pitchFamily="2" charset="2"/>
              </a:rPr>
              <a:t>)</a:t>
            </a:r>
            <a:r>
              <a:rPr lang="en-US" sz="2400" i="1">
                <a:latin typeface="Times New Roman" pitchFamily="18" charset="0"/>
                <a:cs typeface="Arial" pitchFamily="34" charset="0"/>
                <a:sym typeface="Wingdings" pitchFamily="2" charset="2"/>
              </a:rPr>
              <a:t> </a:t>
            </a:r>
            <a:r>
              <a:rPr lang="en-US" sz="2400" i="1" baseline="0">
                <a:latin typeface="Times New Roman" pitchFamily="18" charset="0"/>
                <a:cs typeface="Arial" pitchFamily="34" charset="0"/>
                <a:sym typeface="Wingdings" pitchFamily="2" charset="2"/>
              </a:rPr>
              <a:t> + (</a:t>
            </a:r>
            <a:r>
              <a:rPr lang="en-US" sz="2400" i="1">
                <a:latin typeface="Times New Roman" pitchFamily="18" charset="0"/>
                <a:cs typeface="Arial" pitchFamily="34" charset="0"/>
                <a:sym typeface="Wingdings" pitchFamily="2" charset="2"/>
              </a:rPr>
              <a:t> </a:t>
            </a:r>
            <a:r>
              <a:rPr lang="en-US" sz="2400" i="1" baseline="0">
                <a:latin typeface="Times New Roman" pitchFamily="18" charset="0"/>
                <a:cs typeface="Arial" pitchFamily="34" charset="0"/>
                <a:sym typeface="Wingdings" pitchFamily="2" charset="2"/>
              </a:rPr>
              <a:t>h</a:t>
            </a:r>
            <a:r>
              <a:rPr lang="en-US" sz="2400" i="1">
                <a:latin typeface="Times New Roman" pitchFamily="18" charset="0"/>
                <a:cs typeface="Arial" pitchFamily="34" charset="0"/>
                <a:sym typeface="Wingdings" pitchFamily="2" charset="2"/>
              </a:rPr>
              <a:t>3 </a:t>
            </a:r>
            <a:r>
              <a:rPr lang="en-US" sz="2400" i="1" baseline="0">
                <a:latin typeface="Times New Roman" pitchFamily="18" charset="0"/>
                <a:cs typeface="Arial" pitchFamily="34" charset="0"/>
                <a:sym typeface="Wingdings" pitchFamily="2" charset="2"/>
              </a:rPr>
              <a:t>– h</a:t>
            </a:r>
            <a:r>
              <a:rPr lang="en-US" sz="2400" i="1">
                <a:latin typeface="Times New Roman" pitchFamily="18" charset="0"/>
                <a:cs typeface="Arial" pitchFamily="34" charset="0"/>
                <a:sym typeface="Wingdings" pitchFamily="2" charset="2"/>
              </a:rPr>
              <a:t>2</a:t>
            </a:r>
            <a:r>
              <a:rPr lang="en-US" sz="2400" i="1" baseline="0">
                <a:latin typeface="Times New Roman" pitchFamily="18" charset="0"/>
                <a:cs typeface="Arial" pitchFamily="34" charset="0"/>
                <a:sym typeface="Wingdings" pitchFamily="2" charset="2"/>
              </a:rPr>
              <a:t>)   ....(B)</a:t>
            </a:r>
          </a:p>
        </p:txBody>
      </p:sp>
      <p:sp>
        <p:nvSpPr>
          <p:cNvPr id="317444" name="Rectangle 4"/>
          <p:cNvSpPr>
            <a:spLocks noChangeArrowheads="1"/>
          </p:cNvSpPr>
          <p:nvPr/>
        </p:nvSpPr>
        <p:spPr bwMode="auto">
          <a:xfrm>
            <a:off x="504825" y="230188"/>
            <a:ext cx="5432425" cy="457200"/>
          </a:xfrm>
          <a:prstGeom prst="rect">
            <a:avLst/>
          </a:prstGeom>
          <a:noFill/>
          <a:ln w="9525">
            <a:noFill/>
            <a:miter lim="800000"/>
            <a:headEnd/>
            <a:tailEnd/>
          </a:ln>
          <a:effectLst/>
        </p:spPr>
        <p:txBody>
          <a:bodyPr>
            <a:spAutoFit/>
          </a:bodyPr>
          <a:lstStyle/>
          <a:p>
            <a:r>
              <a:rPr lang="en-US" sz="2400" b="1" i="1" baseline="0">
                <a:latin typeface="Times New Roman" pitchFamily="18" charset="0"/>
                <a:sym typeface="Wingdings" pitchFamily="2" charset="2"/>
              </a:rPr>
              <a:t>Analysis Technique: in Steam Generator</a:t>
            </a:r>
            <a:endParaRPr lang="th-TH" sz="2400" baseline="0">
              <a:latin typeface="Times New Roman" pitchFamily="18" charset="0"/>
              <a:sym typeface="Wingdings" pitchFamily="2" charset="2"/>
            </a:endParaRPr>
          </a:p>
        </p:txBody>
      </p:sp>
      <p:grpSp>
        <p:nvGrpSpPr>
          <p:cNvPr id="317445" name="Group 5"/>
          <p:cNvGrpSpPr>
            <a:grpSpLocks/>
          </p:cNvGrpSpPr>
          <p:nvPr/>
        </p:nvGrpSpPr>
        <p:grpSpPr bwMode="auto">
          <a:xfrm>
            <a:off x="6584950" y="360363"/>
            <a:ext cx="2041525" cy="2551112"/>
            <a:chOff x="1286" y="1235"/>
            <a:chExt cx="1286" cy="1607"/>
          </a:xfrm>
        </p:grpSpPr>
        <p:grpSp>
          <p:nvGrpSpPr>
            <p:cNvPr id="317446" name="Group 6"/>
            <p:cNvGrpSpPr>
              <a:grpSpLocks/>
            </p:cNvGrpSpPr>
            <p:nvPr/>
          </p:nvGrpSpPr>
          <p:grpSpPr bwMode="auto">
            <a:xfrm>
              <a:off x="2034" y="1235"/>
              <a:ext cx="370" cy="173"/>
              <a:chOff x="1008" y="1207"/>
              <a:chExt cx="370" cy="173"/>
            </a:xfrm>
          </p:grpSpPr>
          <p:grpSp>
            <p:nvGrpSpPr>
              <p:cNvPr id="317447" name="Group 7"/>
              <p:cNvGrpSpPr>
                <a:grpSpLocks/>
              </p:cNvGrpSpPr>
              <p:nvPr/>
            </p:nvGrpSpPr>
            <p:grpSpPr bwMode="auto">
              <a:xfrm>
                <a:off x="1207" y="1207"/>
                <a:ext cx="171" cy="173"/>
                <a:chOff x="4061" y="1649"/>
                <a:chExt cx="171" cy="173"/>
              </a:xfrm>
            </p:grpSpPr>
            <p:sp>
              <p:nvSpPr>
                <p:cNvPr id="317448" name="Text Box 8"/>
                <p:cNvSpPr txBox="1">
                  <a:spLocks noChangeArrowheads="1"/>
                </p:cNvSpPr>
                <p:nvPr/>
              </p:nvSpPr>
              <p:spPr bwMode="auto">
                <a:xfrm>
                  <a:off x="4061" y="1649"/>
                  <a:ext cx="148" cy="173"/>
                </a:xfrm>
                <a:prstGeom prst="rect">
                  <a:avLst/>
                </a:prstGeom>
                <a:noFill/>
                <a:ln w="9525">
                  <a:noFill/>
                  <a:miter lim="800000"/>
                  <a:headEnd/>
                  <a:tailEnd/>
                </a:ln>
                <a:effectLst/>
              </p:spPr>
              <p:txBody>
                <a:bodyPr>
                  <a:spAutoFit/>
                </a:bodyPr>
                <a:lstStyle/>
                <a:p>
                  <a:pPr algn="ctr">
                    <a:spcBef>
                      <a:spcPct val="50000"/>
                    </a:spcBef>
                  </a:pPr>
                  <a:r>
                    <a:rPr lang="en-US" sz="1200" baseline="0">
                      <a:latin typeface="Script MT Bold" pitchFamily="66" charset="0"/>
                    </a:rPr>
                    <a:t>1</a:t>
                  </a:r>
                  <a:endParaRPr lang="th-TH" sz="1200" baseline="0">
                    <a:latin typeface="Script MT Bold" pitchFamily="66" charset="0"/>
                  </a:endParaRPr>
                </a:p>
              </p:txBody>
            </p:sp>
            <p:sp>
              <p:nvSpPr>
                <p:cNvPr id="317449" name="Oval 9"/>
                <p:cNvSpPr>
                  <a:spLocks noChangeArrowheads="1"/>
                </p:cNvSpPr>
                <p:nvPr/>
              </p:nvSpPr>
              <p:spPr bwMode="auto">
                <a:xfrm>
                  <a:off x="4064" y="1659"/>
                  <a:ext cx="168" cy="158"/>
                </a:xfrm>
                <a:prstGeom prst="ellipse">
                  <a:avLst/>
                </a:prstGeom>
                <a:noFill/>
                <a:ln w="9525">
                  <a:solidFill>
                    <a:srgbClr val="FFFF99"/>
                  </a:solidFill>
                  <a:round/>
                  <a:headEnd/>
                  <a:tailEnd/>
                </a:ln>
                <a:effectLst/>
              </p:spPr>
              <p:txBody>
                <a:bodyPr wrap="none" anchor="ctr"/>
                <a:lstStyle/>
                <a:p>
                  <a:endParaRPr lang="th-TH"/>
                </a:p>
              </p:txBody>
            </p:sp>
          </p:grpSp>
          <p:sp>
            <p:nvSpPr>
              <p:cNvPr id="317450" name="Line 10"/>
              <p:cNvSpPr>
                <a:spLocks noChangeShapeType="1"/>
              </p:cNvSpPr>
              <p:nvPr/>
            </p:nvSpPr>
            <p:spPr bwMode="auto">
              <a:xfrm flipH="1">
                <a:off x="1008" y="1313"/>
                <a:ext cx="202" cy="0"/>
              </a:xfrm>
              <a:prstGeom prst="line">
                <a:avLst/>
              </a:prstGeom>
              <a:noFill/>
              <a:ln w="9525">
                <a:solidFill>
                  <a:schemeClr val="tx1"/>
                </a:solidFill>
                <a:round/>
                <a:headEnd/>
                <a:tailEnd/>
              </a:ln>
              <a:effectLst/>
            </p:spPr>
            <p:txBody>
              <a:bodyPr/>
              <a:lstStyle/>
              <a:p>
                <a:endParaRPr lang="th-TH"/>
              </a:p>
            </p:txBody>
          </p:sp>
        </p:grpSp>
        <p:sp>
          <p:nvSpPr>
            <p:cNvPr id="317451" name="Freeform 11"/>
            <p:cNvSpPr>
              <a:spLocks/>
            </p:cNvSpPr>
            <p:nvPr/>
          </p:nvSpPr>
          <p:spPr bwMode="auto">
            <a:xfrm>
              <a:off x="1614" y="1467"/>
              <a:ext cx="613" cy="1097"/>
            </a:xfrm>
            <a:custGeom>
              <a:avLst/>
              <a:gdLst/>
              <a:ahLst/>
              <a:cxnLst>
                <a:cxn ang="0">
                  <a:pos x="511" y="1049"/>
                </a:cxn>
                <a:cxn ang="0">
                  <a:pos x="2" y="1049"/>
                </a:cxn>
                <a:cxn ang="0">
                  <a:pos x="0" y="407"/>
                </a:cxn>
                <a:cxn ang="0">
                  <a:pos x="315" y="0"/>
                </a:cxn>
                <a:cxn ang="0">
                  <a:pos x="500" y="2"/>
                </a:cxn>
                <a:cxn ang="0">
                  <a:pos x="511" y="1049"/>
                </a:cxn>
              </a:cxnLst>
              <a:rect l="0" t="0" r="r" b="b"/>
              <a:pathLst>
                <a:path w="511" h="1049">
                  <a:moveTo>
                    <a:pt x="511" y="1049"/>
                  </a:moveTo>
                  <a:lnTo>
                    <a:pt x="2" y="1049"/>
                  </a:lnTo>
                  <a:lnTo>
                    <a:pt x="0" y="407"/>
                  </a:lnTo>
                  <a:lnTo>
                    <a:pt x="315" y="0"/>
                  </a:lnTo>
                  <a:lnTo>
                    <a:pt x="500" y="2"/>
                  </a:lnTo>
                  <a:lnTo>
                    <a:pt x="511" y="1049"/>
                  </a:lnTo>
                  <a:close/>
                </a:path>
              </a:pathLst>
            </a:custGeom>
            <a:noFill/>
            <a:ln w="25400">
              <a:solidFill>
                <a:srgbClr val="C0C0C0"/>
              </a:solidFill>
              <a:round/>
              <a:headEnd/>
              <a:tailEnd/>
            </a:ln>
            <a:effectLst/>
          </p:spPr>
          <p:txBody>
            <a:bodyPr/>
            <a:lstStyle/>
            <a:p>
              <a:endParaRPr lang="th-TH"/>
            </a:p>
          </p:txBody>
        </p:sp>
        <p:grpSp>
          <p:nvGrpSpPr>
            <p:cNvPr id="317452" name="Group 12"/>
            <p:cNvGrpSpPr>
              <a:grpSpLocks/>
            </p:cNvGrpSpPr>
            <p:nvPr/>
          </p:nvGrpSpPr>
          <p:grpSpPr bwMode="auto">
            <a:xfrm>
              <a:off x="1726" y="1543"/>
              <a:ext cx="430" cy="645"/>
              <a:chOff x="3364" y="2419"/>
              <a:chExt cx="430" cy="645"/>
            </a:xfrm>
          </p:grpSpPr>
          <p:grpSp>
            <p:nvGrpSpPr>
              <p:cNvPr id="317453" name="Group 13"/>
              <p:cNvGrpSpPr>
                <a:grpSpLocks/>
              </p:cNvGrpSpPr>
              <p:nvPr/>
            </p:nvGrpSpPr>
            <p:grpSpPr bwMode="auto">
              <a:xfrm>
                <a:off x="3447" y="2488"/>
                <a:ext cx="236" cy="546"/>
                <a:chOff x="3447" y="2488"/>
                <a:chExt cx="236" cy="546"/>
              </a:xfrm>
            </p:grpSpPr>
            <p:sp>
              <p:nvSpPr>
                <p:cNvPr id="317454" name="Oval 14"/>
                <p:cNvSpPr>
                  <a:spLocks noChangeArrowheads="1"/>
                </p:cNvSpPr>
                <p:nvPr/>
              </p:nvSpPr>
              <p:spPr bwMode="auto">
                <a:xfrm rot="1751849">
                  <a:off x="3447" y="2488"/>
                  <a:ext cx="236" cy="546"/>
                </a:xfrm>
                <a:prstGeom prst="ellipse">
                  <a:avLst/>
                </a:prstGeom>
                <a:noFill/>
                <a:ln w="19050">
                  <a:solidFill>
                    <a:srgbClr val="FF99CC"/>
                  </a:solidFill>
                  <a:round/>
                  <a:headEnd/>
                  <a:tailEnd/>
                </a:ln>
                <a:effectLst/>
              </p:spPr>
              <p:txBody>
                <a:bodyPr wrap="none" anchor="ctr"/>
                <a:lstStyle/>
                <a:p>
                  <a:endParaRPr lang="th-TH"/>
                </a:p>
              </p:txBody>
            </p:sp>
            <p:sp>
              <p:nvSpPr>
                <p:cNvPr id="317455" name="Oval 15"/>
                <p:cNvSpPr>
                  <a:spLocks noChangeArrowheads="1"/>
                </p:cNvSpPr>
                <p:nvPr/>
              </p:nvSpPr>
              <p:spPr bwMode="auto">
                <a:xfrm rot="1751849">
                  <a:off x="3525" y="2488"/>
                  <a:ext cx="77" cy="546"/>
                </a:xfrm>
                <a:prstGeom prst="ellipse">
                  <a:avLst/>
                </a:prstGeom>
                <a:noFill/>
                <a:ln w="19050">
                  <a:solidFill>
                    <a:srgbClr val="FF99CC"/>
                  </a:solidFill>
                  <a:round/>
                  <a:headEnd/>
                  <a:tailEnd/>
                </a:ln>
                <a:effectLst/>
              </p:spPr>
              <p:txBody>
                <a:bodyPr wrap="none" anchor="ctr"/>
                <a:lstStyle/>
                <a:p>
                  <a:endParaRPr lang="th-TH"/>
                </a:p>
              </p:txBody>
            </p:sp>
            <p:sp>
              <p:nvSpPr>
                <p:cNvPr id="317456" name="Oval 16"/>
                <p:cNvSpPr>
                  <a:spLocks noChangeArrowheads="1"/>
                </p:cNvSpPr>
                <p:nvPr/>
              </p:nvSpPr>
              <p:spPr bwMode="auto">
                <a:xfrm rot="1751849">
                  <a:off x="3480" y="2488"/>
                  <a:ext cx="170" cy="546"/>
                </a:xfrm>
                <a:prstGeom prst="ellipse">
                  <a:avLst/>
                </a:prstGeom>
                <a:noFill/>
                <a:ln w="19050">
                  <a:solidFill>
                    <a:srgbClr val="FF99CC"/>
                  </a:solidFill>
                  <a:round/>
                  <a:headEnd/>
                  <a:tailEnd/>
                </a:ln>
                <a:effectLst/>
              </p:spPr>
              <p:txBody>
                <a:bodyPr wrap="none" anchor="ctr"/>
                <a:lstStyle/>
                <a:p>
                  <a:endParaRPr lang="th-TH"/>
                </a:p>
              </p:txBody>
            </p:sp>
          </p:grpSp>
          <p:sp>
            <p:nvSpPr>
              <p:cNvPr id="317457" name="Oval 17"/>
              <p:cNvSpPr>
                <a:spLocks noChangeArrowheads="1"/>
              </p:cNvSpPr>
              <p:nvPr/>
            </p:nvSpPr>
            <p:spPr bwMode="auto">
              <a:xfrm>
                <a:off x="3621" y="2419"/>
                <a:ext cx="173" cy="181"/>
              </a:xfrm>
              <a:prstGeom prst="ellipse">
                <a:avLst/>
              </a:prstGeom>
              <a:solidFill>
                <a:srgbClr val="CCFFFF"/>
              </a:solidFill>
              <a:ln w="19050">
                <a:solidFill>
                  <a:srgbClr val="808080"/>
                </a:solidFill>
                <a:round/>
                <a:headEnd/>
                <a:tailEnd/>
              </a:ln>
              <a:effectLst/>
            </p:spPr>
            <p:txBody>
              <a:bodyPr wrap="none" anchor="ctr"/>
              <a:lstStyle/>
              <a:p>
                <a:endParaRPr lang="th-TH"/>
              </a:p>
            </p:txBody>
          </p:sp>
          <p:sp>
            <p:nvSpPr>
              <p:cNvPr id="317458" name="Oval 18"/>
              <p:cNvSpPr>
                <a:spLocks noChangeArrowheads="1"/>
              </p:cNvSpPr>
              <p:nvPr/>
            </p:nvSpPr>
            <p:spPr bwMode="auto">
              <a:xfrm>
                <a:off x="3364" y="2963"/>
                <a:ext cx="99" cy="101"/>
              </a:xfrm>
              <a:prstGeom prst="ellipse">
                <a:avLst/>
              </a:prstGeom>
              <a:solidFill>
                <a:srgbClr val="CCFFFF"/>
              </a:solidFill>
              <a:ln w="19050">
                <a:solidFill>
                  <a:srgbClr val="808080"/>
                </a:solidFill>
                <a:round/>
                <a:headEnd/>
                <a:tailEnd/>
              </a:ln>
              <a:effectLst/>
            </p:spPr>
            <p:txBody>
              <a:bodyPr wrap="none" anchor="ctr"/>
              <a:lstStyle/>
              <a:p>
                <a:endParaRPr lang="th-TH"/>
              </a:p>
            </p:txBody>
          </p:sp>
        </p:grpSp>
        <p:sp>
          <p:nvSpPr>
            <p:cNvPr id="317459" name="Line 19"/>
            <p:cNvSpPr>
              <a:spLocks noChangeShapeType="1"/>
            </p:cNvSpPr>
            <p:nvPr/>
          </p:nvSpPr>
          <p:spPr bwMode="auto">
            <a:xfrm flipV="1">
              <a:off x="2077" y="1235"/>
              <a:ext cx="0" cy="333"/>
            </a:xfrm>
            <a:prstGeom prst="line">
              <a:avLst/>
            </a:prstGeom>
            <a:noFill/>
            <a:ln w="19050">
              <a:solidFill>
                <a:schemeClr val="tx1"/>
              </a:solidFill>
              <a:round/>
              <a:headEnd/>
              <a:tailEnd type="stealth" w="med" len="lg"/>
            </a:ln>
            <a:effectLst/>
          </p:spPr>
          <p:txBody>
            <a:bodyPr/>
            <a:lstStyle/>
            <a:p>
              <a:endParaRPr lang="th-TH"/>
            </a:p>
          </p:txBody>
        </p:sp>
        <p:grpSp>
          <p:nvGrpSpPr>
            <p:cNvPr id="317460" name="Group 20"/>
            <p:cNvGrpSpPr>
              <a:grpSpLocks/>
            </p:cNvGrpSpPr>
            <p:nvPr/>
          </p:nvGrpSpPr>
          <p:grpSpPr bwMode="auto">
            <a:xfrm>
              <a:off x="1286" y="2108"/>
              <a:ext cx="466" cy="282"/>
              <a:chOff x="242" y="2294"/>
              <a:chExt cx="466" cy="282"/>
            </a:xfrm>
          </p:grpSpPr>
          <p:sp>
            <p:nvSpPr>
              <p:cNvPr id="317461" name="Line 21"/>
              <p:cNvSpPr>
                <a:spLocks noChangeShapeType="1"/>
              </p:cNvSpPr>
              <p:nvPr/>
            </p:nvSpPr>
            <p:spPr bwMode="auto">
              <a:xfrm rot="16200000">
                <a:off x="475" y="2097"/>
                <a:ext cx="0" cy="466"/>
              </a:xfrm>
              <a:prstGeom prst="line">
                <a:avLst/>
              </a:prstGeom>
              <a:noFill/>
              <a:ln w="19050">
                <a:solidFill>
                  <a:schemeClr val="tx1"/>
                </a:solidFill>
                <a:round/>
                <a:headEnd/>
                <a:tailEnd type="triangle" w="med" len="med"/>
              </a:ln>
              <a:effectLst/>
            </p:spPr>
            <p:txBody>
              <a:bodyPr/>
              <a:lstStyle/>
              <a:p>
                <a:endParaRPr lang="th-TH"/>
              </a:p>
            </p:txBody>
          </p:sp>
          <p:grpSp>
            <p:nvGrpSpPr>
              <p:cNvPr id="317462" name="Group 22"/>
              <p:cNvGrpSpPr>
                <a:grpSpLocks/>
              </p:cNvGrpSpPr>
              <p:nvPr/>
            </p:nvGrpSpPr>
            <p:grpSpPr bwMode="auto">
              <a:xfrm>
                <a:off x="246" y="2294"/>
                <a:ext cx="171" cy="282"/>
                <a:chOff x="1602" y="3170"/>
                <a:chExt cx="171" cy="282"/>
              </a:xfrm>
            </p:grpSpPr>
            <p:grpSp>
              <p:nvGrpSpPr>
                <p:cNvPr id="317463" name="Group 23"/>
                <p:cNvGrpSpPr>
                  <a:grpSpLocks/>
                </p:cNvGrpSpPr>
                <p:nvPr/>
              </p:nvGrpSpPr>
              <p:grpSpPr bwMode="auto">
                <a:xfrm>
                  <a:off x="1602" y="3279"/>
                  <a:ext cx="171" cy="173"/>
                  <a:chOff x="4061" y="1649"/>
                  <a:chExt cx="171" cy="173"/>
                </a:xfrm>
              </p:grpSpPr>
              <p:sp>
                <p:nvSpPr>
                  <p:cNvPr id="317464" name="Text Box 24"/>
                  <p:cNvSpPr txBox="1">
                    <a:spLocks noChangeArrowheads="1"/>
                  </p:cNvSpPr>
                  <p:nvPr/>
                </p:nvSpPr>
                <p:spPr bwMode="auto">
                  <a:xfrm>
                    <a:off x="4061" y="1649"/>
                    <a:ext cx="148" cy="173"/>
                  </a:xfrm>
                  <a:prstGeom prst="rect">
                    <a:avLst/>
                  </a:prstGeom>
                  <a:noFill/>
                  <a:ln w="9525">
                    <a:noFill/>
                    <a:miter lim="800000"/>
                    <a:headEnd/>
                    <a:tailEnd/>
                  </a:ln>
                  <a:effectLst/>
                </p:spPr>
                <p:txBody>
                  <a:bodyPr>
                    <a:spAutoFit/>
                  </a:bodyPr>
                  <a:lstStyle/>
                  <a:p>
                    <a:pPr algn="ctr">
                      <a:spcBef>
                        <a:spcPct val="50000"/>
                      </a:spcBef>
                    </a:pPr>
                    <a:r>
                      <a:rPr lang="en-US" sz="1200" baseline="0">
                        <a:latin typeface="Script MT Bold" pitchFamily="66" charset="0"/>
                      </a:rPr>
                      <a:t>6</a:t>
                    </a:r>
                    <a:endParaRPr lang="th-TH" sz="1200" baseline="0">
                      <a:latin typeface="Script MT Bold" pitchFamily="66" charset="0"/>
                    </a:endParaRPr>
                  </a:p>
                </p:txBody>
              </p:sp>
              <p:sp>
                <p:nvSpPr>
                  <p:cNvPr id="317465" name="Oval 25"/>
                  <p:cNvSpPr>
                    <a:spLocks noChangeArrowheads="1"/>
                  </p:cNvSpPr>
                  <p:nvPr/>
                </p:nvSpPr>
                <p:spPr bwMode="auto">
                  <a:xfrm>
                    <a:off x="4064" y="1659"/>
                    <a:ext cx="168" cy="158"/>
                  </a:xfrm>
                  <a:prstGeom prst="ellipse">
                    <a:avLst/>
                  </a:prstGeom>
                  <a:noFill/>
                  <a:ln w="9525">
                    <a:solidFill>
                      <a:srgbClr val="FFFF99"/>
                    </a:solidFill>
                    <a:round/>
                    <a:headEnd/>
                    <a:tailEnd/>
                  </a:ln>
                  <a:effectLst/>
                </p:spPr>
                <p:txBody>
                  <a:bodyPr wrap="none" anchor="ctr"/>
                  <a:lstStyle/>
                  <a:p>
                    <a:endParaRPr lang="th-TH"/>
                  </a:p>
                </p:txBody>
              </p:sp>
            </p:grpSp>
            <p:sp>
              <p:nvSpPr>
                <p:cNvPr id="317466" name="Line 26"/>
                <p:cNvSpPr>
                  <a:spLocks noChangeShapeType="1"/>
                </p:cNvSpPr>
                <p:nvPr/>
              </p:nvSpPr>
              <p:spPr bwMode="auto">
                <a:xfrm>
                  <a:off x="1691" y="3170"/>
                  <a:ext cx="0" cy="130"/>
                </a:xfrm>
                <a:prstGeom prst="line">
                  <a:avLst/>
                </a:prstGeom>
                <a:noFill/>
                <a:ln w="9525">
                  <a:solidFill>
                    <a:schemeClr val="tx1"/>
                  </a:solidFill>
                  <a:round/>
                  <a:headEnd/>
                  <a:tailEnd/>
                </a:ln>
                <a:effectLst/>
              </p:spPr>
              <p:txBody>
                <a:bodyPr/>
                <a:lstStyle/>
                <a:p>
                  <a:endParaRPr lang="th-TH"/>
                </a:p>
              </p:txBody>
            </p:sp>
          </p:grpSp>
        </p:grpSp>
        <p:sp>
          <p:nvSpPr>
            <p:cNvPr id="317467" name="Freeform 27"/>
            <p:cNvSpPr>
              <a:spLocks/>
            </p:cNvSpPr>
            <p:nvPr/>
          </p:nvSpPr>
          <p:spPr bwMode="auto">
            <a:xfrm>
              <a:off x="1542" y="1402"/>
              <a:ext cx="746" cy="1228"/>
            </a:xfrm>
            <a:custGeom>
              <a:avLst/>
              <a:gdLst/>
              <a:ahLst/>
              <a:cxnLst>
                <a:cxn ang="0">
                  <a:pos x="12" y="1228"/>
                </a:cxn>
                <a:cxn ang="0">
                  <a:pos x="0" y="470"/>
                </a:cxn>
                <a:cxn ang="0">
                  <a:pos x="424" y="4"/>
                </a:cxn>
                <a:cxn ang="0">
                  <a:pos x="721" y="0"/>
                </a:cxn>
                <a:cxn ang="0">
                  <a:pos x="746" y="1226"/>
                </a:cxn>
                <a:cxn ang="0">
                  <a:pos x="12" y="1228"/>
                </a:cxn>
              </a:cxnLst>
              <a:rect l="0" t="0" r="r" b="b"/>
              <a:pathLst>
                <a:path w="746" h="1228">
                  <a:moveTo>
                    <a:pt x="12" y="1228"/>
                  </a:moveTo>
                  <a:lnTo>
                    <a:pt x="0" y="470"/>
                  </a:lnTo>
                  <a:lnTo>
                    <a:pt x="424" y="4"/>
                  </a:lnTo>
                  <a:lnTo>
                    <a:pt x="721" y="0"/>
                  </a:lnTo>
                  <a:lnTo>
                    <a:pt x="746" y="1226"/>
                  </a:lnTo>
                  <a:lnTo>
                    <a:pt x="12" y="1228"/>
                  </a:lnTo>
                  <a:close/>
                </a:path>
              </a:pathLst>
            </a:custGeom>
            <a:noFill/>
            <a:ln w="9525" cap="flat">
              <a:solidFill>
                <a:srgbClr val="FF0000"/>
              </a:solidFill>
              <a:prstDash val="dash"/>
              <a:round/>
              <a:headEnd/>
              <a:tailEnd/>
            </a:ln>
            <a:effectLst/>
          </p:spPr>
          <p:txBody>
            <a:bodyPr/>
            <a:lstStyle/>
            <a:p>
              <a:endParaRPr lang="th-TH"/>
            </a:p>
          </p:txBody>
        </p:sp>
        <p:grpSp>
          <p:nvGrpSpPr>
            <p:cNvPr id="317468" name="Group 28"/>
            <p:cNvGrpSpPr>
              <a:grpSpLocks/>
            </p:cNvGrpSpPr>
            <p:nvPr/>
          </p:nvGrpSpPr>
          <p:grpSpPr bwMode="auto">
            <a:xfrm>
              <a:off x="1770" y="2018"/>
              <a:ext cx="802" cy="718"/>
              <a:chOff x="2820" y="1880"/>
              <a:chExt cx="802" cy="718"/>
            </a:xfrm>
          </p:grpSpPr>
          <p:sp>
            <p:nvSpPr>
              <p:cNvPr id="317469" name="Freeform 29"/>
              <p:cNvSpPr>
                <a:spLocks/>
              </p:cNvSpPr>
              <p:nvPr/>
            </p:nvSpPr>
            <p:spPr bwMode="auto">
              <a:xfrm>
                <a:off x="2820" y="2124"/>
                <a:ext cx="802" cy="218"/>
              </a:xfrm>
              <a:custGeom>
                <a:avLst/>
                <a:gdLst/>
                <a:ahLst/>
                <a:cxnLst>
                  <a:cxn ang="0">
                    <a:pos x="802" y="1"/>
                  </a:cxn>
                  <a:cxn ang="0">
                    <a:pos x="38" y="0"/>
                  </a:cxn>
                  <a:cxn ang="0">
                    <a:pos x="16" y="7"/>
                  </a:cxn>
                  <a:cxn ang="0">
                    <a:pos x="3" y="19"/>
                  </a:cxn>
                  <a:cxn ang="0">
                    <a:pos x="0" y="40"/>
                  </a:cxn>
                  <a:cxn ang="0">
                    <a:pos x="4" y="55"/>
                  </a:cxn>
                  <a:cxn ang="0">
                    <a:pos x="15" y="64"/>
                  </a:cxn>
                  <a:cxn ang="0">
                    <a:pos x="34" y="72"/>
                  </a:cxn>
                  <a:cxn ang="0">
                    <a:pos x="318" y="72"/>
                  </a:cxn>
                  <a:cxn ang="0">
                    <a:pos x="349" y="78"/>
                  </a:cxn>
                  <a:cxn ang="0">
                    <a:pos x="361" y="87"/>
                  </a:cxn>
                  <a:cxn ang="0">
                    <a:pos x="368" y="106"/>
                  </a:cxn>
                  <a:cxn ang="0">
                    <a:pos x="364" y="123"/>
                  </a:cxn>
                  <a:cxn ang="0">
                    <a:pos x="352" y="136"/>
                  </a:cxn>
                  <a:cxn ang="0">
                    <a:pos x="327" y="144"/>
                  </a:cxn>
                  <a:cxn ang="0">
                    <a:pos x="42" y="146"/>
                  </a:cxn>
                  <a:cxn ang="0">
                    <a:pos x="19" y="154"/>
                  </a:cxn>
                  <a:cxn ang="0">
                    <a:pos x="6" y="165"/>
                  </a:cxn>
                  <a:cxn ang="0">
                    <a:pos x="2" y="184"/>
                  </a:cxn>
                  <a:cxn ang="0">
                    <a:pos x="6" y="208"/>
                  </a:cxn>
                  <a:cxn ang="0">
                    <a:pos x="18" y="216"/>
                  </a:cxn>
                  <a:cxn ang="0">
                    <a:pos x="38" y="218"/>
                  </a:cxn>
                  <a:cxn ang="0">
                    <a:pos x="760" y="214"/>
                  </a:cxn>
                </a:cxnLst>
                <a:rect l="0" t="0" r="r" b="b"/>
                <a:pathLst>
                  <a:path w="802" h="218">
                    <a:moveTo>
                      <a:pt x="802" y="1"/>
                    </a:moveTo>
                    <a:lnTo>
                      <a:pt x="38" y="0"/>
                    </a:lnTo>
                    <a:lnTo>
                      <a:pt x="16" y="7"/>
                    </a:lnTo>
                    <a:lnTo>
                      <a:pt x="3" y="19"/>
                    </a:lnTo>
                    <a:lnTo>
                      <a:pt x="0" y="40"/>
                    </a:lnTo>
                    <a:lnTo>
                      <a:pt x="4" y="55"/>
                    </a:lnTo>
                    <a:lnTo>
                      <a:pt x="15" y="64"/>
                    </a:lnTo>
                    <a:lnTo>
                      <a:pt x="34" y="72"/>
                    </a:lnTo>
                    <a:lnTo>
                      <a:pt x="318" y="72"/>
                    </a:lnTo>
                    <a:lnTo>
                      <a:pt x="349" y="78"/>
                    </a:lnTo>
                    <a:lnTo>
                      <a:pt x="361" y="87"/>
                    </a:lnTo>
                    <a:lnTo>
                      <a:pt x="368" y="106"/>
                    </a:lnTo>
                    <a:lnTo>
                      <a:pt x="364" y="123"/>
                    </a:lnTo>
                    <a:lnTo>
                      <a:pt x="352" y="136"/>
                    </a:lnTo>
                    <a:lnTo>
                      <a:pt x="327" y="144"/>
                    </a:lnTo>
                    <a:lnTo>
                      <a:pt x="42" y="146"/>
                    </a:lnTo>
                    <a:lnTo>
                      <a:pt x="19" y="154"/>
                    </a:lnTo>
                    <a:lnTo>
                      <a:pt x="6" y="165"/>
                    </a:lnTo>
                    <a:lnTo>
                      <a:pt x="2" y="184"/>
                    </a:lnTo>
                    <a:lnTo>
                      <a:pt x="6" y="208"/>
                    </a:lnTo>
                    <a:lnTo>
                      <a:pt x="18" y="216"/>
                    </a:lnTo>
                    <a:lnTo>
                      <a:pt x="38" y="218"/>
                    </a:lnTo>
                    <a:lnTo>
                      <a:pt x="760" y="214"/>
                    </a:lnTo>
                  </a:path>
                </a:pathLst>
              </a:custGeom>
              <a:noFill/>
              <a:ln w="31750">
                <a:solidFill>
                  <a:srgbClr val="FF0000"/>
                </a:solidFill>
                <a:round/>
                <a:headEnd/>
                <a:tailEnd/>
              </a:ln>
              <a:effectLst/>
            </p:spPr>
            <p:txBody>
              <a:bodyPr/>
              <a:lstStyle/>
              <a:p>
                <a:endParaRPr lang="th-TH"/>
              </a:p>
            </p:txBody>
          </p:sp>
          <p:sp>
            <p:nvSpPr>
              <p:cNvPr id="317470" name="Line 30"/>
              <p:cNvSpPr>
                <a:spLocks noChangeShapeType="1"/>
              </p:cNvSpPr>
              <p:nvPr/>
            </p:nvSpPr>
            <p:spPr bwMode="auto">
              <a:xfrm flipH="1" flipV="1">
                <a:off x="3368" y="2126"/>
                <a:ext cx="195" cy="0"/>
              </a:xfrm>
              <a:prstGeom prst="line">
                <a:avLst/>
              </a:prstGeom>
              <a:noFill/>
              <a:ln w="31750">
                <a:solidFill>
                  <a:srgbClr val="FF0000"/>
                </a:solidFill>
                <a:round/>
                <a:headEnd/>
                <a:tailEnd type="stealth" w="lg" len="lg"/>
              </a:ln>
              <a:effectLst/>
            </p:spPr>
            <p:txBody>
              <a:bodyPr/>
              <a:lstStyle/>
              <a:p>
                <a:endParaRPr lang="th-TH"/>
              </a:p>
            </p:txBody>
          </p:sp>
          <p:sp>
            <p:nvSpPr>
              <p:cNvPr id="317471" name="Line 31"/>
              <p:cNvSpPr>
                <a:spLocks noChangeShapeType="1"/>
              </p:cNvSpPr>
              <p:nvPr/>
            </p:nvSpPr>
            <p:spPr bwMode="auto">
              <a:xfrm flipV="1">
                <a:off x="3459" y="2337"/>
                <a:ext cx="162" cy="0"/>
              </a:xfrm>
              <a:prstGeom prst="line">
                <a:avLst/>
              </a:prstGeom>
              <a:noFill/>
              <a:ln w="31750">
                <a:solidFill>
                  <a:srgbClr val="FF0000"/>
                </a:solidFill>
                <a:round/>
                <a:headEnd/>
                <a:tailEnd type="stealth" w="lg" len="lg"/>
              </a:ln>
              <a:effectLst/>
            </p:spPr>
            <p:txBody>
              <a:bodyPr/>
              <a:lstStyle/>
              <a:p>
                <a:endParaRPr lang="th-TH"/>
              </a:p>
            </p:txBody>
          </p:sp>
          <p:grpSp>
            <p:nvGrpSpPr>
              <p:cNvPr id="317472" name="Group 32"/>
              <p:cNvGrpSpPr>
                <a:grpSpLocks/>
              </p:cNvGrpSpPr>
              <p:nvPr/>
            </p:nvGrpSpPr>
            <p:grpSpPr bwMode="auto">
              <a:xfrm>
                <a:off x="3385" y="2309"/>
                <a:ext cx="171" cy="289"/>
                <a:chOff x="5109" y="3664"/>
                <a:chExt cx="171" cy="289"/>
              </a:xfrm>
            </p:grpSpPr>
            <p:grpSp>
              <p:nvGrpSpPr>
                <p:cNvPr id="317473" name="Group 33"/>
                <p:cNvGrpSpPr>
                  <a:grpSpLocks/>
                </p:cNvGrpSpPr>
                <p:nvPr/>
              </p:nvGrpSpPr>
              <p:grpSpPr bwMode="auto">
                <a:xfrm>
                  <a:off x="5109" y="3780"/>
                  <a:ext cx="171" cy="173"/>
                  <a:chOff x="4061" y="1649"/>
                  <a:chExt cx="171" cy="173"/>
                </a:xfrm>
              </p:grpSpPr>
              <p:sp>
                <p:nvSpPr>
                  <p:cNvPr id="317474" name="Text Box 34"/>
                  <p:cNvSpPr txBox="1">
                    <a:spLocks noChangeArrowheads="1"/>
                  </p:cNvSpPr>
                  <p:nvPr/>
                </p:nvSpPr>
                <p:spPr bwMode="auto">
                  <a:xfrm>
                    <a:off x="4061" y="1649"/>
                    <a:ext cx="148" cy="173"/>
                  </a:xfrm>
                  <a:prstGeom prst="rect">
                    <a:avLst/>
                  </a:prstGeom>
                  <a:noFill/>
                  <a:ln w="9525">
                    <a:noFill/>
                    <a:miter lim="800000"/>
                    <a:headEnd/>
                    <a:tailEnd/>
                  </a:ln>
                  <a:effectLst/>
                </p:spPr>
                <p:txBody>
                  <a:bodyPr>
                    <a:spAutoFit/>
                  </a:bodyPr>
                  <a:lstStyle/>
                  <a:p>
                    <a:pPr algn="ctr">
                      <a:spcBef>
                        <a:spcPct val="50000"/>
                      </a:spcBef>
                    </a:pPr>
                    <a:r>
                      <a:rPr lang="en-US" sz="1200" baseline="0">
                        <a:latin typeface="Script MT Bold" pitchFamily="66" charset="0"/>
                      </a:rPr>
                      <a:t>3</a:t>
                    </a:r>
                    <a:endParaRPr lang="th-TH" sz="1200" baseline="0">
                      <a:latin typeface="Script MT Bold" pitchFamily="66" charset="0"/>
                    </a:endParaRPr>
                  </a:p>
                </p:txBody>
              </p:sp>
              <p:sp>
                <p:nvSpPr>
                  <p:cNvPr id="317475" name="Oval 35"/>
                  <p:cNvSpPr>
                    <a:spLocks noChangeArrowheads="1"/>
                  </p:cNvSpPr>
                  <p:nvPr/>
                </p:nvSpPr>
                <p:spPr bwMode="auto">
                  <a:xfrm>
                    <a:off x="4064" y="1659"/>
                    <a:ext cx="168" cy="158"/>
                  </a:xfrm>
                  <a:prstGeom prst="ellipse">
                    <a:avLst/>
                  </a:prstGeom>
                  <a:noFill/>
                  <a:ln w="9525">
                    <a:solidFill>
                      <a:srgbClr val="FFFF99"/>
                    </a:solidFill>
                    <a:round/>
                    <a:headEnd/>
                    <a:tailEnd/>
                  </a:ln>
                  <a:effectLst/>
                </p:spPr>
                <p:txBody>
                  <a:bodyPr wrap="none" anchor="ctr"/>
                  <a:lstStyle/>
                  <a:p>
                    <a:endParaRPr lang="th-TH"/>
                  </a:p>
                </p:txBody>
              </p:sp>
            </p:grpSp>
            <p:sp>
              <p:nvSpPr>
                <p:cNvPr id="317476" name="Line 36"/>
                <p:cNvSpPr>
                  <a:spLocks noChangeShapeType="1"/>
                </p:cNvSpPr>
                <p:nvPr/>
              </p:nvSpPr>
              <p:spPr bwMode="auto">
                <a:xfrm>
                  <a:off x="5194" y="3664"/>
                  <a:ext cx="0" cy="130"/>
                </a:xfrm>
                <a:prstGeom prst="line">
                  <a:avLst/>
                </a:prstGeom>
                <a:noFill/>
                <a:ln w="9525">
                  <a:solidFill>
                    <a:schemeClr val="tx1"/>
                  </a:solidFill>
                  <a:round/>
                  <a:headEnd/>
                  <a:tailEnd/>
                </a:ln>
                <a:effectLst/>
              </p:spPr>
              <p:txBody>
                <a:bodyPr/>
                <a:lstStyle/>
                <a:p>
                  <a:endParaRPr lang="th-TH"/>
                </a:p>
              </p:txBody>
            </p:sp>
          </p:grpSp>
          <p:grpSp>
            <p:nvGrpSpPr>
              <p:cNvPr id="317477" name="Group 37"/>
              <p:cNvGrpSpPr>
                <a:grpSpLocks/>
              </p:cNvGrpSpPr>
              <p:nvPr/>
            </p:nvGrpSpPr>
            <p:grpSpPr bwMode="auto">
              <a:xfrm>
                <a:off x="3428" y="1880"/>
                <a:ext cx="171" cy="286"/>
                <a:chOff x="2470" y="2254"/>
                <a:chExt cx="171" cy="286"/>
              </a:xfrm>
            </p:grpSpPr>
            <p:sp>
              <p:nvSpPr>
                <p:cNvPr id="317478" name="Line 38"/>
                <p:cNvSpPr>
                  <a:spLocks noChangeShapeType="1"/>
                </p:cNvSpPr>
                <p:nvPr/>
              </p:nvSpPr>
              <p:spPr bwMode="auto">
                <a:xfrm>
                  <a:off x="2557" y="2410"/>
                  <a:ext cx="0" cy="130"/>
                </a:xfrm>
                <a:prstGeom prst="line">
                  <a:avLst/>
                </a:prstGeom>
                <a:noFill/>
                <a:ln w="9525">
                  <a:solidFill>
                    <a:schemeClr val="tx1"/>
                  </a:solidFill>
                  <a:round/>
                  <a:headEnd/>
                  <a:tailEnd/>
                </a:ln>
                <a:effectLst/>
              </p:spPr>
              <p:txBody>
                <a:bodyPr/>
                <a:lstStyle/>
                <a:p>
                  <a:endParaRPr lang="th-TH"/>
                </a:p>
              </p:txBody>
            </p:sp>
            <p:grpSp>
              <p:nvGrpSpPr>
                <p:cNvPr id="317479" name="Group 39"/>
                <p:cNvGrpSpPr>
                  <a:grpSpLocks/>
                </p:cNvGrpSpPr>
                <p:nvPr/>
              </p:nvGrpSpPr>
              <p:grpSpPr bwMode="auto">
                <a:xfrm>
                  <a:off x="2470" y="2254"/>
                  <a:ext cx="171" cy="173"/>
                  <a:chOff x="4061" y="1649"/>
                  <a:chExt cx="171" cy="173"/>
                </a:xfrm>
              </p:grpSpPr>
              <p:sp>
                <p:nvSpPr>
                  <p:cNvPr id="317480" name="Text Box 40"/>
                  <p:cNvSpPr txBox="1">
                    <a:spLocks noChangeArrowheads="1"/>
                  </p:cNvSpPr>
                  <p:nvPr/>
                </p:nvSpPr>
                <p:spPr bwMode="auto">
                  <a:xfrm>
                    <a:off x="4061" y="1649"/>
                    <a:ext cx="148" cy="173"/>
                  </a:xfrm>
                  <a:prstGeom prst="rect">
                    <a:avLst/>
                  </a:prstGeom>
                  <a:noFill/>
                  <a:ln w="9525">
                    <a:noFill/>
                    <a:miter lim="800000"/>
                    <a:headEnd/>
                    <a:tailEnd/>
                  </a:ln>
                  <a:effectLst/>
                </p:spPr>
                <p:txBody>
                  <a:bodyPr>
                    <a:spAutoFit/>
                  </a:bodyPr>
                  <a:lstStyle/>
                  <a:p>
                    <a:pPr algn="ctr">
                      <a:spcBef>
                        <a:spcPct val="50000"/>
                      </a:spcBef>
                    </a:pPr>
                    <a:r>
                      <a:rPr lang="en-US" sz="1200" baseline="0">
                        <a:latin typeface="Script MT Bold" pitchFamily="66" charset="0"/>
                      </a:rPr>
                      <a:t>2</a:t>
                    </a:r>
                    <a:endParaRPr lang="th-TH" sz="1200" baseline="0">
                      <a:latin typeface="Script MT Bold" pitchFamily="66" charset="0"/>
                    </a:endParaRPr>
                  </a:p>
                </p:txBody>
              </p:sp>
              <p:sp>
                <p:nvSpPr>
                  <p:cNvPr id="317481" name="Oval 41"/>
                  <p:cNvSpPr>
                    <a:spLocks noChangeArrowheads="1"/>
                  </p:cNvSpPr>
                  <p:nvPr/>
                </p:nvSpPr>
                <p:spPr bwMode="auto">
                  <a:xfrm>
                    <a:off x="4064" y="1659"/>
                    <a:ext cx="168" cy="158"/>
                  </a:xfrm>
                  <a:prstGeom prst="ellipse">
                    <a:avLst/>
                  </a:prstGeom>
                  <a:noFill/>
                  <a:ln w="9525">
                    <a:solidFill>
                      <a:srgbClr val="FFFF99"/>
                    </a:solidFill>
                    <a:round/>
                    <a:headEnd/>
                    <a:tailEnd/>
                  </a:ln>
                  <a:effectLst/>
                </p:spPr>
                <p:txBody>
                  <a:bodyPr wrap="none" anchor="ctr"/>
                  <a:lstStyle/>
                  <a:p>
                    <a:endParaRPr lang="th-TH"/>
                  </a:p>
                </p:txBody>
              </p:sp>
            </p:grpSp>
          </p:grpSp>
        </p:grpSp>
        <p:sp>
          <p:nvSpPr>
            <p:cNvPr id="317482" name="AutoShape 42"/>
            <p:cNvSpPr>
              <a:spLocks noChangeArrowheads="1"/>
            </p:cNvSpPr>
            <p:nvPr/>
          </p:nvSpPr>
          <p:spPr bwMode="auto">
            <a:xfrm rot="18871931" flipV="1">
              <a:off x="1718" y="2580"/>
              <a:ext cx="339" cy="186"/>
            </a:xfrm>
            <a:prstGeom prst="curvedDownArrow">
              <a:avLst>
                <a:gd name="adj1" fmla="val 36452"/>
                <a:gd name="adj2" fmla="val 72903"/>
                <a:gd name="adj3" fmla="val 33333"/>
              </a:avLst>
            </a:prstGeom>
            <a:solidFill>
              <a:srgbClr val="FF0000"/>
            </a:solidFill>
            <a:ln w="9525">
              <a:solidFill>
                <a:schemeClr val="tx1"/>
              </a:solidFill>
              <a:miter lim="800000"/>
              <a:headEnd/>
              <a:tailEnd/>
            </a:ln>
            <a:effectLst/>
          </p:spPr>
          <p:txBody>
            <a:bodyPr wrap="none" anchor="ctr"/>
            <a:lstStyle/>
            <a:p>
              <a:endParaRPr lang="th-TH"/>
            </a:p>
          </p:txBody>
        </p:sp>
        <p:sp>
          <p:nvSpPr>
            <p:cNvPr id="317483" name="Text Box 43"/>
            <p:cNvSpPr txBox="1">
              <a:spLocks noChangeArrowheads="1"/>
            </p:cNvSpPr>
            <p:nvPr/>
          </p:nvSpPr>
          <p:spPr bwMode="auto">
            <a:xfrm>
              <a:off x="1475" y="2655"/>
              <a:ext cx="337" cy="172"/>
            </a:xfrm>
            <a:prstGeom prst="rect">
              <a:avLst/>
            </a:prstGeom>
            <a:noFill/>
            <a:ln w="9525">
              <a:noFill/>
              <a:miter lim="800000"/>
              <a:headEnd/>
              <a:tailEnd/>
            </a:ln>
            <a:effectLst/>
          </p:spPr>
          <p:txBody>
            <a:bodyPr>
              <a:spAutoFit/>
            </a:bodyPr>
            <a:lstStyle/>
            <a:p>
              <a:pPr>
                <a:spcBef>
                  <a:spcPct val="50000"/>
                </a:spcBef>
              </a:pPr>
              <a:r>
                <a:rPr lang="en-US" sz="1200" i="1" baseline="0">
                  <a:latin typeface="Comic Sans MS" pitchFamily="66" charset="0"/>
                </a:rPr>
                <a:t>q</a:t>
              </a:r>
              <a:r>
                <a:rPr lang="en-US" sz="1200" i="1">
                  <a:latin typeface="Comic Sans MS" pitchFamily="66" charset="0"/>
                </a:rPr>
                <a:t>in</a:t>
              </a:r>
              <a:endParaRPr lang="th-TH" sz="1200" i="1" baseline="0">
                <a:latin typeface="Comic Sans MS" pitchFamily="66" charset="0"/>
              </a:endParaRPr>
            </a:p>
          </p:txBody>
        </p:sp>
      </p:grpSp>
      <p:grpSp>
        <p:nvGrpSpPr>
          <p:cNvPr id="317484" name="Group 44"/>
          <p:cNvGrpSpPr>
            <a:grpSpLocks/>
          </p:cNvGrpSpPr>
          <p:nvPr/>
        </p:nvGrpSpPr>
        <p:grpSpPr bwMode="auto">
          <a:xfrm>
            <a:off x="7369175" y="2914650"/>
            <a:ext cx="1774825" cy="2259013"/>
            <a:chOff x="2733" y="1296"/>
            <a:chExt cx="1118" cy="1423"/>
          </a:xfrm>
        </p:grpSpPr>
        <p:grpSp>
          <p:nvGrpSpPr>
            <p:cNvPr id="317485" name="Group 45"/>
            <p:cNvGrpSpPr>
              <a:grpSpLocks/>
            </p:cNvGrpSpPr>
            <p:nvPr/>
          </p:nvGrpSpPr>
          <p:grpSpPr bwMode="auto">
            <a:xfrm>
              <a:off x="3680" y="1329"/>
              <a:ext cx="171" cy="173"/>
              <a:chOff x="4061" y="1649"/>
              <a:chExt cx="171" cy="173"/>
            </a:xfrm>
          </p:grpSpPr>
          <p:sp>
            <p:nvSpPr>
              <p:cNvPr id="317486" name="Text Box 46"/>
              <p:cNvSpPr txBox="1">
                <a:spLocks noChangeArrowheads="1"/>
              </p:cNvSpPr>
              <p:nvPr/>
            </p:nvSpPr>
            <p:spPr bwMode="auto">
              <a:xfrm>
                <a:off x="4061" y="1649"/>
                <a:ext cx="148" cy="173"/>
              </a:xfrm>
              <a:prstGeom prst="rect">
                <a:avLst/>
              </a:prstGeom>
              <a:noFill/>
              <a:ln w="9525">
                <a:noFill/>
                <a:miter lim="800000"/>
                <a:headEnd/>
                <a:tailEnd/>
              </a:ln>
              <a:effectLst/>
            </p:spPr>
            <p:txBody>
              <a:bodyPr>
                <a:spAutoFit/>
              </a:bodyPr>
              <a:lstStyle/>
              <a:p>
                <a:pPr algn="ctr">
                  <a:spcBef>
                    <a:spcPct val="50000"/>
                  </a:spcBef>
                </a:pPr>
                <a:r>
                  <a:rPr lang="en-US" sz="1200" baseline="0">
                    <a:latin typeface="Script MT Bold" pitchFamily="66" charset="0"/>
                  </a:rPr>
                  <a:t>1</a:t>
                </a:r>
                <a:endParaRPr lang="th-TH" sz="1200" baseline="0">
                  <a:latin typeface="Script MT Bold" pitchFamily="66" charset="0"/>
                </a:endParaRPr>
              </a:p>
            </p:txBody>
          </p:sp>
          <p:sp>
            <p:nvSpPr>
              <p:cNvPr id="317487" name="Oval 47"/>
              <p:cNvSpPr>
                <a:spLocks noChangeArrowheads="1"/>
              </p:cNvSpPr>
              <p:nvPr/>
            </p:nvSpPr>
            <p:spPr bwMode="auto">
              <a:xfrm>
                <a:off x="4064" y="1659"/>
                <a:ext cx="168" cy="158"/>
              </a:xfrm>
              <a:prstGeom prst="ellipse">
                <a:avLst/>
              </a:prstGeom>
              <a:noFill/>
              <a:ln w="9525">
                <a:solidFill>
                  <a:srgbClr val="FFFF99"/>
                </a:solidFill>
                <a:round/>
                <a:headEnd/>
                <a:tailEnd/>
              </a:ln>
              <a:effectLst/>
            </p:spPr>
            <p:txBody>
              <a:bodyPr wrap="none" anchor="ctr"/>
              <a:lstStyle/>
              <a:p>
                <a:endParaRPr lang="th-TH"/>
              </a:p>
            </p:txBody>
          </p:sp>
        </p:grpSp>
        <p:sp>
          <p:nvSpPr>
            <p:cNvPr id="317488" name="Line 48"/>
            <p:cNvSpPr>
              <a:spLocks noChangeShapeType="1"/>
            </p:cNvSpPr>
            <p:nvPr/>
          </p:nvSpPr>
          <p:spPr bwMode="auto">
            <a:xfrm flipH="1">
              <a:off x="3481" y="1435"/>
              <a:ext cx="202" cy="0"/>
            </a:xfrm>
            <a:prstGeom prst="line">
              <a:avLst/>
            </a:prstGeom>
            <a:noFill/>
            <a:ln w="9525">
              <a:solidFill>
                <a:schemeClr val="tx1"/>
              </a:solidFill>
              <a:round/>
              <a:headEnd/>
              <a:tailEnd/>
            </a:ln>
            <a:effectLst/>
          </p:spPr>
          <p:txBody>
            <a:bodyPr/>
            <a:lstStyle/>
            <a:p>
              <a:endParaRPr lang="th-TH"/>
            </a:p>
          </p:txBody>
        </p:sp>
        <p:sp>
          <p:nvSpPr>
            <p:cNvPr id="317489" name="Text Box 49"/>
            <p:cNvSpPr txBox="1">
              <a:spLocks noChangeArrowheads="1"/>
            </p:cNvSpPr>
            <p:nvPr/>
          </p:nvSpPr>
          <p:spPr bwMode="auto">
            <a:xfrm>
              <a:off x="2968" y="2377"/>
              <a:ext cx="364" cy="173"/>
            </a:xfrm>
            <a:prstGeom prst="rect">
              <a:avLst/>
            </a:prstGeom>
            <a:noFill/>
            <a:ln w="9525">
              <a:noFill/>
              <a:miter lim="800000"/>
              <a:headEnd/>
              <a:tailEnd/>
            </a:ln>
            <a:effectLst/>
          </p:spPr>
          <p:txBody>
            <a:bodyPr>
              <a:spAutoFit/>
            </a:bodyPr>
            <a:lstStyle/>
            <a:p>
              <a:pPr>
                <a:spcBef>
                  <a:spcPct val="50000"/>
                </a:spcBef>
              </a:pPr>
              <a:r>
                <a:rPr lang="en-US" sz="1200" i="1" baseline="0">
                  <a:latin typeface="Times New Roman" pitchFamily="18" charset="0"/>
                </a:rPr>
                <a:t>q</a:t>
              </a:r>
              <a:r>
                <a:rPr lang="en-US" sz="1200" i="1">
                  <a:latin typeface="Times New Roman" pitchFamily="18" charset="0"/>
                </a:rPr>
                <a:t>boiler</a:t>
              </a:r>
              <a:endParaRPr lang="th-TH" sz="1200" i="1" baseline="0">
                <a:latin typeface="Times New Roman" pitchFamily="18" charset="0"/>
              </a:endParaRPr>
            </a:p>
          </p:txBody>
        </p:sp>
        <p:sp>
          <p:nvSpPr>
            <p:cNvPr id="317490" name="Freeform 50"/>
            <p:cNvSpPr>
              <a:spLocks/>
            </p:cNvSpPr>
            <p:nvPr/>
          </p:nvSpPr>
          <p:spPr bwMode="auto">
            <a:xfrm>
              <a:off x="3054" y="1546"/>
              <a:ext cx="607" cy="794"/>
            </a:xfrm>
            <a:custGeom>
              <a:avLst/>
              <a:gdLst/>
              <a:ahLst/>
              <a:cxnLst>
                <a:cxn ang="0">
                  <a:pos x="606" y="794"/>
                </a:cxn>
                <a:cxn ang="0">
                  <a:pos x="9" y="785"/>
                </a:cxn>
                <a:cxn ang="0">
                  <a:pos x="0" y="464"/>
                </a:cxn>
                <a:cxn ang="0">
                  <a:pos x="385" y="0"/>
                </a:cxn>
                <a:cxn ang="0">
                  <a:pos x="607" y="1"/>
                </a:cxn>
                <a:cxn ang="0">
                  <a:pos x="606" y="794"/>
                </a:cxn>
              </a:cxnLst>
              <a:rect l="0" t="0" r="r" b="b"/>
              <a:pathLst>
                <a:path w="607" h="794">
                  <a:moveTo>
                    <a:pt x="606" y="794"/>
                  </a:moveTo>
                  <a:lnTo>
                    <a:pt x="9" y="785"/>
                  </a:lnTo>
                  <a:lnTo>
                    <a:pt x="0" y="464"/>
                  </a:lnTo>
                  <a:lnTo>
                    <a:pt x="385" y="0"/>
                  </a:lnTo>
                  <a:lnTo>
                    <a:pt x="607" y="1"/>
                  </a:lnTo>
                  <a:lnTo>
                    <a:pt x="606" y="794"/>
                  </a:lnTo>
                  <a:close/>
                </a:path>
              </a:pathLst>
            </a:custGeom>
            <a:noFill/>
            <a:ln w="25400">
              <a:solidFill>
                <a:srgbClr val="C0C0C0"/>
              </a:solidFill>
              <a:round/>
              <a:headEnd/>
              <a:tailEnd/>
            </a:ln>
            <a:effectLst/>
          </p:spPr>
          <p:txBody>
            <a:bodyPr/>
            <a:lstStyle/>
            <a:p>
              <a:endParaRPr lang="th-TH"/>
            </a:p>
          </p:txBody>
        </p:sp>
        <p:grpSp>
          <p:nvGrpSpPr>
            <p:cNvPr id="317491" name="Group 51"/>
            <p:cNvGrpSpPr>
              <a:grpSpLocks/>
            </p:cNvGrpSpPr>
            <p:nvPr/>
          </p:nvGrpSpPr>
          <p:grpSpPr bwMode="auto">
            <a:xfrm>
              <a:off x="3173" y="1622"/>
              <a:ext cx="430" cy="645"/>
              <a:chOff x="3364" y="2419"/>
              <a:chExt cx="430" cy="645"/>
            </a:xfrm>
          </p:grpSpPr>
          <p:grpSp>
            <p:nvGrpSpPr>
              <p:cNvPr id="317492" name="Group 52"/>
              <p:cNvGrpSpPr>
                <a:grpSpLocks/>
              </p:cNvGrpSpPr>
              <p:nvPr/>
            </p:nvGrpSpPr>
            <p:grpSpPr bwMode="auto">
              <a:xfrm>
                <a:off x="3447" y="2488"/>
                <a:ext cx="236" cy="546"/>
                <a:chOff x="3447" y="2488"/>
                <a:chExt cx="236" cy="546"/>
              </a:xfrm>
            </p:grpSpPr>
            <p:sp>
              <p:nvSpPr>
                <p:cNvPr id="317493" name="Oval 53"/>
                <p:cNvSpPr>
                  <a:spLocks noChangeArrowheads="1"/>
                </p:cNvSpPr>
                <p:nvPr/>
              </p:nvSpPr>
              <p:spPr bwMode="auto">
                <a:xfrm rot="1751849">
                  <a:off x="3447" y="2488"/>
                  <a:ext cx="236" cy="546"/>
                </a:xfrm>
                <a:prstGeom prst="ellipse">
                  <a:avLst/>
                </a:prstGeom>
                <a:noFill/>
                <a:ln w="19050">
                  <a:solidFill>
                    <a:srgbClr val="FF99CC"/>
                  </a:solidFill>
                  <a:round/>
                  <a:headEnd/>
                  <a:tailEnd/>
                </a:ln>
                <a:effectLst/>
              </p:spPr>
              <p:txBody>
                <a:bodyPr wrap="none" anchor="ctr"/>
                <a:lstStyle/>
                <a:p>
                  <a:endParaRPr lang="th-TH"/>
                </a:p>
              </p:txBody>
            </p:sp>
            <p:sp>
              <p:nvSpPr>
                <p:cNvPr id="317494" name="Oval 54"/>
                <p:cNvSpPr>
                  <a:spLocks noChangeArrowheads="1"/>
                </p:cNvSpPr>
                <p:nvPr/>
              </p:nvSpPr>
              <p:spPr bwMode="auto">
                <a:xfrm rot="1751849">
                  <a:off x="3525" y="2488"/>
                  <a:ext cx="77" cy="546"/>
                </a:xfrm>
                <a:prstGeom prst="ellipse">
                  <a:avLst/>
                </a:prstGeom>
                <a:noFill/>
                <a:ln w="19050">
                  <a:solidFill>
                    <a:srgbClr val="FF99CC"/>
                  </a:solidFill>
                  <a:round/>
                  <a:headEnd/>
                  <a:tailEnd/>
                </a:ln>
                <a:effectLst/>
              </p:spPr>
              <p:txBody>
                <a:bodyPr wrap="none" anchor="ctr"/>
                <a:lstStyle/>
                <a:p>
                  <a:endParaRPr lang="th-TH"/>
                </a:p>
              </p:txBody>
            </p:sp>
            <p:sp>
              <p:nvSpPr>
                <p:cNvPr id="317495" name="Oval 55"/>
                <p:cNvSpPr>
                  <a:spLocks noChangeArrowheads="1"/>
                </p:cNvSpPr>
                <p:nvPr/>
              </p:nvSpPr>
              <p:spPr bwMode="auto">
                <a:xfrm rot="1751849">
                  <a:off x="3480" y="2488"/>
                  <a:ext cx="170" cy="546"/>
                </a:xfrm>
                <a:prstGeom prst="ellipse">
                  <a:avLst/>
                </a:prstGeom>
                <a:noFill/>
                <a:ln w="19050">
                  <a:solidFill>
                    <a:srgbClr val="FF99CC"/>
                  </a:solidFill>
                  <a:round/>
                  <a:headEnd/>
                  <a:tailEnd/>
                </a:ln>
                <a:effectLst/>
              </p:spPr>
              <p:txBody>
                <a:bodyPr wrap="none" anchor="ctr"/>
                <a:lstStyle/>
                <a:p>
                  <a:endParaRPr lang="th-TH"/>
                </a:p>
              </p:txBody>
            </p:sp>
          </p:grpSp>
          <p:sp>
            <p:nvSpPr>
              <p:cNvPr id="317496" name="Oval 56"/>
              <p:cNvSpPr>
                <a:spLocks noChangeArrowheads="1"/>
              </p:cNvSpPr>
              <p:nvPr/>
            </p:nvSpPr>
            <p:spPr bwMode="auto">
              <a:xfrm>
                <a:off x="3621" y="2419"/>
                <a:ext cx="173" cy="181"/>
              </a:xfrm>
              <a:prstGeom prst="ellipse">
                <a:avLst/>
              </a:prstGeom>
              <a:solidFill>
                <a:srgbClr val="CCFFFF"/>
              </a:solidFill>
              <a:ln w="19050">
                <a:solidFill>
                  <a:srgbClr val="808080"/>
                </a:solidFill>
                <a:round/>
                <a:headEnd/>
                <a:tailEnd/>
              </a:ln>
              <a:effectLst/>
            </p:spPr>
            <p:txBody>
              <a:bodyPr wrap="none" anchor="ctr"/>
              <a:lstStyle/>
              <a:p>
                <a:endParaRPr lang="th-TH"/>
              </a:p>
            </p:txBody>
          </p:sp>
          <p:sp>
            <p:nvSpPr>
              <p:cNvPr id="317497" name="Oval 57"/>
              <p:cNvSpPr>
                <a:spLocks noChangeArrowheads="1"/>
              </p:cNvSpPr>
              <p:nvPr/>
            </p:nvSpPr>
            <p:spPr bwMode="auto">
              <a:xfrm>
                <a:off x="3364" y="2963"/>
                <a:ext cx="99" cy="101"/>
              </a:xfrm>
              <a:prstGeom prst="ellipse">
                <a:avLst/>
              </a:prstGeom>
              <a:solidFill>
                <a:srgbClr val="CCFFFF"/>
              </a:solidFill>
              <a:ln w="19050">
                <a:solidFill>
                  <a:srgbClr val="808080"/>
                </a:solidFill>
                <a:round/>
                <a:headEnd/>
                <a:tailEnd/>
              </a:ln>
              <a:effectLst/>
            </p:spPr>
            <p:txBody>
              <a:bodyPr wrap="none" anchor="ctr"/>
              <a:lstStyle/>
              <a:p>
                <a:endParaRPr lang="th-TH"/>
              </a:p>
            </p:txBody>
          </p:sp>
        </p:grpSp>
        <p:sp>
          <p:nvSpPr>
            <p:cNvPr id="317498" name="Text Box 58"/>
            <p:cNvSpPr txBox="1">
              <a:spLocks noChangeArrowheads="1"/>
            </p:cNvSpPr>
            <p:nvPr/>
          </p:nvSpPr>
          <p:spPr bwMode="auto">
            <a:xfrm>
              <a:off x="3074" y="2565"/>
              <a:ext cx="583" cy="154"/>
            </a:xfrm>
            <a:prstGeom prst="rect">
              <a:avLst/>
            </a:prstGeom>
            <a:noFill/>
            <a:ln w="9525">
              <a:noFill/>
              <a:miter lim="800000"/>
              <a:headEnd/>
              <a:tailEnd/>
            </a:ln>
            <a:effectLst/>
          </p:spPr>
          <p:txBody>
            <a:bodyPr>
              <a:spAutoFit/>
            </a:bodyPr>
            <a:lstStyle/>
            <a:p>
              <a:pPr>
                <a:spcBef>
                  <a:spcPct val="50000"/>
                </a:spcBef>
              </a:pPr>
              <a:r>
                <a:rPr lang="en-US" sz="1000" i="1" baseline="0">
                  <a:solidFill>
                    <a:srgbClr val="FFFF00"/>
                  </a:solidFill>
                  <a:latin typeface="Times New Roman" pitchFamily="18" charset="0"/>
                </a:rPr>
                <a:t>Boiler section</a:t>
              </a:r>
              <a:endParaRPr lang="th-TH" sz="1000" i="1" baseline="0">
                <a:solidFill>
                  <a:srgbClr val="FFFF00"/>
                </a:solidFill>
                <a:latin typeface="Times New Roman" pitchFamily="18" charset="0"/>
              </a:endParaRPr>
            </a:p>
          </p:txBody>
        </p:sp>
        <p:sp>
          <p:nvSpPr>
            <p:cNvPr id="317499" name="Line 59"/>
            <p:cNvSpPr>
              <a:spLocks noChangeShapeType="1"/>
            </p:cNvSpPr>
            <p:nvPr/>
          </p:nvSpPr>
          <p:spPr bwMode="auto">
            <a:xfrm flipV="1">
              <a:off x="3536" y="1296"/>
              <a:ext cx="6" cy="417"/>
            </a:xfrm>
            <a:prstGeom prst="line">
              <a:avLst/>
            </a:prstGeom>
            <a:noFill/>
            <a:ln w="19050">
              <a:solidFill>
                <a:schemeClr val="tx1"/>
              </a:solidFill>
              <a:round/>
              <a:headEnd/>
              <a:tailEnd type="stealth" w="med" len="lg"/>
            </a:ln>
            <a:effectLst/>
          </p:spPr>
          <p:txBody>
            <a:bodyPr/>
            <a:lstStyle/>
            <a:p>
              <a:endParaRPr lang="th-TH"/>
            </a:p>
          </p:txBody>
        </p:sp>
        <p:grpSp>
          <p:nvGrpSpPr>
            <p:cNvPr id="317500" name="Group 60"/>
            <p:cNvGrpSpPr>
              <a:grpSpLocks/>
            </p:cNvGrpSpPr>
            <p:nvPr/>
          </p:nvGrpSpPr>
          <p:grpSpPr bwMode="auto">
            <a:xfrm>
              <a:off x="2733" y="2187"/>
              <a:ext cx="466" cy="282"/>
              <a:chOff x="242" y="2294"/>
              <a:chExt cx="466" cy="282"/>
            </a:xfrm>
          </p:grpSpPr>
          <p:sp>
            <p:nvSpPr>
              <p:cNvPr id="317501" name="Line 61"/>
              <p:cNvSpPr>
                <a:spLocks noChangeShapeType="1"/>
              </p:cNvSpPr>
              <p:nvPr/>
            </p:nvSpPr>
            <p:spPr bwMode="auto">
              <a:xfrm rot="16200000">
                <a:off x="475" y="2097"/>
                <a:ext cx="0" cy="466"/>
              </a:xfrm>
              <a:prstGeom prst="line">
                <a:avLst/>
              </a:prstGeom>
              <a:noFill/>
              <a:ln w="19050">
                <a:solidFill>
                  <a:schemeClr val="tx1"/>
                </a:solidFill>
                <a:round/>
                <a:headEnd/>
                <a:tailEnd type="triangle" w="med" len="med"/>
              </a:ln>
              <a:effectLst/>
            </p:spPr>
            <p:txBody>
              <a:bodyPr/>
              <a:lstStyle/>
              <a:p>
                <a:endParaRPr lang="th-TH"/>
              </a:p>
            </p:txBody>
          </p:sp>
          <p:grpSp>
            <p:nvGrpSpPr>
              <p:cNvPr id="317502" name="Group 62"/>
              <p:cNvGrpSpPr>
                <a:grpSpLocks/>
              </p:cNvGrpSpPr>
              <p:nvPr/>
            </p:nvGrpSpPr>
            <p:grpSpPr bwMode="auto">
              <a:xfrm>
                <a:off x="246" y="2294"/>
                <a:ext cx="171" cy="282"/>
                <a:chOff x="1602" y="3170"/>
                <a:chExt cx="171" cy="282"/>
              </a:xfrm>
            </p:grpSpPr>
            <p:grpSp>
              <p:nvGrpSpPr>
                <p:cNvPr id="317503" name="Group 63"/>
                <p:cNvGrpSpPr>
                  <a:grpSpLocks/>
                </p:cNvGrpSpPr>
                <p:nvPr/>
              </p:nvGrpSpPr>
              <p:grpSpPr bwMode="auto">
                <a:xfrm>
                  <a:off x="1602" y="3279"/>
                  <a:ext cx="171" cy="173"/>
                  <a:chOff x="4061" y="1649"/>
                  <a:chExt cx="171" cy="173"/>
                </a:xfrm>
              </p:grpSpPr>
              <p:sp>
                <p:nvSpPr>
                  <p:cNvPr id="317504" name="Text Box 64"/>
                  <p:cNvSpPr txBox="1">
                    <a:spLocks noChangeArrowheads="1"/>
                  </p:cNvSpPr>
                  <p:nvPr/>
                </p:nvSpPr>
                <p:spPr bwMode="auto">
                  <a:xfrm>
                    <a:off x="4061" y="1649"/>
                    <a:ext cx="148" cy="173"/>
                  </a:xfrm>
                  <a:prstGeom prst="rect">
                    <a:avLst/>
                  </a:prstGeom>
                  <a:noFill/>
                  <a:ln w="9525">
                    <a:noFill/>
                    <a:miter lim="800000"/>
                    <a:headEnd/>
                    <a:tailEnd/>
                  </a:ln>
                  <a:effectLst/>
                </p:spPr>
                <p:txBody>
                  <a:bodyPr>
                    <a:spAutoFit/>
                  </a:bodyPr>
                  <a:lstStyle/>
                  <a:p>
                    <a:pPr algn="ctr">
                      <a:spcBef>
                        <a:spcPct val="50000"/>
                      </a:spcBef>
                    </a:pPr>
                    <a:r>
                      <a:rPr lang="en-US" sz="1200" baseline="0">
                        <a:latin typeface="Script MT Bold" pitchFamily="66" charset="0"/>
                      </a:rPr>
                      <a:t>6</a:t>
                    </a:r>
                    <a:endParaRPr lang="th-TH" sz="1200" baseline="0">
                      <a:latin typeface="Script MT Bold" pitchFamily="66" charset="0"/>
                    </a:endParaRPr>
                  </a:p>
                </p:txBody>
              </p:sp>
              <p:sp>
                <p:nvSpPr>
                  <p:cNvPr id="317505" name="Oval 65"/>
                  <p:cNvSpPr>
                    <a:spLocks noChangeArrowheads="1"/>
                  </p:cNvSpPr>
                  <p:nvPr/>
                </p:nvSpPr>
                <p:spPr bwMode="auto">
                  <a:xfrm>
                    <a:off x="4064" y="1659"/>
                    <a:ext cx="168" cy="158"/>
                  </a:xfrm>
                  <a:prstGeom prst="ellipse">
                    <a:avLst/>
                  </a:prstGeom>
                  <a:noFill/>
                  <a:ln w="9525">
                    <a:solidFill>
                      <a:srgbClr val="FFFF99"/>
                    </a:solidFill>
                    <a:round/>
                    <a:headEnd/>
                    <a:tailEnd/>
                  </a:ln>
                  <a:effectLst/>
                </p:spPr>
                <p:txBody>
                  <a:bodyPr wrap="none" anchor="ctr"/>
                  <a:lstStyle/>
                  <a:p>
                    <a:endParaRPr lang="th-TH"/>
                  </a:p>
                </p:txBody>
              </p:sp>
            </p:grpSp>
            <p:sp>
              <p:nvSpPr>
                <p:cNvPr id="317506" name="Line 66"/>
                <p:cNvSpPr>
                  <a:spLocks noChangeShapeType="1"/>
                </p:cNvSpPr>
                <p:nvPr/>
              </p:nvSpPr>
              <p:spPr bwMode="auto">
                <a:xfrm>
                  <a:off x="1691" y="3170"/>
                  <a:ext cx="0" cy="130"/>
                </a:xfrm>
                <a:prstGeom prst="line">
                  <a:avLst/>
                </a:prstGeom>
                <a:noFill/>
                <a:ln w="9525">
                  <a:solidFill>
                    <a:schemeClr val="tx1"/>
                  </a:solidFill>
                  <a:round/>
                  <a:headEnd/>
                  <a:tailEnd/>
                </a:ln>
                <a:effectLst/>
              </p:spPr>
              <p:txBody>
                <a:bodyPr/>
                <a:lstStyle/>
                <a:p>
                  <a:endParaRPr lang="th-TH"/>
                </a:p>
              </p:txBody>
            </p:sp>
          </p:grpSp>
        </p:grpSp>
        <p:sp>
          <p:nvSpPr>
            <p:cNvPr id="317507" name="AutoShape 67"/>
            <p:cNvSpPr>
              <a:spLocks noChangeArrowheads="1"/>
            </p:cNvSpPr>
            <p:nvPr/>
          </p:nvSpPr>
          <p:spPr bwMode="auto">
            <a:xfrm rot="17377253" flipV="1">
              <a:off x="3273" y="2284"/>
              <a:ext cx="339" cy="186"/>
            </a:xfrm>
            <a:prstGeom prst="curvedDownArrow">
              <a:avLst>
                <a:gd name="adj1" fmla="val 36452"/>
                <a:gd name="adj2" fmla="val 72903"/>
                <a:gd name="adj3" fmla="val 33333"/>
              </a:avLst>
            </a:prstGeom>
            <a:solidFill>
              <a:srgbClr val="FF0000"/>
            </a:solidFill>
            <a:ln w="9525">
              <a:solidFill>
                <a:schemeClr val="tx1"/>
              </a:solidFill>
              <a:miter lim="800000"/>
              <a:headEnd/>
              <a:tailEnd/>
            </a:ln>
            <a:effectLst/>
          </p:spPr>
          <p:txBody>
            <a:bodyPr wrap="none" anchor="ctr"/>
            <a:lstStyle/>
            <a:p>
              <a:endParaRPr lang="th-TH"/>
            </a:p>
          </p:txBody>
        </p:sp>
        <p:sp>
          <p:nvSpPr>
            <p:cNvPr id="317508" name="Freeform 68"/>
            <p:cNvSpPr>
              <a:spLocks/>
            </p:cNvSpPr>
            <p:nvPr/>
          </p:nvSpPr>
          <p:spPr bwMode="auto">
            <a:xfrm>
              <a:off x="2994" y="1485"/>
              <a:ext cx="732" cy="933"/>
            </a:xfrm>
            <a:custGeom>
              <a:avLst/>
              <a:gdLst/>
              <a:ahLst/>
              <a:cxnLst>
                <a:cxn ang="0">
                  <a:pos x="0" y="927"/>
                </a:cxn>
                <a:cxn ang="0">
                  <a:pos x="0" y="462"/>
                </a:cxn>
                <a:cxn ang="0">
                  <a:pos x="393" y="0"/>
                </a:cxn>
                <a:cxn ang="0">
                  <a:pos x="732" y="0"/>
                </a:cxn>
                <a:cxn ang="0">
                  <a:pos x="732" y="933"/>
                </a:cxn>
                <a:cxn ang="0">
                  <a:pos x="0" y="927"/>
                </a:cxn>
              </a:cxnLst>
              <a:rect l="0" t="0" r="r" b="b"/>
              <a:pathLst>
                <a:path w="732" h="933">
                  <a:moveTo>
                    <a:pt x="0" y="927"/>
                  </a:moveTo>
                  <a:lnTo>
                    <a:pt x="0" y="462"/>
                  </a:lnTo>
                  <a:lnTo>
                    <a:pt x="393" y="0"/>
                  </a:lnTo>
                  <a:lnTo>
                    <a:pt x="732" y="0"/>
                  </a:lnTo>
                  <a:lnTo>
                    <a:pt x="732" y="933"/>
                  </a:lnTo>
                  <a:lnTo>
                    <a:pt x="0" y="927"/>
                  </a:lnTo>
                  <a:close/>
                </a:path>
              </a:pathLst>
            </a:custGeom>
            <a:noFill/>
            <a:ln w="9525" cap="flat">
              <a:solidFill>
                <a:srgbClr val="FF0000"/>
              </a:solidFill>
              <a:prstDash val="dash"/>
              <a:round/>
              <a:headEnd/>
              <a:tailEnd/>
            </a:ln>
            <a:effectLst/>
          </p:spPr>
          <p:txBody>
            <a:bodyPr/>
            <a:lstStyle/>
            <a:p>
              <a:endParaRPr lang="th-TH"/>
            </a:p>
          </p:txBody>
        </p:sp>
      </p:grpSp>
      <p:grpSp>
        <p:nvGrpSpPr>
          <p:cNvPr id="317509" name="Group 69"/>
          <p:cNvGrpSpPr>
            <a:grpSpLocks/>
          </p:cNvGrpSpPr>
          <p:nvPr/>
        </p:nvGrpSpPr>
        <p:grpSpPr bwMode="auto">
          <a:xfrm>
            <a:off x="6465888" y="5119688"/>
            <a:ext cx="1682750" cy="1241425"/>
            <a:chOff x="3911" y="3168"/>
            <a:chExt cx="1060" cy="782"/>
          </a:xfrm>
        </p:grpSpPr>
        <p:grpSp>
          <p:nvGrpSpPr>
            <p:cNvPr id="317510" name="Group 70"/>
            <p:cNvGrpSpPr>
              <a:grpSpLocks/>
            </p:cNvGrpSpPr>
            <p:nvPr/>
          </p:nvGrpSpPr>
          <p:grpSpPr bwMode="auto">
            <a:xfrm>
              <a:off x="3911" y="3168"/>
              <a:ext cx="1060" cy="782"/>
              <a:chOff x="3911" y="3168"/>
              <a:chExt cx="1060" cy="782"/>
            </a:xfrm>
          </p:grpSpPr>
          <p:sp>
            <p:nvSpPr>
              <p:cNvPr id="317511" name="Freeform 71"/>
              <p:cNvSpPr>
                <a:spLocks/>
              </p:cNvSpPr>
              <p:nvPr/>
            </p:nvSpPr>
            <p:spPr bwMode="auto">
              <a:xfrm>
                <a:off x="4169" y="3476"/>
                <a:ext cx="802" cy="218"/>
              </a:xfrm>
              <a:custGeom>
                <a:avLst/>
                <a:gdLst/>
                <a:ahLst/>
                <a:cxnLst>
                  <a:cxn ang="0">
                    <a:pos x="802" y="1"/>
                  </a:cxn>
                  <a:cxn ang="0">
                    <a:pos x="38" y="0"/>
                  </a:cxn>
                  <a:cxn ang="0">
                    <a:pos x="16" y="7"/>
                  </a:cxn>
                  <a:cxn ang="0">
                    <a:pos x="3" y="19"/>
                  </a:cxn>
                  <a:cxn ang="0">
                    <a:pos x="0" y="40"/>
                  </a:cxn>
                  <a:cxn ang="0">
                    <a:pos x="4" y="55"/>
                  </a:cxn>
                  <a:cxn ang="0">
                    <a:pos x="15" y="64"/>
                  </a:cxn>
                  <a:cxn ang="0">
                    <a:pos x="34" y="72"/>
                  </a:cxn>
                  <a:cxn ang="0">
                    <a:pos x="318" y="72"/>
                  </a:cxn>
                  <a:cxn ang="0">
                    <a:pos x="349" y="78"/>
                  </a:cxn>
                  <a:cxn ang="0">
                    <a:pos x="361" y="87"/>
                  </a:cxn>
                  <a:cxn ang="0">
                    <a:pos x="368" y="106"/>
                  </a:cxn>
                  <a:cxn ang="0">
                    <a:pos x="364" y="123"/>
                  </a:cxn>
                  <a:cxn ang="0">
                    <a:pos x="352" y="136"/>
                  </a:cxn>
                  <a:cxn ang="0">
                    <a:pos x="327" y="144"/>
                  </a:cxn>
                  <a:cxn ang="0">
                    <a:pos x="42" y="146"/>
                  </a:cxn>
                  <a:cxn ang="0">
                    <a:pos x="19" y="154"/>
                  </a:cxn>
                  <a:cxn ang="0">
                    <a:pos x="6" y="165"/>
                  </a:cxn>
                  <a:cxn ang="0">
                    <a:pos x="2" y="184"/>
                  </a:cxn>
                  <a:cxn ang="0">
                    <a:pos x="6" y="208"/>
                  </a:cxn>
                  <a:cxn ang="0">
                    <a:pos x="18" y="216"/>
                  </a:cxn>
                  <a:cxn ang="0">
                    <a:pos x="38" y="218"/>
                  </a:cxn>
                  <a:cxn ang="0">
                    <a:pos x="760" y="214"/>
                  </a:cxn>
                </a:cxnLst>
                <a:rect l="0" t="0" r="r" b="b"/>
                <a:pathLst>
                  <a:path w="802" h="218">
                    <a:moveTo>
                      <a:pt x="802" y="1"/>
                    </a:moveTo>
                    <a:lnTo>
                      <a:pt x="38" y="0"/>
                    </a:lnTo>
                    <a:lnTo>
                      <a:pt x="16" y="7"/>
                    </a:lnTo>
                    <a:lnTo>
                      <a:pt x="3" y="19"/>
                    </a:lnTo>
                    <a:lnTo>
                      <a:pt x="0" y="40"/>
                    </a:lnTo>
                    <a:lnTo>
                      <a:pt x="4" y="55"/>
                    </a:lnTo>
                    <a:lnTo>
                      <a:pt x="15" y="64"/>
                    </a:lnTo>
                    <a:lnTo>
                      <a:pt x="34" y="72"/>
                    </a:lnTo>
                    <a:lnTo>
                      <a:pt x="318" y="72"/>
                    </a:lnTo>
                    <a:lnTo>
                      <a:pt x="349" y="78"/>
                    </a:lnTo>
                    <a:lnTo>
                      <a:pt x="361" y="87"/>
                    </a:lnTo>
                    <a:lnTo>
                      <a:pt x="368" y="106"/>
                    </a:lnTo>
                    <a:lnTo>
                      <a:pt x="364" y="123"/>
                    </a:lnTo>
                    <a:lnTo>
                      <a:pt x="352" y="136"/>
                    </a:lnTo>
                    <a:lnTo>
                      <a:pt x="327" y="144"/>
                    </a:lnTo>
                    <a:lnTo>
                      <a:pt x="42" y="146"/>
                    </a:lnTo>
                    <a:lnTo>
                      <a:pt x="19" y="154"/>
                    </a:lnTo>
                    <a:lnTo>
                      <a:pt x="6" y="165"/>
                    </a:lnTo>
                    <a:lnTo>
                      <a:pt x="2" y="184"/>
                    </a:lnTo>
                    <a:lnTo>
                      <a:pt x="6" y="208"/>
                    </a:lnTo>
                    <a:lnTo>
                      <a:pt x="18" y="216"/>
                    </a:lnTo>
                    <a:lnTo>
                      <a:pt x="38" y="218"/>
                    </a:lnTo>
                    <a:lnTo>
                      <a:pt x="760" y="214"/>
                    </a:lnTo>
                  </a:path>
                </a:pathLst>
              </a:custGeom>
              <a:noFill/>
              <a:ln w="31750">
                <a:solidFill>
                  <a:srgbClr val="FF0000"/>
                </a:solidFill>
                <a:round/>
                <a:headEnd/>
                <a:tailEnd/>
              </a:ln>
              <a:effectLst/>
            </p:spPr>
            <p:txBody>
              <a:bodyPr/>
              <a:lstStyle/>
              <a:p>
                <a:endParaRPr lang="th-TH"/>
              </a:p>
            </p:txBody>
          </p:sp>
          <p:sp>
            <p:nvSpPr>
              <p:cNvPr id="317512" name="Line 72"/>
              <p:cNvSpPr>
                <a:spLocks noChangeShapeType="1"/>
              </p:cNvSpPr>
              <p:nvPr/>
            </p:nvSpPr>
            <p:spPr bwMode="auto">
              <a:xfrm flipH="1" flipV="1">
                <a:off x="4717" y="3478"/>
                <a:ext cx="195" cy="0"/>
              </a:xfrm>
              <a:prstGeom prst="line">
                <a:avLst/>
              </a:prstGeom>
              <a:noFill/>
              <a:ln w="31750">
                <a:solidFill>
                  <a:srgbClr val="FF0000"/>
                </a:solidFill>
                <a:round/>
                <a:headEnd/>
                <a:tailEnd type="stealth" w="lg" len="lg"/>
              </a:ln>
              <a:effectLst/>
            </p:spPr>
            <p:txBody>
              <a:bodyPr/>
              <a:lstStyle/>
              <a:p>
                <a:endParaRPr lang="th-TH"/>
              </a:p>
            </p:txBody>
          </p:sp>
          <p:sp>
            <p:nvSpPr>
              <p:cNvPr id="317513" name="Line 73"/>
              <p:cNvSpPr>
                <a:spLocks noChangeShapeType="1"/>
              </p:cNvSpPr>
              <p:nvPr/>
            </p:nvSpPr>
            <p:spPr bwMode="auto">
              <a:xfrm flipV="1">
                <a:off x="4808" y="3689"/>
                <a:ext cx="162" cy="0"/>
              </a:xfrm>
              <a:prstGeom prst="line">
                <a:avLst/>
              </a:prstGeom>
              <a:noFill/>
              <a:ln w="31750">
                <a:solidFill>
                  <a:srgbClr val="FF0000"/>
                </a:solidFill>
                <a:round/>
                <a:headEnd/>
                <a:tailEnd type="stealth" w="lg" len="lg"/>
              </a:ln>
              <a:effectLst/>
            </p:spPr>
            <p:txBody>
              <a:bodyPr/>
              <a:lstStyle/>
              <a:p>
                <a:endParaRPr lang="th-TH"/>
              </a:p>
            </p:txBody>
          </p:sp>
          <p:sp>
            <p:nvSpPr>
              <p:cNvPr id="317514" name="Text Box 74"/>
              <p:cNvSpPr txBox="1">
                <a:spLocks noChangeArrowheads="1"/>
              </p:cNvSpPr>
              <p:nvPr/>
            </p:nvSpPr>
            <p:spPr bwMode="auto">
              <a:xfrm>
                <a:off x="4076" y="3168"/>
                <a:ext cx="550" cy="144"/>
              </a:xfrm>
              <a:prstGeom prst="rect">
                <a:avLst/>
              </a:prstGeom>
              <a:noFill/>
              <a:ln w="9525">
                <a:noFill/>
                <a:miter lim="800000"/>
                <a:headEnd/>
                <a:tailEnd/>
              </a:ln>
              <a:effectLst/>
            </p:spPr>
            <p:txBody>
              <a:bodyPr>
                <a:spAutoFit/>
              </a:bodyPr>
              <a:lstStyle/>
              <a:p>
                <a:pPr>
                  <a:spcBef>
                    <a:spcPct val="50000"/>
                  </a:spcBef>
                </a:pPr>
                <a:r>
                  <a:rPr lang="en-US" sz="900" i="1" baseline="0">
                    <a:solidFill>
                      <a:srgbClr val="FFFF00"/>
                    </a:solidFill>
                    <a:latin typeface="Times New Roman" pitchFamily="18" charset="0"/>
                  </a:rPr>
                  <a:t>Reheat Section</a:t>
                </a:r>
                <a:endParaRPr lang="th-TH" sz="900" i="1" baseline="0">
                  <a:solidFill>
                    <a:srgbClr val="FFFF00"/>
                  </a:solidFill>
                  <a:latin typeface="Times New Roman" pitchFamily="18" charset="0"/>
                </a:endParaRPr>
              </a:p>
            </p:txBody>
          </p:sp>
          <p:grpSp>
            <p:nvGrpSpPr>
              <p:cNvPr id="317515" name="Group 75"/>
              <p:cNvGrpSpPr>
                <a:grpSpLocks/>
              </p:cNvGrpSpPr>
              <p:nvPr/>
            </p:nvGrpSpPr>
            <p:grpSpPr bwMode="auto">
              <a:xfrm>
                <a:off x="4734" y="3661"/>
                <a:ext cx="171" cy="289"/>
                <a:chOff x="5109" y="3664"/>
                <a:chExt cx="171" cy="289"/>
              </a:xfrm>
            </p:grpSpPr>
            <p:grpSp>
              <p:nvGrpSpPr>
                <p:cNvPr id="317516" name="Group 76"/>
                <p:cNvGrpSpPr>
                  <a:grpSpLocks/>
                </p:cNvGrpSpPr>
                <p:nvPr/>
              </p:nvGrpSpPr>
              <p:grpSpPr bwMode="auto">
                <a:xfrm>
                  <a:off x="5109" y="3780"/>
                  <a:ext cx="171" cy="173"/>
                  <a:chOff x="4061" y="1649"/>
                  <a:chExt cx="171" cy="173"/>
                </a:xfrm>
              </p:grpSpPr>
              <p:sp>
                <p:nvSpPr>
                  <p:cNvPr id="317517" name="Text Box 77"/>
                  <p:cNvSpPr txBox="1">
                    <a:spLocks noChangeArrowheads="1"/>
                  </p:cNvSpPr>
                  <p:nvPr/>
                </p:nvSpPr>
                <p:spPr bwMode="auto">
                  <a:xfrm>
                    <a:off x="4061" y="1649"/>
                    <a:ext cx="148" cy="173"/>
                  </a:xfrm>
                  <a:prstGeom prst="rect">
                    <a:avLst/>
                  </a:prstGeom>
                  <a:noFill/>
                  <a:ln w="9525">
                    <a:noFill/>
                    <a:miter lim="800000"/>
                    <a:headEnd/>
                    <a:tailEnd/>
                  </a:ln>
                  <a:effectLst/>
                </p:spPr>
                <p:txBody>
                  <a:bodyPr>
                    <a:spAutoFit/>
                  </a:bodyPr>
                  <a:lstStyle/>
                  <a:p>
                    <a:pPr algn="ctr">
                      <a:spcBef>
                        <a:spcPct val="50000"/>
                      </a:spcBef>
                    </a:pPr>
                    <a:r>
                      <a:rPr lang="en-US" sz="1200" baseline="0">
                        <a:latin typeface="Script MT Bold" pitchFamily="66" charset="0"/>
                      </a:rPr>
                      <a:t>3</a:t>
                    </a:r>
                    <a:endParaRPr lang="th-TH" sz="1200" baseline="0">
                      <a:latin typeface="Script MT Bold" pitchFamily="66" charset="0"/>
                    </a:endParaRPr>
                  </a:p>
                </p:txBody>
              </p:sp>
              <p:sp>
                <p:nvSpPr>
                  <p:cNvPr id="317518" name="Oval 78"/>
                  <p:cNvSpPr>
                    <a:spLocks noChangeArrowheads="1"/>
                  </p:cNvSpPr>
                  <p:nvPr/>
                </p:nvSpPr>
                <p:spPr bwMode="auto">
                  <a:xfrm>
                    <a:off x="4064" y="1659"/>
                    <a:ext cx="168" cy="158"/>
                  </a:xfrm>
                  <a:prstGeom prst="ellipse">
                    <a:avLst/>
                  </a:prstGeom>
                  <a:noFill/>
                  <a:ln w="9525">
                    <a:solidFill>
                      <a:srgbClr val="FFFF99"/>
                    </a:solidFill>
                    <a:round/>
                    <a:headEnd/>
                    <a:tailEnd/>
                  </a:ln>
                  <a:effectLst/>
                </p:spPr>
                <p:txBody>
                  <a:bodyPr wrap="none" anchor="ctr"/>
                  <a:lstStyle/>
                  <a:p>
                    <a:endParaRPr lang="th-TH"/>
                  </a:p>
                </p:txBody>
              </p:sp>
            </p:grpSp>
            <p:sp>
              <p:nvSpPr>
                <p:cNvPr id="317519" name="Line 79"/>
                <p:cNvSpPr>
                  <a:spLocks noChangeShapeType="1"/>
                </p:cNvSpPr>
                <p:nvPr/>
              </p:nvSpPr>
              <p:spPr bwMode="auto">
                <a:xfrm>
                  <a:off x="5194" y="3664"/>
                  <a:ext cx="0" cy="130"/>
                </a:xfrm>
                <a:prstGeom prst="line">
                  <a:avLst/>
                </a:prstGeom>
                <a:noFill/>
                <a:ln w="9525">
                  <a:solidFill>
                    <a:schemeClr val="tx1"/>
                  </a:solidFill>
                  <a:round/>
                  <a:headEnd/>
                  <a:tailEnd/>
                </a:ln>
                <a:effectLst/>
              </p:spPr>
              <p:txBody>
                <a:bodyPr/>
                <a:lstStyle/>
                <a:p>
                  <a:endParaRPr lang="th-TH"/>
                </a:p>
              </p:txBody>
            </p:sp>
          </p:grpSp>
          <p:grpSp>
            <p:nvGrpSpPr>
              <p:cNvPr id="317520" name="Group 80"/>
              <p:cNvGrpSpPr>
                <a:grpSpLocks/>
              </p:cNvGrpSpPr>
              <p:nvPr/>
            </p:nvGrpSpPr>
            <p:grpSpPr bwMode="auto">
              <a:xfrm>
                <a:off x="4777" y="3232"/>
                <a:ext cx="171" cy="286"/>
                <a:chOff x="2470" y="2254"/>
                <a:chExt cx="171" cy="286"/>
              </a:xfrm>
            </p:grpSpPr>
            <p:sp>
              <p:nvSpPr>
                <p:cNvPr id="317521" name="Line 81"/>
                <p:cNvSpPr>
                  <a:spLocks noChangeShapeType="1"/>
                </p:cNvSpPr>
                <p:nvPr/>
              </p:nvSpPr>
              <p:spPr bwMode="auto">
                <a:xfrm>
                  <a:off x="2557" y="2410"/>
                  <a:ext cx="0" cy="130"/>
                </a:xfrm>
                <a:prstGeom prst="line">
                  <a:avLst/>
                </a:prstGeom>
                <a:noFill/>
                <a:ln w="9525">
                  <a:solidFill>
                    <a:schemeClr val="tx1"/>
                  </a:solidFill>
                  <a:round/>
                  <a:headEnd/>
                  <a:tailEnd/>
                </a:ln>
                <a:effectLst/>
              </p:spPr>
              <p:txBody>
                <a:bodyPr/>
                <a:lstStyle/>
                <a:p>
                  <a:endParaRPr lang="th-TH"/>
                </a:p>
              </p:txBody>
            </p:sp>
            <p:grpSp>
              <p:nvGrpSpPr>
                <p:cNvPr id="317522" name="Group 82"/>
                <p:cNvGrpSpPr>
                  <a:grpSpLocks/>
                </p:cNvGrpSpPr>
                <p:nvPr/>
              </p:nvGrpSpPr>
              <p:grpSpPr bwMode="auto">
                <a:xfrm>
                  <a:off x="2470" y="2254"/>
                  <a:ext cx="171" cy="173"/>
                  <a:chOff x="4061" y="1649"/>
                  <a:chExt cx="171" cy="173"/>
                </a:xfrm>
              </p:grpSpPr>
              <p:sp>
                <p:nvSpPr>
                  <p:cNvPr id="317523" name="Text Box 83"/>
                  <p:cNvSpPr txBox="1">
                    <a:spLocks noChangeArrowheads="1"/>
                  </p:cNvSpPr>
                  <p:nvPr/>
                </p:nvSpPr>
                <p:spPr bwMode="auto">
                  <a:xfrm>
                    <a:off x="4061" y="1649"/>
                    <a:ext cx="148" cy="173"/>
                  </a:xfrm>
                  <a:prstGeom prst="rect">
                    <a:avLst/>
                  </a:prstGeom>
                  <a:noFill/>
                  <a:ln w="9525">
                    <a:noFill/>
                    <a:miter lim="800000"/>
                    <a:headEnd/>
                    <a:tailEnd/>
                  </a:ln>
                  <a:effectLst/>
                </p:spPr>
                <p:txBody>
                  <a:bodyPr>
                    <a:spAutoFit/>
                  </a:bodyPr>
                  <a:lstStyle/>
                  <a:p>
                    <a:pPr algn="ctr">
                      <a:spcBef>
                        <a:spcPct val="50000"/>
                      </a:spcBef>
                    </a:pPr>
                    <a:r>
                      <a:rPr lang="en-US" sz="1200" baseline="0">
                        <a:latin typeface="Script MT Bold" pitchFamily="66" charset="0"/>
                      </a:rPr>
                      <a:t>2</a:t>
                    </a:r>
                    <a:endParaRPr lang="th-TH" sz="1200" baseline="0">
                      <a:latin typeface="Script MT Bold" pitchFamily="66" charset="0"/>
                    </a:endParaRPr>
                  </a:p>
                </p:txBody>
              </p:sp>
              <p:sp>
                <p:nvSpPr>
                  <p:cNvPr id="317524" name="Oval 84"/>
                  <p:cNvSpPr>
                    <a:spLocks noChangeArrowheads="1"/>
                  </p:cNvSpPr>
                  <p:nvPr/>
                </p:nvSpPr>
                <p:spPr bwMode="auto">
                  <a:xfrm>
                    <a:off x="4064" y="1659"/>
                    <a:ext cx="168" cy="158"/>
                  </a:xfrm>
                  <a:prstGeom prst="ellipse">
                    <a:avLst/>
                  </a:prstGeom>
                  <a:noFill/>
                  <a:ln w="9525">
                    <a:solidFill>
                      <a:srgbClr val="FFFF99"/>
                    </a:solidFill>
                    <a:round/>
                    <a:headEnd/>
                    <a:tailEnd/>
                  </a:ln>
                  <a:effectLst/>
                </p:spPr>
                <p:txBody>
                  <a:bodyPr wrap="none" anchor="ctr"/>
                  <a:lstStyle/>
                  <a:p>
                    <a:endParaRPr lang="th-TH"/>
                  </a:p>
                </p:txBody>
              </p:sp>
            </p:grpSp>
          </p:grpSp>
          <p:sp>
            <p:nvSpPr>
              <p:cNvPr id="317525" name="Text Box 85"/>
              <p:cNvSpPr txBox="1">
                <a:spLocks noChangeArrowheads="1"/>
              </p:cNvSpPr>
              <p:nvPr/>
            </p:nvSpPr>
            <p:spPr bwMode="auto">
              <a:xfrm>
                <a:off x="3911" y="3728"/>
                <a:ext cx="364" cy="173"/>
              </a:xfrm>
              <a:prstGeom prst="rect">
                <a:avLst/>
              </a:prstGeom>
              <a:noFill/>
              <a:ln w="9525">
                <a:noFill/>
                <a:miter lim="800000"/>
                <a:headEnd/>
                <a:tailEnd/>
              </a:ln>
              <a:effectLst/>
            </p:spPr>
            <p:txBody>
              <a:bodyPr>
                <a:spAutoFit/>
              </a:bodyPr>
              <a:lstStyle/>
              <a:p>
                <a:pPr>
                  <a:spcBef>
                    <a:spcPct val="50000"/>
                  </a:spcBef>
                </a:pPr>
                <a:r>
                  <a:rPr lang="en-US" sz="1200" i="1" baseline="0">
                    <a:latin typeface="Times New Roman" pitchFamily="18" charset="0"/>
                  </a:rPr>
                  <a:t>q</a:t>
                </a:r>
                <a:r>
                  <a:rPr lang="en-US" sz="1200" i="1">
                    <a:latin typeface="Times New Roman" pitchFamily="18" charset="0"/>
                  </a:rPr>
                  <a:t>reheat</a:t>
                </a:r>
                <a:endParaRPr lang="th-TH" sz="1200" i="1" baseline="0">
                  <a:latin typeface="Times New Roman" pitchFamily="18" charset="0"/>
                </a:endParaRPr>
              </a:p>
            </p:txBody>
          </p:sp>
          <p:sp>
            <p:nvSpPr>
              <p:cNvPr id="317526" name="Rectangle 86"/>
              <p:cNvSpPr>
                <a:spLocks noChangeArrowheads="1"/>
              </p:cNvSpPr>
              <p:nvPr/>
            </p:nvSpPr>
            <p:spPr bwMode="auto">
              <a:xfrm>
                <a:off x="4044" y="3414"/>
                <a:ext cx="621" cy="324"/>
              </a:xfrm>
              <a:prstGeom prst="rect">
                <a:avLst/>
              </a:prstGeom>
              <a:noFill/>
              <a:ln w="25400">
                <a:solidFill>
                  <a:srgbClr val="C0C0C0"/>
                </a:solidFill>
                <a:miter lim="800000"/>
                <a:headEnd/>
                <a:tailEnd/>
              </a:ln>
              <a:effectLst/>
            </p:spPr>
            <p:txBody>
              <a:bodyPr wrap="none" anchor="ctr"/>
              <a:lstStyle/>
              <a:p>
                <a:endParaRPr lang="th-TH"/>
              </a:p>
            </p:txBody>
          </p:sp>
          <p:sp>
            <p:nvSpPr>
              <p:cNvPr id="317527" name="AutoShape 87"/>
              <p:cNvSpPr>
                <a:spLocks noChangeArrowheads="1"/>
              </p:cNvSpPr>
              <p:nvPr/>
            </p:nvSpPr>
            <p:spPr bwMode="auto">
              <a:xfrm rot="18953204" flipV="1">
                <a:off x="4195" y="3743"/>
                <a:ext cx="339" cy="186"/>
              </a:xfrm>
              <a:prstGeom prst="curvedDownArrow">
                <a:avLst>
                  <a:gd name="adj1" fmla="val 36452"/>
                  <a:gd name="adj2" fmla="val 72903"/>
                  <a:gd name="adj3" fmla="val 33333"/>
                </a:avLst>
              </a:prstGeom>
              <a:solidFill>
                <a:srgbClr val="FF0000"/>
              </a:solidFill>
              <a:ln w="9525">
                <a:solidFill>
                  <a:schemeClr val="tx1"/>
                </a:solidFill>
                <a:miter lim="800000"/>
                <a:headEnd/>
                <a:tailEnd/>
              </a:ln>
              <a:effectLst/>
            </p:spPr>
            <p:txBody>
              <a:bodyPr wrap="none" anchor="ctr"/>
              <a:lstStyle/>
              <a:p>
                <a:endParaRPr lang="th-TH"/>
              </a:p>
            </p:txBody>
          </p:sp>
        </p:grpSp>
        <p:sp>
          <p:nvSpPr>
            <p:cNvPr id="317528" name="Rectangle 88"/>
            <p:cNvSpPr>
              <a:spLocks noChangeArrowheads="1"/>
            </p:cNvSpPr>
            <p:nvPr/>
          </p:nvSpPr>
          <p:spPr bwMode="auto">
            <a:xfrm>
              <a:off x="3978" y="3360"/>
              <a:ext cx="756" cy="423"/>
            </a:xfrm>
            <a:prstGeom prst="rect">
              <a:avLst/>
            </a:prstGeom>
            <a:noFill/>
            <a:ln w="9525">
              <a:solidFill>
                <a:srgbClr val="FF0000"/>
              </a:solidFill>
              <a:prstDash val="dash"/>
              <a:miter lim="800000"/>
              <a:headEnd/>
              <a:tailEnd/>
            </a:ln>
            <a:effectLst/>
          </p:spPr>
          <p:txBody>
            <a:bodyPr wrap="none" anchor="ctr"/>
            <a:lstStyle/>
            <a:p>
              <a:endParaRPr lang="th-TH"/>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17444"/>
                                        </p:tgtEl>
                                        <p:attrNameLst>
                                          <p:attrName>style.visibility</p:attrName>
                                        </p:attrNameLst>
                                      </p:cBhvr>
                                      <p:to>
                                        <p:strVal val="visible"/>
                                      </p:to>
                                    </p:set>
                                    <p:animEffect transition="in" filter="fade">
                                      <p:cBhvr>
                                        <p:cTn id="7" dur="770" decel="100000"/>
                                        <p:tgtEl>
                                          <p:spTgt spid="317444"/>
                                        </p:tgtEl>
                                      </p:cBhvr>
                                    </p:animEffect>
                                    <p:animScale>
                                      <p:cBhvr>
                                        <p:cTn id="8" dur="770" decel="100000"/>
                                        <p:tgtEl>
                                          <p:spTgt spid="317444"/>
                                        </p:tgtEl>
                                      </p:cBhvr>
                                      <p:from x="10000" y="10000"/>
                                      <p:to x="200000" y="450000"/>
                                    </p:animScale>
                                    <p:animScale>
                                      <p:cBhvr>
                                        <p:cTn id="9" dur="1230" accel="100000" fill="hold">
                                          <p:stCondLst>
                                            <p:cond delay="770"/>
                                          </p:stCondLst>
                                        </p:cTn>
                                        <p:tgtEl>
                                          <p:spTgt spid="317444"/>
                                        </p:tgtEl>
                                      </p:cBhvr>
                                      <p:from x="200000" y="450000"/>
                                      <p:to x="100000" y="100000"/>
                                    </p:animScale>
                                    <p:set>
                                      <p:cBhvr>
                                        <p:cTn id="10" dur="770" fill="hold"/>
                                        <p:tgtEl>
                                          <p:spTgt spid="317444"/>
                                        </p:tgtEl>
                                        <p:attrNameLst>
                                          <p:attrName>ppt_x</p:attrName>
                                        </p:attrNameLst>
                                      </p:cBhvr>
                                      <p:to>
                                        <p:strVal val="(0.5)"/>
                                      </p:to>
                                    </p:set>
                                    <p:anim from="(0.5)" to="(#ppt_x)" calcmode="lin" valueType="num">
                                      <p:cBhvr>
                                        <p:cTn id="11" dur="1230" accel="100000" fill="hold">
                                          <p:stCondLst>
                                            <p:cond delay="770"/>
                                          </p:stCondLst>
                                        </p:cTn>
                                        <p:tgtEl>
                                          <p:spTgt spid="317444"/>
                                        </p:tgtEl>
                                        <p:attrNameLst>
                                          <p:attrName>ppt_x</p:attrName>
                                        </p:attrNameLst>
                                      </p:cBhvr>
                                    </p:anim>
                                    <p:set>
                                      <p:cBhvr>
                                        <p:cTn id="12" dur="770" fill="hold"/>
                                        <p:tgtEl>
                                          <p:spTgt spid="317444"/>
                                        </p:tgtEl>
                                        <p:attrNameLst>
                                          <p:attrName>ppt_y</p:attrName>
                                        </p:attrNameLst>
                                      </p:cBhvr>
                                      <p:to>
                                        <p:strVal val="(#ppt_y+0.4)"/>
                                      </p:to>
                                    </p:set>
                                    <p:anim from="(#ppt_y+0.4)" to="(#ppt_y)" calcmode="lin" valueType="num">
                                      <p:cBhvr>
                                        <p:cTn id="13" dur="1230" accel="100000" fill="hold">
                                          <p:stCondLst>
                                            <p:cond delay="770"/>
                                          </p:stCondLst>
                                        </p:cTn>
                                        <p:tgtEl>
                                          <p:spTgt spid="317444"/>
                                        </p:tgtEl>
                                        <p:attrNameLst>
                                          <p:attrName>ppt_y</p:attrName>
                                        </p:attrNameLst>
                                      </p:cBhvr>
                                    </p:anim>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317442"/>
                                        </p:tgtEl>
                                        <p:attrNameLst>
                                          <p:attrName>style.visibility</p:attrName>
                                        </p:attrNameLst>
                                      </p:cBhvr>
                                      <p:to>
                                        <p:strVal val="visible"/>
                                      </p:to>
                                    </p:set>
                                    <p:animEffect transition="in" filter="wipe(up)">
                                      <p:cBhvr>
                                        <p:cTn id="17" dur="500"/>
                                        <p:tgtEl>
                                          <p:spTgt spid="317442"/>
                                        </p:tgtEl>
                                      </p:cBhvr>
                                    </p:animEffect>
                                  </p:childTnLst>
                                </p:cTn>
                              </p:par>
                            </p:childTnLst>
                          </p:cTn>
                        </p:par>
                        <p:par>
                          <p:cTn id="18" fill="hold">
                            <p:stCondLst>
                              <p:cond delay="2500"/>
                            </p:stCondLst>
                            <p:childTnLst>
                              <p:par>
                                <p:cTn id="19" presetID="20" presetClass="entr" presetSubtype="0" fill="hold" nodeType="afterEffect">
                                  <p:stCondLst>
                                    <p:cond delay="0"/>
                                  </p:stCondLst>
                                  <p:childTnLst>
                                    <p:set>
                                      <p:cBhvr>
                                        <p:cTn id="20" dur="1" fill="hold">
                                          <p:stCondLst>
                                            <p:cond delay="0"/>
                                          </p:stCondLst>
                                        </p:cTn>
                                        <p:tgtEl>
                                          <p:spTgt spid="317445"/>
                                        </p:tgtEl>
                                        <p:attrNameLst>
                                          <p:attrName>style.visibility</p:attrName>
                                        </p:attrNameLst>
                                      </p:cBhvr>
                                      <p:to>
                                        <p:strVal val="visible"/>
                                      </p:to>
                                    </p:set>
                                    <p:animEffect transition="in" filter="wedge">
                                      <p:cBhvr>
                                        <p:cTn id="21" dur="2000"/>
                                        <p:tgtEl>
                                          <p:spTgt spid="317445"/>
                                        </p:tgtEl>
                                      </p:cBhvr>
                                    </p:animEffect>
                                  </p:childTnLst>
                                </p:cTn>
                              </p:par>
                            </p:childTnLst>
                          </p:cTn>
                        </p:par>
                        <p:par>
                          <p:cTn id="22" fill="hold">
                            <p:stCondLst>
                              <p:cond delay="4500"/>
                            </p:stCondLst>
                            <p:childTnLst>
                              <p:par>
                                <p:cTn id="23" presetID="22" presetClass="entr" presetSubtype="1" fill="hold" grpId="0" nodeType="afterEffect">
                                  <p:stCondLst>
                                    <p:cond delay="0"/>
                                  </p:stCondLst>
                                  <p:childTnLst>
                                    <p:set>
                                      <p:cBhvr>
                                        <p:cTn id="24" dur="1" fill="hold">
                                          <p:stCondLst>
                                            <p:cond delay="0"/>
                                          </p:stCondLst>
                                        </p:cTn>
                                        <p:tgtEl>
                                          <p:spTgt spid="317443"/>
                                        </p:tgtEl>
                                        <p:attrNameLst>
                                          <p:attrName>style.visibility</p:attrName>
                                        </p:attrNameLst>
                                      </p:cBhvr>
                                      <p:to>
                                        <p:strVal val="visible"/>
                                      </p:to>
                                    </p:set>
                                    <p:animEffect transition="in" filter="wipe(up)">
                                      <p:cBhvr>
                                        <p:cTn id="25" dur="500"/>
                                        <p:tgtEl>
                                          <p:spTgt spid="317443"/>
                                        </p:tgtEl>
                                      </p:cBhvr>
                                    </p:animEffect>
                                  </p:childTnLst>
                                </p:cTn>
                              </p:par>
                            </p:childTnLst>
                          </p:cTn>
                        </p:par>
                        <p:par>
                          <p:cTn id="26" fill="hold">
                            <p:stCondLst>
                              <p:cond delay="5000"/>
                            </p:stCondLst>
                            <p:childTnLst>
                              <p:par>
                                <p:cTn id="27" presetID="20" presetClass="entr" presetSubtype="0" fill="hold" nodeType="afterEffect">
                                  <p:stCondLst>
                                    <p:cond delay="0"/>
                                  </p:stCondLst>
                                  <p:childTnLst>
                                    <p:set>
                                      <p:cBhvr>
                                        <p:cTn id="28" dur="1" fill="hold">
                                          <p:stCondLst>
                                            <p:cond delay="0"/>
                                          </p:stCondLst>
                                        </p:cTn>
                                        <p:tgtEl>
                                          <p:spTgt spid="317484"/>
                                        </p:tgtEl>
                                        <p:attrNameLst>
                                          <p:attrName>style.visibility</p:attrName>
                                        </p:attrNameLst>
                                      </p:cBhvr>
                                      <p:to>
                                        <p:strVal val="visible"/>
                                      </p:to>
                                    </p:set>
                                    <p:animEffect transition="in" filter="wedge">
                                      <p:cBhvr>
                                        <p:cTn id="29" dur="2000"/>
                                        <p:tgtEl>
                                          <p:spTgt spid="317484"/>
                                        </p:tgtEl>
                                      </p:cBhvr>
                                    </p:animEffect>
                                  </p:childTnLst>
                                </p:cTn>
                              </p:par>
                              <p:par>
                                <p:cTn id="30" presetID="20" presetClass="entr" presetSubtype="0" fill="hold" nodeType="withEffect">
                                  <p:stCondLst>
                                    <p:cond delay="0"/>
                                  </p:stCondLst>
                                  <p:childTnLst>
                                    <p:set>
                                      <p:cBhvr>
                                        <p:cTn id="31" dur="1" fill="hold">
                                          <p:stCondLst>
                                            <p:cond delay="0"/>
                                          </p:stCondLst>
                                        </p:cTn>
                                        <p:tgtEl>
                                          <p:spTgt spid="317509"/>
                                        </p:tgtEl>
                                        <p:attrNameLst>
                                          <p:attrName>style.visibility</p:attrName>
                                        </p:attrNameLst>
                                      </p:cBhvr>
                                      <p:to>
                                        <p:strVal val="visible"/>
                                      </p:to>
                                    </p:set>
                                    <p:animEffect transition="in" filter="wedge">
                                      <p:cBhvr>
                                        <p:cTn id="32" dur="2000"/>
                                        <p:tgtEl>
                                          <p:spTgt spid="317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2" grpId="0" animBg="1"/>
      <p:bldP spid="317443" grpId="0" animBg="1"/>
      <p:bldP spid="31744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ooter Placeholder 2"/>
          <p:cNvSpPr>
            <a:spLocks noGrp="1"/>
          </p:cNvSpPr>
          <p:nvPr>
            <p:ph type="ftr" sz="quarter" idx="11"/>
          </p:nvPr>
        </p:nvSpPr>
        <p:spPr/>
        <p:txBody>
          <a:bodyPr/>
          <a:lstStyle/>
          <a:p>
            <a:r>
              <a:rPr lang="en-US"/>
              <a:t>รศ.ดร.สมหมาย ปรีเปรม</a:t>
            </a:r>
            <a:endParaRPr lang="th-TH"/>
          </a:p>
        </p:txBody>
      </p:sp>
      <p:grpSp>
        <p:nvGrpSpPr>
          <p:cNvPr id="303106" name="Group 2"/>
          <p:cNvGrpSpPr>
            <a:grpSpLocks/>
          </p:cNvGrpSpPr>
          <p:nvPr/>
        </p:nvGrpSpPr>
        <p:grpSpPr bwMode="auto">
          <a:xfrm>
            <a:off x="5116513" y="2938463"/>
            <a:ext cx="2152650" cy="1443037"/>
            <a:chOff x="3093" y="1266"/>
            <a:chExt cx="1356" cy="909"/>
          </a:xfrm>
        </p:grpSpPr>
        <p:sp>
          <p:nvSpPr>
            <p:cNvPr id="303107" name="Text Box 3"/>
            <p:cNvSpPr txBox="1">
              <a:spLocks noChangeArrowheads="1"/>
            </p:cNvSpPr>
            <p:nvPr/>
          </p:nvSpPr>
          <p:spPr bwMode="auto">
            <a:xfrm>
              <a:off x="3701" y="1679"/>
              <a:ext cx="224" cy="139"/>
            </a:xfrm>
            <a:prstGeom prst="rect">
              <a:avLst/>
            </a:prstGeom>
            <a:noFill/>
            <a:ln w="9525">
              <a:noFill/>
              <a:miter lim="800000"/>
              <a:headEnd/>
              <a:tailEnd/>
            </a:ln>
          </p:spPr>
          <p:txBody>
            <a:bodyPr/>
            <a:lstStyle/>
            <a:p>
              <a:pPr algn="ctr"/>
              <a:r>
                <a:rPr lang="en-US" sz="1000" i="1" baseline="0">
                  <a:latin typeface="Times New Roman" pitchFamily="18" charset="0"/>
                </a:rPr>
                <a:t>P</a:t>
              </a:r>
              <a:r>
                <a:rPr lang="en-US" sz="1000" i="1">
                  <a:latin typeface="Times New Roman" pitchFamily="18" charset="0"/>
                </a:rPr>
                <a:t>3</a:t>
              </a:r>
              <a:endParaRPr lang="en-US" sz="1000" i="1">
                <a:latin typeface="Times New Roman" pitchFamily="18" charset="0"/>
                <a:cs typeface="Arial" pitchFamily="34" charset="0"/>
              </a:endParaRPr>
            </a:p>
          </p:txBody>
        </p:sp>
        <p:sp>
          <p:nvSpPr>
            <p:cNvPr id="303108" name="Freeform 4"/>
            <p:cNvSpPr>
              <a:spLocks/>
            </p:cNvSpPr>
            <p:nvPr/>
          </p:nvSpPr>
          <p:spPr bwMode="auto">
            <a:xfrm>
              <a:off x="3093" y="1266"/>
              <a:ext cx="1356" cy="909"/>
            </a:xfrm>
            <a:custGeom>
              <a:avLst/>
              <a:gdLst/>
              <a:ahLst/>
              <a:cxnLst>
                <a:cxn ang="0">
                  <a:pos x="0" y="909"/>
                </a:cxn>
                <a:cxn ang="0">
                  <a:pos x="304" y="597"/>
                </a:cxn>
                <a:cxn ang="0">
                  <a:pos x="1129" y="586"/>
                </a:cxn>
                <a:cxn ang="0">
                  <a:pos x="1224" y="402"/>
                </a:cxn>
                <a:cxn ang="0">
                  <a:pos x="1290" y="246"/>
                </a:cxn>
                <a:cxn ang="0">
                  <a:pos x="1326" y="138"/>
                </a:cxn>
                <a:cxn ang="0">
                  <a:pos x="1356" y="0"/>
                </a:cxn>
              </a:cxnLst>
              <a:rect l="0" t="0" r="r" b="b"/>
              <a:pathLst>
                <a:path w="1356" h="909">
                  <a:moveTo>
                    <a:pt x="0" y="909"/>
                  </a:moveTo>
                  <a:lnTo>
                    <a:pt x="304" y="597"/>
                  </a:lnTo>
                  <a:lnTo>
                    <a:pt x="1129" y="586"/>
                  </a:lnTo>
                  <a:lnTo>
                    <a:pt x="1224" y="402"/>
                  </a:lnTo>
                  <a:lnTo>
                    <a:pt x="1290" y="246"/>
                  </a:lnTo>
                  <a:lnTo>
                    <a:pt x="1326" y="138"/>
                  </a:lnTo>
                  <a:lnTo>
                    <a:pt x="1356" y="0"/>
                  </a:lnTo>
                </a:path>
              </a:pathLst>
            </a:custGeom>
            <a:noFill/>
            <a:ln w="12700">
              <a:solidFill>
                <a:srgbClr val="CCFFFF"/>
              </a:solidFill>
              <a:round/>
              <a:headEnd/>
              <a:tailEnd/>
            </a:ln>
          </p:spPr>
          <p:txBody>
            <a:bodyPr/>
            <a:lstStyle/>
            <a:p>
              <a:endParaRPr lang="th-TH"/>
            </a:p>
          </p:txBody>
        </p:sp>
      </p:grpSp>
      <p:sp>
        <p:nvSpPr>
          <p:cNvPr id="303110" name="Freeform 6"/>
          <p:cNvSpPr>
            <a:spLocks/>
          </p:cNvSpPr>
          <p:nvPr/>
        </p:nvSpPr>
        <p:spPr bwMode="auto">
          <a:xfrm>
            <a:off x="5153025" y="2951163"/>
            <a:ext cx="3424238" cy="3098800"/>
          </a:xfrm>
          <a:custGeom>
            <a:avLst/>
            <a:gdLst/>
            <a:ahLst/>
            <a:cxnLst>
              <a:cxn ang="0">
                <a:pos x="0" y="1952"/>
              </a:cxn>
              <a:cxn ang="0">
                <a:pos x="73" y="1567"/>
              </a:cxn>
              <a:cxn ang="0">
                <a:pos x="136" y="1254"/>
              </a:cxn>
              <a:cxn ang="0">
                <a:pos x="218" y="845"/>
              </a:cxn>
              <a:cxn ang="0">
                <a:pos x="321" y="456"/>
              </a:cxn>
              <a:cxn ang="0">
                <a:pos x="478" y="70"/>
              </a:cxn>
              <a:cxn ang="0">
                <a:pos x="663" y="37"/>
              </a:cxn>
              <a:cxn ang="0">
                <a:pos x="856" y="220"/>
              </a:cxn>
              <a:cxn ang="0">
                <a:pos x="993" y="421"/>
              </a:cxn>
              <a:cxn ang="0">
                <a:pos x="1113" y="601"/>
              </a:cxn>
              <a:cxn ang="0">
                <a:pos x="1299" y="895"/>
              </a:cxn>
              <a:cxn ang="0">
                <a:pos x="1563" y="1285"/>
              </a:cxn>
              <a:cxn ang="0">
                <a:pos x="1815" y="1615"/>
              </a:cxn>
              <a:cxn ang="0">
                <a:pos x="1983" y="1801"/>
              </a:cxn>
              <a:cxn ang="0">
                <a:pos x="2157" y="1915"/>
              </a:cxn>
            </a:cxnLst>
            <a:rect l="0" t="0" r="r" b="b"/>
            <a:pathLst>
              <a:path w="2157" h="1952">
                <a:moveTo>
                  <a:pt x="0" y="1952"/>
                </a:moveTo>
                <a:cubicBezTo>
                  <a:pt x="12" y="1889"/>
                  <a:pt x="50" y="1683"/>
                  <a:pt x="73" y="1567"/>
                </a:cubicBezTo>
                <a:cubicBezTo>
                  <a:pt x="96" y="1450"/>
                  <a:pt x="111" y="1375"/>
                  <a:pt x="136" y="1254"/>
                </a:cubicBezTo>
                <a:cubicBezTo>
                  <a:pt x="160" y="1134"/>
                  <a:pt x="187" y="977"/>
                  <a:pt x="218" y="845"/>
                </a:cubicBezTo>
                <a:cubicBezTo>
                  <a:pt x="249" y="713"/>
                  <a:pt x="278" y="584"/>
                  <a:pt x="321" y="456"/>
                </a:cubicBezTo>
                <a:cubicBezTo>
                  <a:pt x="364" y="327"/>
                  <a:pt x="421" y="140"/>
                  <a:pt x="478" y="70"/>
                </a:cubicBezTo>
                <a:cubicBezTo>
                  <a:pt x="535" y="0"/>
                  <a:pt x="600" y="12"/>
                  <a:pt x="663" y="37"/>
                </a:cubicBezTo>
                <a:cubicBezTo>
                  <a:pt x="726" y="62"/>
                  <a:pt x="801" y="156"/>
                  <a:pt x="856" y="220"/>
                </a:cubicBezTo>
                <a:cubicBezTo>
                  <a:pt x="911" y="284"/>
                  <a:pt x="950" y="357"/>
                  <a:pt x="993" y="421"/>
                </a:cubicBezTo>
                <a:cubicBezTo>
                  <a:pt x="1036" y="485"/>
                  <a:pt x="1062" y="522"/>
                  <a:pt x="1113" y="601"/>
                </a:cubicBezTo>
                <a:cubicBezTo>
                  <a:pt x="1164" y="680"/>
                  <a:pt x="1224" y="781"/>
                  <a:pt x="1299" y="895"/>
                </a:cubicBezTo>
                <a:cubicBezTo>
                  <a:pt x="1374" y="1009"/>
                  <a:pt x="1477" y="1165"/>
                  <a:pt x="1563" y="1285"/>
                </a:cubicBezTo>
                <a:cubicBezTo>
                  <a:pt x="1649" y="1405"/>
                  <a:pt x="1745" y="1529"/>
                  <a:pt x="1815" y="1615"/>
                </a:cubicBezTo>
                <a:cubicBezTo>
                  <a:pt x="1885" y="1701"/>
                  <a:pt x="1926" y="1751"/>
                  <a:pt x="1983" y="1801"/>
                </a:cubicBezTo>
                <a:cubicBezTo>
                  <a:pt x="2040" y="1851"/>
                  <a:pt x="2121" y="1891"/>
                  <a:pt x="2157" y="1915"/>
                </a:cubicBezTo>
              </a:path>
            </a:pathLst>
          </a:custGeom>
          <a:noFill/>
          <a:ln w="50800">
            <a:solidFill>
              <a:srgbClr val="808080"/>
            </a:solidFill>
            <a:round/>
            <a:headEnd/>
            <a:tailEnd/>
          </a:ln>
          <a:effectLst/>
        </p:spPr>
        <p:txBody>
          <a:bodyPr/>
          <a:lstStyle/>
          <a:p>
            <a:endParaRPr lang="th-TH"/>
          </a:p>
        </p:txBody>
      </p:sp>
      <p:grpSp>
        <p:nvGrpSpPr>
          <p:cNvPr id="303111" name="Group 7"/>
          <p:cNvGrpSpPr>
            <a:grpSpLocks/>
          </p:cNvGrpSpPr>
          <p:nvPr/>
        </p:nvGrpSpPr>
        <p:grpSpPr bwMode="auto">
          <a:xfrm>
            <a:off x="5267325" y="3286125"/>
            <a:ext cx="1885950" cy="923925"/>
            <a:chOff x="3201" y="1482"/>
            <a:chExt cx="1188" cy="582"/>
          </a:xfrm>
        </p:grpSpPr>
        <p:sp>
          <p:nvSpPr>
            <p:cNvPr id="303112" name="Freeform 8"/>
            <p:cNvSpPr>
              <a:spLocks/>
            </p:cNvSpPr>
            <p:nvPr/>
          </p:nvSpPr>
          <p:spPr bwMode="auto">
            <a:xfrm>
              <a:off x="3201" y="1482"/>
              <a:ext cx="1188" cy="582"/>
            </a:xfrm>
            <a:custGeom>
              <a:avLst/>
              <a:gdLst/>
              <a:ahLst/>
              <a:cxnLst>
                <a:cxn ang="0">
                  <a:pos x="0" y="582"/>
                </a:cxn>
                <a:cxn ang="0">
                  <a:pos x="204" y="378"/>
                </a:cxn>
                <a:cxn ang="0">
                  <a:pos x="1026" y="366"/>
                </a:cxn>
                <a:cxn ang="0">
                  <a:pos x="1050" y="315"/>
                </a:cxn>
                <a:cxn ang="0">
                  <a:pos x="1098" y="222"/>
                </a:cxn>
                <a:cxn ang="0">
                  <a:pos x="1152" y="105"/>
                </a:cxn>
                <a:cxn ang="0">
                  <a:pos x="1188" y="0"/>
                </a:cxn>
              </a:cxnLst>
              <a:rect l="0" t="0" r="r" b="b"/>
              <a:pathLst>
                <a:path w="1188" h="582">
                  <a:moveTo>
                    <a:pt x="0" y="582"/>
                  </a:moveTo>
                  <a:lnTo>
                    <a:pt x="204" y="378"/>
                  </a:lnTo>
                  <a:lnTo>
                    <a:pt x="1026" y="366"/>
                  </a:lnTo>
                  <a:lnTo>
                    <a:pt x="1050" y="315"/>
                  </a:lnTo>
                  <a:lnTo>
                    <a:pt x="1098" y="222"/>
                  </a:lnTo>
                  <a:lnTo>
                    <a:pt x="1152" y="105"/>
                  </a:lnTo>
                  <a:lnTo>
                    <a:pt x="1188" y="0"/>
                  </a:lnTo>
                </a:path>
              </a:pathLst>
            </a:custGeom>
            <a:noFill/>
            <a:ln w="38100">
              <a:solidFill>
                <a:srgbClr val="FF9900"/>
              </a:solidFill>
              <a:round/>
              <a:headEnd/>
              <a:tailEnd/>
            </a:ln>
            <a:effectLst/>
          </p:spPr>
          <p:txBody>
            <a:bodyPr/>
            <a:lstStyle/>
            <a:p>
              <a:endParaRPr lang="th-TH"/>
            </a:p>
          </p:txBody>
        </p:sp>
        <p:sp>
          <p:nvSpPr>
            <p:cNvPr id="303113" name="Line 9"/>
            <p:cNvSpPr>
              <a:spLocks noChangeShapeType="1"/>
            </p:cNvSpPr>
            <p:nvPr/>
          </p:nvSpPr>
          <p:spPr bwMode="auto">
            <a:xfrm flipV="1">
              <a:off x="3702" y="1851"/>
              <a:ext cx="207" cy="3"/>
            </a:xfrm>
            <a:prstGeom prst="line">
              <a:avLst/>
            </a:prstGeom>
            <a:noFill/>
            <a:ln w="38100">
              <a:solidFill>
                <a:srgbClr val="FF9900"/>
              </a:solidFill>
              <a:round/>
              <a:headEnd/>
              <a:tailEnd type="stealth" w="lg" len="lg"/>
            </a:ln>
            <a:effectLst/>
          </p:spPr>
          <p:txBody>
            <a:bodyPr/>
            <a:lstStyle/>
            <a:p>
              <a:endParaRPr lang="th-TH"/>
            </a:p>
          </p:txBody>
        </p:sp>
      </p:grpSp>
      <p:sp>
        <p:nvSpPr>
          <p:cNvPr id="303114" name="Text Box 10"/>
          <p:cNvSpPr txBox="1">
            <a:spLocks noChangeArrowheads="1"/>
          </p:cNvSpPr>
          <p:nvPr/>
        </p:nvSpPr>
        <p:spPr bwMode="auto">
          <a:xfrm>
            <a:off x="5673725" y="2038350"/>
            <a:ext cx="1628775" cy="304800"/>
          </a:xfrm>
          <a:prstGeom prst="rect">
            <a:avLst/>
          </a:prstGeom>
          <a:noFill/>
          <a:ln w="9525">
            <a:noFill/>
            <a:miter lim="800000"/>
            <a:headEnd/>
            <a:tailEnd/>
          </a:ln>
          <a:effectLst/>
        </p:spPr>
        <p:txBody>
          <a:bodyPr>
            <a:spAutoFit/>
          </a:bodyPr>
          <a:lstStyle/>
          <a:p>
            <a:pPr algn="ctr">
              <a:spcBef>
                <a:spcPct val="50000"/>
              </a:spcBef>
            </a:pPr>
            <a:r>
              <a:rPr lang="en-US" sz="1400" i="1" baseline="0">
                <a:solidFill>
                  <a:srgbClr val="FFFF00"/>
                </a:solidFill>
                <a:latin typeface="Times New Roman" pitchFamily="18" charset="0"/>
              </a:rPr>
              <a:t>Process diagram</a:t>
            </a:r>
            <a:endParaRPr lang="th-TH" sz="1400" i="1" baseline="0">
              <a:solidFill>
                <a:srgbClr val="FFFF00"/>
              </a:solidFill>
              <a:latin typeface="Times New Roman" pitchFamily="18" charset="0"/>
            </a:endParaRPr>
          </a:p>
        </p:txBody>
      </p:sp>
      <p:sp>
        <p:nvSpPr>
          <p:cNvPr id="303115" name="Line 11"/>
          <p:cNvSpPr>
            <a:spLocks noChangeShapeType="1"/>
          </p:cNvSpPr>
          <p:nvPr/>
        </p:nvSpPr>
        <p:spPr bwMode="auto">
          <a:xfrm>
            <a:off x="6310313" y="4913313"/>
            <a:ext cx="0" cy="0"/>
          </a:xfrm>
          <a:prstGeom prst="line">
            <a:avLst/>
          </a:prstGeom>
          <a:noFill/>
          <a:ln w="9525">
            <a:solidFill>
              <a:srgbClr val="000000"/>
            </a:solidFill>
            <a:round/>
            <a:headEnd/>
            <a:tailEnd/>
          </a:ln>
        </p:spPr>
        <p:txBody>
          <a:bodyPr/>
          <a:lstStyle/>
          <a:p>
            <a:endParaRPr lang="th-TH"/>
          </a:p>
        </p:txBody>
      </p:sp>
      <p:sp>
        <p:nvSpPr>
          <p:cNvPr id="303116" name="Line 12"/>
          <p:cNvSpPr>
            <a:spLocks noChangeShapeType="1"/>
          </p:cNvSpPr>
          <p:nvPr/>
        </p:nvSpPr>
        <p:spPr bwMode="auto">
          <a:xfrm>
            <a:off x="6276975" y="4664075"/>
            <a:ext cx="0" cy="0"/>
          </a:xfrm>
          <a:prstGeom prst="line">
            <a:avLst/>
          </a:prstGeom>
          <a:noFill/>
          <a:ln w="9525">
            <a:solidFill>
              <a:srgbClr val="000000"/>
            </a:solidFill>
            <a:round/>
            <a:headEnd/>
            <a:tailEnd/>
          </a:ln>
        </p:spPr>
        <p:txBody>
          <a:bodyPr/>
          <a:lstStyle/>
          <a:p>
            <a:endParaRPr lang="th-TH"/>
          </a:p>
        </p:txBody>
      </p:sp>
      <p:grpSp>
        <p:nvGrpSpPr>
          <p:cNvPr id="303117" name="Group 13"/>
          <p:cNvGrpSpPr>
            <a:grpSpLocks/>
          </p:cNvGrpSpPr>
          <p:nvPr/>
        </p:nvGrpSpPr>
        <p:grpSpPr bwMode="auto">
          <a:xfrm>
            <a:off x="4371975" y="1890713"/>
            <a:ext cx="4622800" cy="4967287"/>
            <a:chOff x="843" y="590"/>
            <a:chExt cx="2126" cy="1875"/>
          </a:xfrm>
        </p:grpSpPr>
        <p:sp>
          <p:nvSpPr>
            <p:cNvPr id="303118" name="Text Box 14"/>
            <p:cNvSpPr txBox="1">
              <a:spLocks noChangeArrowheads="1"/>
            </p:cNvSpPr>
            <p:nvPr/>
          </p:nvSpPr>
          <p:spPr bwMode="auto">
            <a:xfrm>
              <a:off x="843" y="590"/>
              <a:ext cx="252" cy="211"/>
            </a:xfrm>
            <a:prstGeom prst="rect">
              <a:avLst/>
            </a:prstGeom>
            <a:noFill/>
            <a:ln w="9525">
              <a:noFill/>
              <a:miter lim="800000"/>
              <a:headEnd/>
              <a:tailEnd/>
            </a:ln>
          </p:spPr>
          <p:txBody>
            <a:bodyPr/>
            <a:lstStyle/>
            <a:p>
              <a:pPr algn="ctr"/>
              <a:r>
                <a:rPr lang="en-US" sz="1200" i="1" baseline="0">
                  <a:latin typeface="Times New Roman" pitchFamily="18" charset="0"/>
                </a:rPr>
                <a:t>T</a:t>
              </a:r>
              <a:endParaRPr lang="en-US" sz="1200" i="1" baseline="0">
                <a:latin typeface="Times New Roman" pitchFamily="18" charset="0"/>
                <a:cs typeface="Arial" pitchFamily="34" charset="0"/>
              </a:endParaRPr>
            </a:p>
          </p:txBody>
        </p:sp>
        <p:sp>
          <p:nvSpPr>
            <p:cNvPr id="303119" name="Line 15"/>
            <p:cNvSpPr>
              <a:spLocks noChangeShapeType="1"/>
            </p:cNvSpPr>
            <p:nvPr/>
          </p:nvSpPr>
          <p:spPr bwMode="auto">
            <a:xfrm flipV="1">
              <a:off x="1112" y="646"/>
              <a:ext cx="6" cy="1604"/>
            </a:xfrm>
            <a:prstGeom prst="line">
              <a:avLst/>
            </a:prstGeom>
            <a:noFill/>
            <a:ln w="38100">
              <a:solidFill>
                <a:srgbClr val="808080"/>
              </a:solidFill>
              <a:round/>
              <a:headEnd/>
              <a:tailEnd type="stealth" w="med" len="med"/>
            </a:ln>
          </p:spPr>
          <p:txBody>
            <a:bodyPr/>
            <a:lstStyle/>
            <a:p>
              <a:endParaRPr lang="th-TH"/>
            </a:p>
          </p:txBody>
        </p:sp>
        <p:sp>
          <p:nvSpPr>
            <p:cNvPr id="303120" name="Line 16"/>
            <p:cNvSpPr>
              <a:spLocks noChangeShapeType="1"/>
            </p:cNvSpPr>
            <p:nvPr/>
          </p:nvSpPr>
          <p:spPr bwMode="auto">
            <a:xfrm flipV="1">
              <a:off x="1099" y="2235"/>
              <a:ext cx="1751" cy="15"/>
            </a:xfrm>
            <a:prstGeom prst="line">
              <a:avLst/>
            </a:prstGeom>
            <a:noFill/>
            <a:ln w="38100">
              <a:solidFill>
                <a:srgbClr val="808080"/>
              </a:solidFill>
              <a:round/>
              <a:headEnd/>
              <a:tailEnd type="stealth" w="med" len="med"/>
            </a:ln>
          </p:spPr>
          <p:txBody>
            <a:bodyPr/>
            <a:lstStyle/>
            <a:p>
              <a:endParaRPr lang="th-TH"/>
            </a:p>
          </p:txBody>
        </p:sp>
        <p:sp>
          <p:nvSpPr>
            <p:cNvPr id="303121" name="Text Box 17"/>
            <p:cNvSpPr txBox="1">
              <a:spLocks noChangeArrowheads="1"/>
            </p:cNvSpPr>
            <p:nvPr/>
          </p:nvSpPr>
          <p:spPr bwMode="auto">
            <a:xfrm>
              <a:off x="2659" y="2254"/>
              <a:ext cx="310" cy="211"/>
            </a:xfrm>
            <a:prstGeom prst="rect">
              <a:avLst/>
            </a:prstGeom>
            <a:noFill/>
            <a:ln w="9525">
              <a:noFill/>
              <a:miter lim="800000"/>
              <a:headEnd/>
              <a:tailEnd/>
            </a:ln>
          </p:spPr>
          <p:txBody>
            <a:bodyPr/>
            <a:lstStyle/>
            <a:p>
              <a:pPr algn="ctr"/>
              <a:r>
                <a:rPr lang="en-US" sz="1200" i="1" baseline="0">
                  <a:latin typeface="Times New Roman" pitchFamily="18" charset="0"/>
                </a:rPr>
                <a:t>s</a:t>
              </a:r>
              <a:endParaRPr lang="en-US" sz="1200" i="1" baseline="0">
                <a:latin typeface="Times New Roman" pitchFamily="18" charset="0"/>
                <a:cs typeface="Arial" pitchFamily="34" charset="0"/>
              </a:endParaRPr>
            </a:p>
          </p:txBody>
        </p:sp>
      </p:grpSp>
      <p:grpSp>
        <p:nvGrpSpPr>
          <p:cNvPr id="303122" name="Group 18"/>
          <p:cNvGrpSpPr>
            <a:grpSpLocks/>
          </p:cNvGrpSpPr>
          <p:nvPr/>
        </p:nvGrpSpPr>
        <p:grpSpPr bwMode="auto">
          <a:xfrm>
            <a:off x="5024438" y="4191000"/>
            <a:ext cx="3500437" cy="1590675"/>
            <a:chOff x="3048" y="2052"/>
            <a:chExt cx="2205" cy="1002"/>
          </a:xfrm>
        </p:grpSpPr>
        <p:sp>
          <p:nvSpPr>
            <p:cNvPr id="303123" name="Freeform 19"/>
            <p:cNvSpPr>
              <a:spLocks/>
            </p:cNvSpPr>
            <p:nvPr/>
          </p:nvSpPr>
          <p:spPr bwMode="auto">
            <a:xfrm>
              <a:off x="3048" y="2052"/>
              <a:ext cx="2205" cy="1002"/>
            </a:xfrm>
            <a:custGeom>
              <a:avLst/>
              <a:gdLst/>
              <a:ahLst/>
              <a:cxnLst>
                <a:cxn ang="0">
                  <a:pos x="0" y="1002"/>
                </a:cxn>
                <a:cxn ang="0">
                  <a:pos x="164" y="754"/>
                </a:cxn>
                <a:cxn ang="0">
                  <a:pos x="1823" y="743"/>
                </a:cxn>
                <a:cxn ang="0">
                  <a:pos x="1950" y="555"/>
                </a:cxn>
                <a:cxn ang="0">
                  <a:pos x="2037" y="405"/>
                </a:cxn>
                <a:cxn ang="0">
                  <a:pos x="2109" y="270"/>
                </a:cxn>
                <a:cxn ang="0">
                  <a:pos x="2166" y="135"/>
                </a:cxn>
                <a:cxn ang="0">
                  <a:pos x="2205" y="0"/>
                </a:cxn>
              </a:cxnLst>
              <a:rect l="0" t="0" r="r" b="b"/>
              <a:pathLst>
                <a:path w="2205" h="1002">
                  <a:moveTo>
                    <a:pt x="0" y="1002"/>
                  </a:moveTo>
                  <a:lnTo>
                    <a:pt x="164" y="754"/>
                  </a:lnTo>
                  <a:lnTo>
                    <a:pt x="1823" y="743"/>
                  </a:lnTo>
                  <a:lnTo>
                    <a:pt x="1950" y="555"/>
                  </a:lnTo>
                  <a:lnTo>
                    <a:pt x="2037" y="405"/>
                  </a:lnTo>
                  <a:lnTo>
                    <a:pt x="2109" y="270"/>
                  </a:lnTo>
                  <a:lnTo>
                    <a:pt x="2166" y="135"/>
                  </a:lnTo>
                  <a:lnTo>
                    <a:pt x="2205" y="0"/>
                  </a:lnTo>
                </a:path>
              </a:pathLst>
            </a:custGeom>
            <a:noFill/>
            <a:ln w="12700">
              <a:solidFill>
                <a:srgbClr val="CCFFFF"/>
              </a:solidFill>
              <a:round/>
              <a:headEnd/>
              <a:tailEnd/>
            </a:ln>
          </p:spPr>
          <p:txBody>
            <a:bodyPr/>
            <a:lstStyle/>
            <a:p>
              <a:endParaRPr lang="th-TH"/>
            </a:p>
          </p:txBody>
        </p:sp>
        <p:sp>
          <p:nvSpPr>
            <p:cNvPr id="303124" name="Text Box 20"/>
            <p:cNvSpPr txBox="1">
              <a:spLocks noChangeArrowheads="1"/>
            </p:cNvSpPr>
            <p:nvPr/>
          </p:nvSpPr>
          <p:spPr bwMode="auto">
            <a:xfrm>
              <a:off x="3702" y="2639"/>
              <a:ext cx="224" cy="139"/>
            </a:xfrm>
            <a:prstGeom prst="rect">
              <a:avLst/>
            </a:prstGeom>
            <a:noFill/>
            <a:ln w="9525">
              <a:noFill/>
              <a:miter lim="800000"/>
              <a:headEnd/>
              <a:tailEnd/>
            </a:ln>
          </p:spPr>
          <p:txBody>
            <a:bodyPr/>
            <a:lstStyle/>
            <a:p>
              <a:pPr algn="ctr"/>
              <a:r>
                <a:rPr lang="en-US" sz="1000" i="1" baseline="0">
                  <a:latin typeface="Times New Roman" pitchFamily="18" charset="0"/>
                </a:rPr>
                <a:t>P</a:t>
              </a:r>
              <a:r>
                <a:rPr lang="en-US" sz="1000" i="1">
                  <a:latin typeface="Times New Roman" pitchFamily="18" charset="0"/>
                </a:rPr>
                <a:t>1</a:t>
              </a:r>
              <a:endParaRPr lang="en-US" sz="1000" i="1">
                <a:latin typeface="Times New Roman" pitchFamily="18" charset="0"/>
                <a:cs typeface="Arial" pitchFamily="34" charset="0"/>
              </a:endParaRPr>
            </a:p>
          </p:txBody>
        </p:sp>
      </p:grpSp>
      <p:grpSp>
        <p:nvGrpSpPr>
          <p:cNvPr id="303125" name="Group 21"/>
          <p:cNvGrpSpPr>
            <a:grpSpLocks/>
          </p:cNvGrpSpPr>
          <p:nvPr/>
        </p:nvGrpSpPr>
        <p:grpSpPr bwMode="auto">
          <a:xfrm>
            <a:off x="5033963" y="3257550"/>
            <a:ext cx="2919412" cy="1871663"/>
            <a:chOff x="3054" y="1464"/>
            <a:chExt cx="1839" cy="1179"/>
          </a:xfrm>
        </p:grpSpPr>
        <p:sp>
          <p:nvSpPr>
            <p:cNvPr id="303126" name="Text Box 22"/>
            <p:cNvSpPr txBox="1">
              <a:spLocks noChangeArrowheads="1"/>
            </p:cNvSpPr>
            <p:nvPr/>
          </p:nvSpPr>
          <p:spPr bwMode="auto">
            <a:xfrm>
              <a:off x="3700" y="2194"/>
              <a:ext cx="224" cy="139"/>
            </a:xfrm>
            <a:prstGeom prst="rect">
              <a:avLst/>
            </a:prstGeom>
            <a:noFill/>
            <a:ln w="9525">
              <a:noFill/>
              <a:miter lim="800000"/>
              <a:headEnd/>
              <a:tailEnd/>
            </a:ln>
          </p:spPr>
          <p:txBody>
            <a:bodyPr/>
            <a:lstStyle/>
            <a:p>
              <a:pPr algn="ctr"/>
              <a:r>
                <a:rPr lang="en-US" sz="1000" i="1" baseline="0">
                  <a:latin typeface="Times New Roman" pitchFamily="18" charset="0"/>
                </a:rPr>
                <a:t>P</a:t>
              </a:r>
              <a:r>
                <a:rPr lang="en-US" sz="1000" i="1">
                  <a:latin typeface="Times New Roman" pitchFamily="18" charset="0"/>
                </a:rPr>
                <a:t>2</a:t>
              </a:r>
              <a:endParaRPr lang="en-US" sz="1000" i="1">
                <a:latin typeface="Times New Roman" pitchFamily="18" charset="0"/>
                <a:cs typeface="Arial" pitchFamily="34" charset="0"/>
              </a:endParaRPr>
            </a:p>
          </p:txBody>
        </p:sp>
        <p:sp>
          <p:nvSpPr>
            <p:cNvPr id="303127" name="Freeform 23"/>
            <p:cNvSpPr>
              <a:spLocks/>
            </p:cNvSpPr>
            <p:nvPr/>
          </p:nvSpPr>
          <p:spPr bwMode="auto">
            <a:xfrm>
              <a:off x="3054" y="1464"/>
              <a:ext cx="1839" cy="1179"/>
            </a:xfrm>
            <a:custGeom>
              <a:avLst/>
              <a:gdLst/>
              <a:ahLst/>
              <a:cxnLst>
                <a:cxn ang="0">
                  <a:pos x="0" y="1179"/>
                </a:cxn>
                <a:cxn ang="0">
                  <a:pos x="265" y="884"/>
                </a:cxn>
                <a:cxn ang="0">
                  <a:pos x="1476" y="873"/>
                </a:cxn>
                <a:cxn ang="0">
                  <a:pos x="1572" y="717"/>
                </a:cxn>
                <a:cxn ang="0">
                  <a:pos x="1662" y="537"/>
                </a:cxn>
                <a:cxn ang="0">
                  <a:pos x="1746" y="354"/>
                </a:cxn>
                <a:cxn ang="0">
                  <a:pos x="1818" y="129"/>
                </a:cxn>
                <a:cxn ang="0">
                  <a:pos x="1839" y="0"/>
                </a:cxn>
              </a:cxnLst>
              <a:rect l="0" t="0" r="r" b="b"/>
              <a:pathLst>
                <a:path w="1839" h="1179">
                  <a:moveTo>
                    <a:pt x="0" y="1179"/>
                  </a:moveTo>
                  <a:lnTo>
                    <a:pt x="265" y="884"/>
                  </a:lnTo>
                  <a:lnTo>
                    <a:pt x="1476" y="873"/>
                  </a:lnTo>
                  <a:lnTo>
                    <a:pt x="1572" y="717"/>
                  </a:lnTo>
                  <a:lnTo>
                    <a:pt x="1662" y="537"/>
                  </a:lnTo>
                  <a:lnTo>
                    <a:pt x="1746" y="354"/>
                  </a:lnTo>
                  <a:lnTo>
                    <a:pt x="1818" y="129"/>
                  </a:lnTo>
                  <a:lnTo>
                    <a:pt x="1839" y="0"/>
                  </a:lnTo>
                </a:path>
              </a:pathLst>
            </a:custGeom>
            <a:noFill/>
            <a:ln w="12700">
              <a:solidFill>
                <a:srgbClr val="CCFFFF"/>
              </a:solidFill>
              <a:round/>
              <a:headEnd/>
              <a:tailEnd/>
            </a:ln>
          </p:spPr>
          <p:txBody>
            <a:bodyPr/>
            <a:lstStyle/>
            <a:p>
              <a:endParaRPr lang="th-TH"/>
            </a:p>
          </p:txBody>
        </p:sp>
      </p:grpSp>
      <p:grpSp>
        <p:nvGrpSpPr>
          <p:cNvPr id="303128" name="Group 24"/>
          <p:cNvGrpSpPr>
            <a:grpSpLocks/>
          </p:cNvGrpSpPr>
          <p:nvPr/>
        </p:nvGrpSpPr>
        <p:grpSpPr bwMode="auto">
          <a:xfrm>
            <a:off x="5202238" y="5321300"/>
            <a:ext cx="2489200" cy="374650"/>
            <a:chOff x="3160" y="2764"/>
            <a:chExt cx="1568" cy="236"/>
          </a:xfrm>
        </p:grpSpPr>
        <p:grpSp>
          <p:nvGrpSpPr>
            <p:cNvPr id="303129" name="Group 25"/>
            <p:cNvGrpSpPr>
              <a:grpSpLocks/>
            </p:cNvGrpSpPr>
            <p:nvPr/>
          </p:nvGrpSpPr>
          <p:grpSpPr bwMode="auto">
            <a:xfrm>
              <a:off x="3210" y="2802"/>
              <a:ext cx="1518" cy="1"/>
              <a:chOff x="3210" y="2802"/>
              <a:chExt cx="1518" cy="1"/>
            </a:xfrm>
          </p:grpSpPr>
          <p:sp>
            <p:nvSpPr>
              <p:cNvPr id="303130" name="Line 26"/>
              <p:cNvSpPr>
                <a:spLocks noChangeShapeType="1"/>
              </p:cNvSpPr>
              <p:nvPr/>
            </p:nvSpPr>
            <p:spPr bwMode="auto">
              <a:xfrm flipH="1">
                <a:off x="3210" y="2802"/>
                <a:ext cx="1518" cy="0"/>
              </a:xfrm>
              <a:prstGeom prst="line">
                <a:avLst/>
              </a:prstGeom>
              <a:noFill/>
              <a:ln w="38100">
                <a:solidFill>
                  <a:srgbClr val="FFCC00"/>
                </a:solidFill>
                <a:round/>
                <a:headEnd/>
                <a:tailEnd/>
              </a:ln>
              <a:effectLst/>
            </p:spPr>
            <p:txBody>
              <a:bodyPr/>
              <a:lstStyle/>
              <a:p>
                <a:endParaRPr lang="th-TH"/>
              </a:p>
            </p:txBody>
          </p:sp>
          <p:sp>
            <p:nvSpPr>
              <p:cNvPr id="303131" name="Line 27"/>
              <p:cNvSpPr>
                <a:spLocks noChangeShapeType="1"/>
              </p:cNvSpPr>
              <p:nvPr/>
            </p:nvSpPr>
            <p:spPr bwMode="auto">
              <a:xfrm flipH="1">
                <a:off x="3967" y="2803"/>
                <a:ext cx="192" cy="0"/>
              </a:xfrm>
              <a:prstGeom prst="line">
                <a:avLst/>
              </a:prstGeom>
              <a:noFill/>
              <a:ln w="38100">
                <a:solidFill>
                  <a:srgbClr val="FFCC00"/>
                </a:solidFill>
                <a:round/>
                <a:headEnd/>
                <a:tailEnd type="stealth" w="lg" len="lg"/>
              </a:ln>
              <a:effectLst/>
            </p:spPr>
            <p:txBody>
              <a:bodyPr/>
              <a:lstStyle/>
              <a:p>
                <a:endParaRPr lang="th-TH"/>
              </a:p>
            </p:txBody>
          </p:sp>
        </p:grpSp>
        <p:sp>
          <p:nvSpPr>
            <p:cNvPr id="303132" name="Text Box 28"/>
            <p:cNvSpPr txBox="1">
              <a:spLocks noChangeArrowheads="1"/>
            </p:cNvSpPr>
            <p:nvPr/>
          </p:nvSpPr>
          <p:spPr bwMode="auto">
            <a:xfrm>
              <a:off x="3183" y="2827"/>
              <a:ext cx="178" cy="173"/>
            </a:xfrm>
            <a:prstGeom prst="rect">
              <a:avLst/>
            </a:prstGeom>
            <a:noFill/>
            <a:ln w="9525">
              <a:noFill/>
              <a:miter lim="800000"/>
              <a:headEnd/>
              <a:tailEnd/>
            </a:ln>
            <a:effectLst/>
          </p:spPr>
          <p:txBody>
            <a:bodyPr>
              <a:spAutoFit/>
            </a:bodyPr>
            <a:lstStyle/>
            <a:p>
              <a:pPr>
                <a:spcBef>
                  <a:spcPct val="50000"/>
                </a:spcBef>
              </a:pPr>
              <a:r>
                <a:rPr lang="en-US" sz="1200" i="1" baseline="0">
                  <a:solidFill>
                    <a:srgbClr val="FFFF00"/>
                  </a:solidFill>
                  <a:latin typeface="Comic Sans MS" pitchFamily="66" charset="0"/>
                </a:rPr>
                <a:t>5</a:t>
              </a:r>
              <a:endParaRPr lang="th-TH" sz="1200" i="1" baseline="0">
                <a:solidFill>
                  <a:srgbClr val="FFFF00"/>
                </a:solidFill>
                <a:latin typeface="Comic Sans MS" pitchFamily="66" charset="0"/>
              </a:endParaRPr>
            </a:p>
          </p:txBody>
        </p:sp>
        <p:sp>
          <p:nvSpPr>
            <p:cNvPr id="303133" name="Oval 29"/>
            <p:cNvSpPr>
              <a:spLocks noChangeArrowheads="1"/>
            </p:cNvSpPr>
            <p:nvPr/>
          </p:nvSpPr>
          <p:spPr bwMode="auto">
            <a:xfrm>
              <a:off x="3160" y="2764"/>
              <a:ext cx="87" cy="88"/>
            </a:xfrm>
            <a:prstGeom prst="ellipse">
              <a:avLst/>
            </a:prstGeom>
            <a:solidFill>
              <a:srgbClr val="00FFFF"/>
            </a:solidFill>
            <a:ln w="9525">
              <a:solidFill>
                <a:srgbClr val="C0C0C0"/>
              </a:solidFill>
              <a:round/>
              <a:headEnd/>
              <a:tailEnd/>
            </a:ln>
            <a:effectLst/>
          </p:spPr>
          <p:txBody>
            <a:bodyPr wrap="none" anchor="ctr"/>
            <a:lstStyle/>
            <a:p>
              <a:endParaRPr lang="th-TH"/>
            </a:p>
          </p:txBody>
        </p:sp>
      </p:grpSp>
      <p:grpSp>
        <p:nvGrpSpPr>
          <p:cNvPr id="303134" name="Group 30"/>
          <p:cNvGrpSpPr>
            <a:grpSpLocks/>
          </p:cNvGrpSpPr>
          <p:nvPr/>
        </p:nvGrpSpPr>
        <p:grpSpPr bwMode="auto">
          <a:xfrm>
            <a:off x="7535863" y="4025900"/>
            <a:ext cx="282575" cy="1657350"/>
            <a:chOff x="4630" y="1948"/>
            <a:chExt cx="178" cy="1044"/>
          </a:xfrm>
        </p:grpSpPr>
        <p:grpSp>
          <p:nvGrpSpPr>
            <p:cNvPr id="303135" name="Group 31"/>
            <p:cNvGrpSpPr>
              <a:grpSpLocks/>
            </p:cNvGrpSpPr>
            <p:nvPr/>
          </p:nvGrpSpPr>
          <p:grpSpPr bwMode="auto">
            <a:xfrm>
              <a:off x="4714" y="1948"/>
              <a:ext cx="3" cy="852"/>
              <a:chOff x="4392" y="1491"/>
              <a:chExt cx="3" cy="852"/>
            </a:xfrm>
          </p:grpSpPr>
          <p:sp>
            <p:nvSpPr>
              <p:cNvPr id="303136" name="Line 32"/>
              <p:cNvSpPr>
                <a:spLocks noChangeShapeType="1"/>
              </p:cNvSpPr>
              <p:nvPr/>
            </p:nvSpPr>
            <p:spPr bwMode="auto">
              <a:xfrm>
                <a:off x="4392" y="1491"/>
                <a:ext cx="3" cy="852"/>
              </a:xfrm>
              <a:prstGeom prst="line">
                <a:avLst/>
              </a:prstGeom>
              <a:noFill/>
              <a:ln w="38100">
                <a:solidFill>
                  <a:srgbClr val="FFCC99"/>
                </a:solidFill>
                <a:round/>
                <a:headEnd/>
                <a:tailEnd/>
              </a:ln>
              <a:effectLst/>
            </p:spPr>
            <p:txBody>
              <a:bodyPr/>
              <a:lstStyle/>
              <a:p>
                <a:endParaRPr lang="th-TH"/>
              </a:p>
            </p:txBody>
          </p:sp>
          <p:sp>
            <p:nvSpPr>
              <p:cNvPr id="303137" name="Line 33"/>
              <p:cNvSpPr>
                <a:spLocks noChangeShapeType="1"/>
              </p:cNvSpPr>
              <p:nvPr/>
            </p:nvSpPr>
            <p:spPr bwMode="auto">
              <a:xfrm>
                <a:off x="4392" y="1782"/>
                <a:ext cx="0" cy="168"/>
              </a:xfrm>
              <a:prstGeom prst="line">
                <a:avLst/>
              </a:prstGeom>
              <a:noFill/>
              <a:ln w="38100">
                <a:solidFill>
                  <a:srgbClr val="FFCC99"/>
                </a:solidFill>
                <a:round/>
                <a:headEnd/>
                <a:tailEnd type="stealth" w="lg" len="lg"/>
              </a:ln>
              <a:effectLst/>
            </p:spPr>
            <p:txBody>
              <a:bodyPr/>
              <a:lstStyle/>
              <a:p>
                <a:endParaRPr lang="th-TH"/>
              </a:p>
            </p:txBody>
          </p:sp>
        </p:grpSp>
        <p:sp>
          <p:nvSpPr>
            <p:cNvPr id="303138" name="Text Box 34"/>
            <p:cNvSpPr txBox="1">
              <a:spLocks noChangeArrowheads="1"/>
            </p:cNvSpPr>
            <p:nvPr/>
          </p:nvSpPr>
          <p:spPr bwMode="auto">
            <a:xfrm>
              <a:off x="4630" y="2819"/>
              <a:ext cx="178" cy="173"/>
            </a:xfrm>
            <a:prstGeom prst="rect">
              <a:avLst/>
            </a:prstGeom>
            <a:noFill/>
            <a:ln w="9525">
              <a:noFill/>
              <a:miter lim="800000"/>
              <a:headEnd/>
              <a:tailEnd/>
            </a:ln>
            <a:effectLst/>
          </p:spPr>
          <p:txBody>
            <a:bodyPr>
              <a:spAutoFit/>
            </a:bodyPr>
            <a:lstStyle/>
            <a:p>
              <a:pPr>
                <a:spcBef>
                  <a:spcPct val="50000"/>
                </a:spcBef>
              </a:pPr>
              <a:r>
                <a:rPr lang="en-US" sz="1200" i="1" baseline="0">
                  <a:solidFill>
                    <a:srgbClr val="FFFF00"/>
                  </a:solidFill>
                  <a:latin typeface="Comic Sans MS" pitchFamily="66" charset="0"/>
                </a:rPr>
                <a:t>4</a:t>
              </a:r>
              <a:endParaRPr lang="th-TH" sz="1200" i="1" baseline="0">
                <a:solidFill>
                  <a:srgbClr val="FFFF00"/>
                </a:solidFill>
                <a:latin typeface="Comic Sans MS" pitchFamily="66" charset="0"/>
              </a:endParaRPr>
            </a:p>
          </p:txBody>
        </p:sp>
        <p:sp>
          <p:nvSpPr>
            <p:cNvPr id="303139" name="Oval 35"/>
            <p:cNvSpPr>
              <a:spLocks noChangeArrowheads="1"/>
            </p:cNvSpPr>
            <p:nvPr/>
          </p:nvSpPr>
          <p:spPr bwMode="auto">
            <a:xfrm>
              <a:off x="4676" y="2759"/>
              <a:ext cx="87" cy="88"/>
            </a:xfrm>
            <a:prstGeom prst="ellipse">
              <a:avLst/>
            </a:prstGeom>
            <a:solidFill>
              <a:srgbClr val="00FFFF"/>
            </a:solidFill>
            <a:ln w="9525">
              <a:solidFill>
                <a:srgbClr val="C0C0C0"/>
              </a:solidFill>
              <a:round/>
              <a:headEnd/>
              <a:tailEnd/>
            </a:ln>
            <a:effectLst/>
          </p:spPr>
          <p:txBody>
            <a:bodyPr wrap="none" anchor="ctr"/>
            <a:lstStyle/>
            <a:p>
              <a:endParaRPr lang="th-TH"/>
            </a:p>
          </p:txBody>
        </p:sp>
      </p:grpSp>
      <p:grpSp>
        <p:nvGrpSpPr>
          <p:cNvPr id="303140" name="Group 36"/>
          <p:cNvGrpSpPr>
            <a:grpSpLocks/>
          </p:cNvGrpSpPr>
          <p:nvPr/>
        </p:nvGrpSpPr>
        <p:grpSpPr bwMode="auto">
          <a:xfrm>
            <a:off x="7158038" y="3938588"/>
            <a:ext cx="833437" cy="709612"/>
            <a:chOff x="4392" y="1893"/>
            <a:chExt cx="525" cy="447"/>
          </a:xfrm>
        </p:grpSpPr>
        <p:sp>
          <p:nvSpPr>
            <p:cNvPr id="303141" name="Line 37"/>
            <p:cNvSpPr>
              <a:spLocks noChangeShapeType="1"/>
            </p:cNvSpPr>
            <p:nvPr/>
          </p:nvSpPr>
          <p:spPr bwMode="auto">
            <a:xfrm flipV="1">
              <a:off x="4591" y="2167"/>
              <a:ext cx="36" cy="75"/>
            </a:xfrm>
            <a:prstGeom prst="line">
              <a:avLst/>
            </a:prstGeom>
            <a:noFill/>
            <a:ln w="38100">
              <a:solidFill>
                <a:srgbClr val="FF0000"/>
              </a:solidFill>
              <a:round/>
              <a:headEnd/>
              <a:tailEnd type="stealth" w="lg" len="lg"/>
            </a:ln>
            <a:effectLst/>
          </p:spPr>
          <p:txBody>
            <a:bodyPr/>
            <a:lstStyle/>
            <a:p>
              <a:endParaRPr lang="th-TH"/>
            </a:p>
          </p:txBody>
        </p:sp>
        <p:grpSp>
          <p:nvGrpSpPr>
            <p:cNvPr id="303142" name="Group 38"/>
            <p:cNvGrpSpPr>
              <a:grpSpLocks/>
            </p:cNvGrpSpPr>
            <p:nvPr/>
          </p:nvGrpSpPr>
          <p:grpSpPr bwMode="auto">
            <a:xfrm>
              <a:off x="4392" y="1893"/>
              <a:ext cx="525" cy="447"/>
              <a:chOff x="4392" y="1893"/>
              <a:chExt cx="525" cy="447"/>
            </a:xfrm>
          </p:grpSpPr>
          <p:sp>
            <p:nvSpPr>
              <p:cNvPr id="303143" name="Freeform 39"/>
              <p:cNvSpPr>
                <a:spLocks/>
              </p:cNvSpPr>
              <p:nvPr/>
            </p:nvSpPr>
            <p:spPr bwMode="auto">
              <a:xfrm>
                <a:off x="4392" y="1983"/>
                <a:ext cx="330" cy="357"/>
              </a:xfrm>
              <a:custGeom>
                <a:avLst/>
                <a:gdLst/>
                <a:ahLst/>
                <a:cxnLst>
                  <a:cxn ang="0">
                    <a:pos x="0" y="357"/>
                  </a:cxn>
                  <a:cxn ang="0">
                    <a:pos x="138" y="354"/>
                  </a:cxn>
                  <a:cxn ang="0">
                    <a:pos x="174" y="297"/>
                  </a:cxn>
                  <a:cxn ang="0">
                    <a:pos x="234" y="186"/>
                  </a:cxn>
                  <a:cxn ang="0">
                    <a:pos x="285" y="90"/>
                  </a:cxn>
                  <a:cxn ang="0">
                    <a:pos x="330" y="0"/>
                  </a:cxn>
                </a:cxnLst>
                <a:rect l="0" t="0" r="r" b="b"/>
                <a:pathLst>
                  <a:path w="330" h="357">
                    <a:moveTo>
                      <a:pt x="0" y="357"/>
                    </a:moveTo>
                    <a:lnTo>
                      <a:pt x="138" y="354"/>
                    </a:lnTo>
                    <a:lnTo>
                      <a:pt x="174" y="297"/>
                    </a:lnTo>
                    <a:lnTo>
                      <a:pt x="234" y="186"/>
                    </a:lnTo>
                    <a:lnTo>
                      <a:pt x="285" y="90"/>
                    </a:lnTo>
                    <a:lnTo>
                      <a:pt x="330" y="0"/>
                    </a:lnTo>
                  </a:path>
                </a:pathLst>
              </a:custGeom>
              <a:noFill/>
              <a:ln w="38100">
                <a:solidFill>
                  <a:srgbClr val="FF0000"/>
                </a:solidFill>
                <a:round/>
                <a:headEnd/>
                <a:tailEnd/>
              </a:ln>
              <a:effectLst/>
            </p:spPr>
            <p:txBody>
              <a:bodyPr/>
              <a:lstStyle/>
              <a:p>
                <a:endParaRPr lang="th-TH"/>
              </a:p>
            </p:txBody>
          </p:sp>
          <p:sp>
            <p:nvSpPr>
              <p:cNvPr id="303144" name="Text Box 40"/>
              <p:cNvSpPr txBox="1">
                <a:spLocks noChangeArrowheads="1"/>
              </p:cNvSpPr>
              <p:nvPr/>
            </p:nvSpPr>
            <p:spPr bwMode="auto">
              <a:xfrm>
                <a:off x="4739" y="1893"/>
                <a:ext cx="178" cy="173"/>
              </a:xfrm>
              <a:prstGeom prst="rect">
                <a:avLst/>
              </a:prstGeom>
              <a:noFill/>
              <a:ln w="9525">
                <a:noFill/>
                <a:miter lim="800000"/>
                <a:headEnd/>
                <a:tailEnd/>
              </a:ln>
              <a:effectLst/>
            </p:spPr>
            <p:txBody>
              <a:bodyPr>
                <a:spAutoFit/>
              </a:bodyPr>
              <a:lstStyle/>
              <a:p>
                <a:pPr>
                  <a:spcBef>
                    <a:spcPct val="50000"/>
                  </a:spcBef>
                </a:pPr>
                <a:r>
                  <a:rPr lang="en-US" sz="1200" i="1" baseline="0">
                    <a:solidFill>
                      <a:srgbClr val="FFFF00"/>
                    </a:solidFill>
                    <a:latin typeface="Comic Sans MS" pitchFamily="66" charset="0"/>
                  </a:rPr>
                  <a:t>3</a:t>
                </a:r>
                <a:endParaRPr lang="th-TH" sz="1200" i="1" baseline="0">
                  <a:solidFill>
                    <a:srgbClr val="FFFF00"/>
                  </a:solidFill>
                  <a:latin typeface="Comic Sans MS" pitchFamily="66" charset="0"/>
                </a:endParaRPr>
              </a:p>
            </p:txBody>
          </p:sp>
          <p:sp>
            <p:nvSpPr>
              <p:cNvPr id="303145" name="Oval 41"/>
              <p:cNvSpPr>
                <a:spLocks noChangeArrowheads="1"/>
              </p:cNvSpPr>
              <p:nvPr/>
            </p:nvSpPr>
            <p:spPr bwMode="auto">
              <a:xfrm>
                <a:off x="4671" y="1932"/>
                <a:ext cx="87" cy="88"/>
              </a:xfrm>
              <a:prstGeom prst="ellipse">
                <a:avLst/>
              </a:prstGeom>
              <a:solidFill>
                <a:srgbClr val="00FFFF"/>
              </a:solidFill>
              <a:ln w="9525">
                <a:solidFill>
                  <a:srgbClr val="C0C0C0"/>
                </a:solidFill>
                <a:round/>
                <a:headEnd/>
                <a:tailEnd/>
              </a:ln>
              <a:effectLst/>
            </p:spPr>
            <p:txBody>
              <a:bodyPr wrap="none" anchor="ctr"/>
              <a:lstStyle/>
              <a:p>
                <a:endParaRPr lang="th-TH"/>
              </a:p>
            </p:txBody>
          </p:sp>
        </p:grpSp>
      </p:grpSp>
      <p:grpSp>
        <p:nvGrpSpPr>
          <p:cNvPr id="303146" name="Group 42"/>
          <p:cNvGrpSpPr>
            <a:grpSpLocks/>
          </p:cNvGrpSpPr>
          <p:nvPr/>
        </p:nvGrpSpPr>
        <p:grpSpPr bwMode="auto">
          <a:xfrm>
            <a:off x="6923088" y="2967038"/>
            <a:ext cx="327025" cy="2028825"/>
            <a:chOff x="4244" y="1281"/>
            <a:chExt cx="206" cy="1278"/>
          </a:xfrm>
        </p:grpSpPr>
        <p:sp>
          <p:nvSpPr>
            <p:cNvPr id="303147" name="Text Box 43"/>
            <p:cNvSpPr txBox="1">
              <a:spLocks noChangeArrowheads="1"/>
            </p:cNvSpPr>
            <p:nvPr/>
          </p:nvSpPr>
          <p:spPr bwMode="auto">
            <a:xfrm>
              <a:off x="4244" y="1281"/>
              <a:ext cx="178" cy="173"/>
            </a:xfrm>
            <a:prstGeom prst="rect">
              <a:avLst/>
            </a:prstGeom>
            <a:noFill/>
            <a:ln w="9525">
              <a:noFill/>
              <a:miter lim="800000"/>
              <a:headEnd/>
              <a:tailEnd/>
            </a:ln>
            <a:effectLst/>
          </p:spPr>
          <p:txBody>
            <a:bodyPr>
              <a:spAutoFit/>
            </a:bodyPr>
            <a:lstStyle/>
            <a:p>
              <a:pPr>
                <a:spcBef>
                  <a:spcPct val="50000"/>
                </a:spcBef>
              </a:pPr>
              <a:r>
                <a:rPr lang="en-US" sz="1200" i="1" baseline="0">
                  <a:solidFill>
                    <a:srgbClr val="FFFF00"/>
                  </a:solidFill>
                  <a:latin typeface="Comic Sans MS" pitchFamily="66" charset="0"/>
                </a:rPr>
                <a:t>1</a:t>
              </a:r>
              <a:endParaRPr lang="th-TH" sz="1200" i="1" baseline="0">
                <a:solidFill>
                  <a:srgbClr val="FFFF00"/>
                </a:solidFill>
                <a:latin typeface="Comic Sans MS" pitchFamily="66" charset="0"/>
              </a:endParaRPr>
            </a:p>
          </p:txBody>
        </p:sp>
        <p:grpSp>
          <p:nvGrpSpPr>
            <p:cNvPr id="303148" name="Group 44"/>
            <p:cNvGrpSpPr>
              <a:grpSpLocks/>
            </p:cNvGrpSpPr>
            <p:nvPr/>
          </p:nvGrpSpPr>
          <p:grpSpPr bwMode="auto">
            <a:xfrm>
              <a:off x="4392" y="1491"/>
              <a:ext cx="3" cy="852"/>
              <a:chOff x="4392" y="1491"/>
              <a:chExt cx="3" cy="852"/>
            </a:xfrm>
          </p:grpSpPr>
          <p:sp>
            <p:nvSpPr>
              <p:cNvPr id="303149" name="Line 45"/>
              <p:cNvSpPr>
                <a:spLocks noChangeShapeType="1"/>
              </p:cNvSpPr>
              <p:nvPr/>
            </p:nvSpPr>
            <p:spPr bwMode="auto">
              <a:xfrm>
                <a:off x="4392" y="1491"/>
                <a:ext cx="3" cy="852"/>
              </a:xfrm>
              <a:prstGeom prst="line">
                <a:avLst/>
              </a:prstGeom>
              <a:noFill/>
              <a:ln w="38100">
                <a:solidFill>
                  <a:srgbClr val="FFCC99"/>
                </a:solidFill>
                <a:round/>
                <a:headEnd/>
                <a:tailEnd/>
              </a:ln>
              <a:effectLst/>
            </p:spPr>
            <p:txBody>
              <a:bodyPr/>
              <a:lstStyle/>
              <a:p>
                <a:endParaRPr lang="th-TH"/>
              </a:p>
            </p:txBody>
          </p:sp>
          <p:sp>
            <p:nvSpPr>
              <p:cNvPr id="303150" name="Line 46"/>
              <p:cNvSpPr>
                <a:spLocks noChangeShapeType="1"/>
              </p:cNvSpPr>
              <p:nvPr/>
            </p:nvSpPr>
            <p:spPr bwMode="auto">
              <a:xfrm>
                <a:off x="4392" y="1782"/>
                <a:ext cx="0" cy="168"/>
              </a:xfrm>
              <a:prstGeom prst="line">
                <a:avLst/>
              </a:prstGeom>
              <a:noFill/>
              <a:ln w="38100">
                <a:solidFill>
                  <a:srgbClr val="FFCC99"/>
                </a:solidFill>
                <a:round/>
                <a:headEnd/>
                <a:tailEnd type="stealth" w="lg" len="lg"/>
              </a:ln>
              <a:effectLst/>
            </p:spPr>
            <p:txBody>
              <a:bodyPr/>
              <a:lstStyle/>
              <a:p>
                <a:endParaRPr lang="th-TH"/>
              </a:p>
            </p:txBody>
          </p:sp>
        </p:grpSp>
        <p:sp>
          <p:nvSpPr>
            <p:cNvPr id="303151" name="Oval 47"/>
            <p:cNvSpPr>
              <a:spLocks noChangeArrowheads="1"/>
            </p:cNvSpPr>
            <p:nvPr/>
          </p:nvSpPr>
          <p:spPr bwMode="auto">
            <a:xfrm>
              <a:off x="4350" y="1446"/>
              <a:ext cx="87" cy="88"/>
            </a:xfrm>
            <a:prstGeom prst="ellipse">
              <a:avLst/>
            </a:prstGeom>
            <a:solidFill>
              <a:srgbClr val="00FFFF"/>
            </a:solidFill>
            <a:ln w="9525">
              <a:solidFill>
                <a:srgbClr val="C0C0C0"/>
              </a:solidFill>
              <a:round/>
              <a:headEnd/>
              <a:tailEnd/>
            </a:ln>
            <a:effectLst/>
          </p:spPr>
          <p:txBody>
            <a:bodyPr wrap="none" anchor="ctr"/>
            <a:lstStyle/>
            <a:p>
              <a:endParaRPr lang="th-TH"/>
            </a:p>
          </p:txBody>
        </p:sp>
        <p:sp>
          <p:nvSpPr>
            <p:cNvPr id="303152" name="Text Box 48"/>
            <p:cNvSpPr txBox="1">
              <a:spLocks noChangeArrowheads="1"/>
            </p:cNvSpPr>
            <p:nvPr/>
          </p:nvSpPr>
          <p:spPr bwMode="auto">
            <a:xfrm>
              <a:off x="4272" y="2386"/>
              <a:ext cx="178" cy="173"/>
            </a:xfrm>
            <a:prstGeom prst="rect">
              <a:avLst/>
            </a:prstGeom>
            <a:noFill/>
            <a:ln w="9525">
              <a:noFill/>
              <a:miter lim="800000"/>
              <a:headEnd/>
              <a:tailEnd/>
            </a:ln>
            <a:effectLst/>
          </p:spPr>
          <p:txBody>
            <a:bodyPr>
              <a:spAutoFit/>
            </a:bodyPr>
            <a:lstStyle/>
            <a:p>
              <a:pPr>
                <a:spcBef>
                  <a:spcPct val="50000"/>
                </a:spcBef>
              </a:pPr>
              <a:r>
                <a:rPr lang="en-US" sz="1200" i="1" baseline="0">
                  <a:solidFill>
                    <a:srgbClr val="FFFF00"/>
                  </a:solidFill>
                  <a:latin typeface="Comic Sans MS" pitchFamily="66" charset="0"/>
                </a:rPr>
                <a:t>2</a:t>
              </a:r>
              <a:endParaRPr lang="th-TH" sz="1200" i="1" baseline="0">
                <a:solidFill>
                  <a:srgbClr val="FFFF00"/>
                </a:solidFill>
                <a:latin typeface="Comic Sans MS" pitchFamily="66" charset="0"/>
              </a:endParaRPr>
            </a:p>
          </p:txBody>
        </p:sp>
        <p:sp>
          <p:nvSpPr>
            <p:cNvPr id="303153" name="Oval 49"/>
            <p:cNvSpPr>
              <a:spLocks noChangeArrowheads="1"/>
            </p:cNvSpPr>
            <p:nvPr/>
          </p:nvSpPr>
          <p:spPr bwMode="auto">
            <a:xfrm>
              <a:off x="4351" y="2296"/>
              <a:ext cx="87" cy="88"/>
            </a:xfrm>
            <a:prstGeom prst="ellipse">
              <a:avLst/>
            </a:prstGeom>
            <a:solidFill>
              <a:srgbClr val="00FFFF"/>
            </a:solidFill>
            <a:ln w="9525">
              <a:solidFill>
                <a:srgbClr val="C0C0C0"/>
              </a:solidFill>
              <a:round/>
              <a:headEnd/>
              <a:tailEnd/>
            </a:ln>
            <a:effectLst/>
          </p:spPr>
          <p:txBody>
            <a:bodyPr wrap="none" anchor="ctr"/>
            <a:lstStyle/>
            <a:p>
              <a:endParaRPr lang="th-TH"/>
            </a:p>
          </p:txBody>
        </p:sp>
      </p:grpSp>
      <p:grpSp>
        <p:nvGrpSpPr>
          <p:cNvPr id="303154" name="Group 50"/>
          <p:cNvGrpSpPr>
            <a:grpSpLocks/>
          </p:cNvGrpSpPr>
          <p:nvPr/>
        </p:nvGrpSpPr>
        <p:grpSpPr bwMode="auto">
          <a:xfrm>
            <a:off x="5099050" y="3881438"/>
            <a:ext cx="282575" cy="1509712"/>
            <a:chOff x="3095" y="1857"/>
            <a:chExt cx="178" cy="951"/>
          </a:xfrm>
        </p:grpSpPr>
        <p:grpSp>
          <p:nvGrpSpPr>
            <p:cNvPr id="303155" name="Group 51"/>
            <p:cNvGrpSpPr>
              <a:grpSpLocks/>
            </p:cNvGrpSpPr>
            <p:nvPr/>
          </p:nvGrpSpPr>
          <p:grpSpPr bwMode="auto">
            <a:xfrm>
              <a:off x="3207" y="2052"/>
              <a:ext cx="27" cy="756"/>
              <a:chOff x="3207" y="2052"/>
              <a:chExt cx="0" cy="750"/>
            </a:xfrm>
          </p:grpSpPr>
          <p:sp>
            <p:nvSpPr>
              <p:cNvPr id="303156" name="Line 52"/>
              <p:cNvSpPr>
                <a:spLocks noChangeShapeType="1"/>
              </p:cNvSpPr>
              <p:nvPr/>
            </p:nvSpPr>
            <p:spPr bwMode="auto">
              <a:xfrm flipV="1">
                <a:off x="3207" y="2052"/>
                <a:ext cx="0" cy="750"/>
              </a:xfrm>
              <a:prstGeom prst="line">
                <a:avLst/>
              </a:prstGeom>
              <a:noFill/>
              <a:ln w="38100">
                <a:solidFill>
                  <a:srgbClr val="00FF00"/>
                </a:solidFill>
                <a:round/>
                <a:headEnd/>
                <a:tailEnd/>
              </a:ln>
              <a:effectLst/>
            </p:spPr>
            <p:txBody>
              <a:bodyPr/>
              <a:lstStyle/>
              <a:p>
                <a:endParaRPr lang="th-TH"/>
              </a:p>
            </p:txBody>
          </p:sp>
          <p:sp>
            <p:nvSpPr>
              <p:cNvPr id="303157" name="Line 53"/>
              <p:cNvSpPr>
                <a:spLocks noChangeShapeType="1"/>
              </p:cNvSpPr>
              <p:nvPr/>
            </p:nvSpPr>
            <p:spPr bwMode="auto">
              <a:xfrm flipV="1">
                <a:off x="3207" y="2226"/>
                <a:ext cx="0" cy="147"/>
              </a:xfrm>
              <a:prstGeom prst="line">
                <a:avLst/>
              </a:prstGeom>
              <a:noFill/>
              <a:ln w="38100">
                <a:solidFill>
                  <a:srgbClr val="66FF66"/>
                </a:solidFill>
                <a:round/>
                <a:headEnd/>
                <a:tailEnd type="stealth" w="lg" len="lg"/>
              </a:ln>
              <a:effectLst/>
            </p:spPr>
            <p:txBody>
              <a:bodyPr/>
              <a:lstStyle/>
              <a:p>
                <a:endParaRPr lang="th-TH"/>
              </a:p>
            </p:txBody>
          </p:sp>
        </p:grpSp>
        <p:sp>
          <p:nvSpPr>
            <p:cNvPr id="303158" name="Text Box 54"/>
            <p:cNvSpPr txBox="1">
              <a:spLocks noChangeArrowheads="1"/>
            </p:cNvSpPr>
            <p:nvPr/>
          </p:nvSpPr>
          <p:spPr bwMode="auto">
            <a:xfrm>
              <a:off x="3095" y="1857"/>
              <a:ext cx="178" cy="173"/>
            </a:xfrm>
            <a:prstGeom prst="rect">
              <a:avLst/>
            </a:prstGeom>
            <a:noFill/>
            <a:ln w="9525">
              <a:noFill/>
              <a:miter lim="800000"/>
              <a:headEnd/>
              <a:tailEnd/>
            </a:ln>
            <a:effectLst/>
          </p:spPr>
          <p:txBody>
            <a:bodyPr>
              <a:spAutoFit/>
            </a:bodyPr>
            <a:lstStyle/>
            <a:p>
              <a:pPr>
                <a:spcBef>
                  <a:spcPct val="50000"/>
                </a:spcBef>
              </a:pPr>
              <a:r>
                <a:rPr lang="en-US" sz="1200" i="1" baseline="0">
                  <a:solidFill>
                    <a:srgbClr val="FFFF00"/>
                  </a:solidFill>
                  <a:latin typeface="Comic Sans MS" pitchFamily="66" charset="0"/>
                </a:rPr>
                <a:t>6</a:t>
              </a:r>
              <a:endParaRPr lang="th-TH" sz="1200" i="1" baseline="0">
                <a:solidFill>
                  <a:srgbClr val="FFFF00"/>
                </a:solidFill>
                <a:latin typeface="Comic Sans MS" pitchFamily="66" charset="0"/>
              </a:endParaRPr>
            </a:p>
          </p:txBody>
        </p:sp>
        <p:sp>
          <p:nvSpPr>
            <p:cNvPr id="303159" name="Oval 55"/>
            <p:cNvSpPr>
              <a:spLocks noChangeArrowheads="1"/>
            </p:cNvSpPr>
            <p:nvPr/>
          </p:nvSpPr>
          <p:spPr bwMode="auto">
            <a:xfrm>
              <a:off x="3164" y="2027"/>
              <a:ext cx="87" cy="88"/>
            </a:xfrm>
            <a:prstGeom prst="ellipse">
              <a:avLst/>
            </a:prstGeom>
            <a:solidFill>
              <a:srgbClr val="00FFFF"/>
            </a:solidFill>
            <a:ln w="9525">
              <a:solidFill>
                <a:srgbClr val="C0C0C0"/>
              </a:solidFill>
              <a:round/>
              <a:headEnd/>
              <a:tailEnd/>
            </a:ln>
            <a:effectLst/>
          </p:spPr>
          <p:txBody>
            <a:bodyPr wrap="none" anchor="ctr"/>
            <a:lstStyle/>
            <a:p>
              <a:endParaRPr lang="th-TH"/>
            </a:p>
          </p:txBody>
        </p:sp>
      </p:grpSp>
      <p:grpSp>
        <p:nvGrpSpPr>
          <p:cNvPr id="303160" name="Group 56"/>
          <p:cNvGrpSpPr>
            <a:grpSpLocks/>
          </p:cNvGrpSpPr>
          <p:nvPr/>
        </p:nvGrpSpPr>
        <p:grpSpPr bwMode="auto">
          <a:xfrm>
            <a:off x="2163763" y="5581650"/>
            <a:ext cx="2557462" cy="1090613"/>
            <a:chOff x="2545" y="2940"/>
            <a:chExt cx="1611" cy="687"/>
          </a:xfrm>
        </p:grpSpPr>
        <p:grpSp>
          <p:nvGrpSpPr>
            <p:cNvPr id="303161" name="Group 57"/>
            <p:cNvGrpSpPr>
              <a:grpSpLocks/>
            </p:cNvGrpSpPr>
            <p:nvPr/>
          </p:nvGrpSpPr>
          <p:grpSpPr bwMode="auto">
            <a:xfrm>
              <a:off x="3216" y="2940"/>
              <a:ext cx="940" cy="510"/>
              <a:chOff x="2725" y="2281"/>
              <a:chExt cx="791" cy="423"/>
            </a:xfrm>
          </p:grpSpPr>
          <p:sp>
            <p:nvSpPr>
              <p:cNvPr id="303162" name="Oval 58"/>
              <p:cNvSpPr>
                <a:spLocks noChangeArrowheads="1"/>
              </p:cNvSpPr>
              <p:nvPr/>
            </p:nvSpPr>
            <p:spPr bwMode="auto">
              <a:xfrm>
                <a:off x="2744" y="2281"/>
                <a:ext cx="451" cy="423"/>
              </a:xfrm>
              <a:prstGeom prst="ellipse">
                <a:avLst/>
              </a:prstGeom>
              <a:solidFill>
                <a:srgbClr val="CCFFFF"/>
              </a:solidFill>
              <a:ln w="9525">
                <a:solidFill>
                  <a:schemeClr val="tx1"/>
                </a:solidFill>
                <a:round/>
                <a:headEnd/>
                <a:tailEnd/>
              </a:ln>
              <a:effectLst/>
            </p:spPr>
            <p:txBody>
              <a:bodyPr wrap="none" anchor="ctr"/>
              <a:lstStyle/>
              <a:p>
                <a:endParaRPr lang="th-TH"/>
              </a:p>
            </p:txBody>
          </p:sp>
          <p:sp>
            <p:nvSpPr>
              <p:cNvPr id="303163" name="Text Box 59"/>
              <p:cNvSpPr txBox="1">
                <a:spLocks noChangeArrowheads="1"/>
              </p:cNvSpPr>
              <p:nvPr/>
            </p:nvSpPr>
            <p:spPr bwMode="auto">
              <a:xfrm>
                <a:off x="2725" y="2411"/>
                <a:ext cx="494" cy="144"/>
              </a:xfrm>
              <a:prstGeom prst="rect">
                <a:avLst/>
              </a:prstGeom>
              <a:noFill/>
              <a:ln w="9525">
                <a:noFill/>
                <a:miter lim="800000"/>
                <a:headEnd/>
                <a:tailEnd/>
              </a:ln>
              <a:effectLst/>
            </p:spPr>
            <p:txBody>
              <a:bodyPr>
                <a:spAutoFit/>
              </a:bodyPr>
              <a:lstStyle/>
              <a:p>
                <a:pPr>
                  <a:spcBef>
                    <a:spcPct val="50000"/>
                  </a:spcBef>
                </a:pPr>
                <a:r>
                  <a:rPr lang="en-US" sz="1200" i="1" baseline="0">
                    <a:solidFill>
                      <a:srgbClr val="3366FF"/>
                    </a:solidFill>
                    <a:latin typeface="Comic Sans MS" pitchFamily="66" charset="0"/>
                  </a:rPr>
                  <a:t>Condenser</a:t>
                </a:r>
                <a:endParaRPr lang="th-TH" sz="1200" i="1" baseline="0">
                  <a:solidFill>
                    <a:srgbClr val="3366FF"/>
                  </a:solidFill>
                  <a:latin typeface="Comic Sans MS" pitchFamily="66" charset="0"/>
                </a:endParaRPr>
              </a:p>
            </p:txBody>
          </p:sp>
          <p:sp>
            <p:nvSpPr>
              <p:cNvPr id="303164" name="AutoShape 60"/>
              <p:cNvSpPr>
                <a:spLocks noChangeArrowheads="1"/>
              </p:cNvSpPr>
              <p:nvPr/>
            </p:nvSpPr>
            <p:spPr bwMode="auto">
              <a:xfrm rot="19850294" flipV="1">
                <a:off x="3085" y="2508"/>
                <a:ext cx="285" cy="154"/>
              </a:xfrm>
              <a:prstGeom prst="curvedDownArrow">
                <a:avLst>
                  <a:gd name="adj1" fmla="val 37013"/>
                  <a:gd name="adj2" fmla="val 74026"/>
                  <a:gd name="adj3" fmla="val 33333"/>
                </a:avLst>
              </a:prstGeom>
              <a:solidFill>
                <a:srgbClr val="3366FF"/>
              </a:solidFill>
              <a:ln w="9525">
                <a:solidFill>
                  <a:schemeClr val="tx1"/>
                </a:solidFill>
                <a:miter lim="800000"/>
                <a:headEnd/>
                <a:tailEnd/>
              </a:ln>
              <a:effectLst/>
            </p:spPr>
            <p:txBody>
              <a:bodyPr wrap="none" anchor="ctr"/>
              <a:lstStyle/>
              <a:p>
                <a:endParaRPr lang="th-TH"/>
              </a:p>
            </p:txBody>
          </p:sp>
          <p:sp>
            <p:nvSpPr>
              <p:cNvPr id="303165" name="Text Box 61"/>
              <p:cNvSpPr txBox="1">
                <a:spLocks noChangeArrowheads="1"/>
              </p:cNvSpPr>
              <p:nvPr/>
            </p:nvSpPr>
            <p:spPr bwMode="auto">
              <a:xfrm>
                <a:off x="3267" y="2530"/>
                <a:ext cx="249" cy="143"/>
              </a:xfrm>
              <a:prstGeom prst="rect">
                <a:avLst/>
              </a:prstGeom>
              <a:noFill/>
              <a:ln w="9525">
                <a:noFill/>
                <a:miter lim="800000"/>
                <a:headEnd/>
                <a:tailEnd/>
              </a:ln>
              <a:effectLst/>
            </p:spPr>
            <p:txBody>
              <a:bodyPr>
                <a:spAutoFit/>
              </a:bodyPr>
              <a:lstStyle/>
              <a:p>
                <a:pPr>
                  <a:spcBef>
                    <a:spcPct val="50000"/>
                  </a:spcBef>
                </a:pPr>
                <a:r>
                  <a:rPr lang="en-US" sz="1200" i="1" baseline="0">
                    <a:latin typeface="Comic Sans MS" pitchFamily="66" charset="0"/>
                  </a:rPr>
                  <a:t>Q</a:t>
                </a:r>
                <a:r>
                  <a:rPr lang="en-US" sz="1200" i="1">
                    <a:latin typeface="Comic Sans MS" pitchFamily="66" charset="0"/>
                  </a:rPr>
                  <a:t>c</a:t>
                </a:r>
                <a:endParaRPr lang="th-TH" sz="1200" i="1" baseline="0">
                  <a:latin typeface="Comic Sans MS" pitchFamily="66" charset="0"/>
                </a:endParaRPr>
              </a:p>
            </p:txBody>
          </p:sp>
        </p:grpSp>
        <p:sp>
          <p:nvSpPr>
            <p:cNvPr id="303166" name="Line 62"/>
            <p:cNvSpPr>
              <a:spLocks noChangeShapeType="1"/>
            </p:cNvSpPr>
            <p:nvPr/>
          </p:nvSpPr>
          <p:spPr bwMode="auto">
            <a:xfrm flipH="1">
              <a:off x="2545" y="3383"/>
              <a:ext cx="797" cy="6"/>
            </a:xfrm>
            <a:prstGeom prst="line">
              <a:avLst/>
            </a:prstGeom>
            <a:noFill/>
            <a:ln w="19050">
              <a:solidFill>
                <a:schemeClr val="tx1"/>
              </a:solidFill>
              <a:round/>
              <a:headEnd/>
              <a:tailEnd type="triangle" w="med" len="med"/>
            </a:ln>
            <a:effectLst/>
          </p:spPr>
          <p:txBody>
            <a:bodyPr/>
            <a:lstStyle/>
            <a:p>
              <a:endParaRPr lang="th-TH"/>
            </a:p>
          </p:txBody>
        </p:sp>
        <p:grpSp>
          <p:nvGrpSpPr>
            <p:cNvPr id="303167" name="Group 63"/>
            <p:cNvGrpSpPr>
              <a:grpSpLocks/>
            </p:cNvGrpSpPr>
            <p:nvPr/>
          </p:nvGrpSpPr>
          <p:grpSpPr bwMode="auto">
            <a:xfrm>
              <a:off x="2866" y="3330"/>
              <a:ext cx="171" cy="297"/>
              <a:chOff x="2866" y="3330"/>
              <a:chExt cx="171" cy="297"/>
            </a:xfrm>
          </p:grpSpPr>
          <p:grpSp>
            <p:nvGrpSpPr>
              <p:cNvPr id="303168" name="Group 64"/>
              <p:cNvGrpSpPr>
                <a:grpSpLocks/>
              </p:cNvGrpSpPr>
              <p:nvPr/>
            </p:nvGrpSpPr>
            <p:grpSpPr bwMode="auto">
              <a:xfrm>
                <a:off x="2866" y="3454"/>
                <a:ext cx="171" cy="173"/>
                <a:chOff x="4061" y="1649"/>
                <a:chExt cx="171" cy="173"/>
              </a:xfrm>
            </p:grpSpPr>
            <p:sp>
              <p:nvSpPr>
                <p:cNvPr id="303169" name="Text Box 65"/>
                <p:cNvSpPr txBox="1">
                  <a:spLocks noChangeArrowheads="1"/>
                </p:cNvSpPr>
                <p:nvPr/>
              </p:nvSpPr>
              <p:spPr bwMode="auto">
                <a:xfrm>
                  <a:off x="4061" y="1649"/>
                  <a:ext cx="148" cy="173"/>
                </a:xfrm>
                <a:prstGeom prst="rect">
                  <a:avLst/>
                </a:prstGeom>
                <a:noFill/>
                <a:ln w="9525">
                  <a:noFill/>
                  <a:miter lim="800000"/>
                  <a:headEnd/>
                  <a:tailEnd/>
                </a:ln>
                <a:effectLst/>
              </p:spPr>
              <p:txBody>
                <a:bodyPr>
                  <a:spAutoFit/>
                </a:bodyPr>
                <a:lstStyle/>
                <a:p>
                  <a:pPr algn="ctr">
                    <a:spcBef>
                      <a:spcPct val="50000"/>
                    </a:spcBef>
                  </a:pPr>
                  <a:r>
                    <a:rPr lang="en-US" sz="1200" baseline="0">
                      <a:latin typeface="Script MT Bold" pitchFamily="66" charset="0"/>
                    </a:rPr>
                    <a:t>5</a:t>
                  </a:r>
                  <a:endParaRPr lang="th-TH" sz="1200" baseline="0">
                    <a:latin typeface="Script MT Bold" pitchFamily="66" charset="0"/>
                  </a:endParaRPr>
                </a:p>
              </p:txBody>
            </p:sp>
            <p:sp>
              <p:nvSpPr>
                <p:cNvPr id="303170" name="Oval 66"/>
                <p:cNvSpPr>
                  <a:spLocks noChangeArrowheads="1"/>
                </p:cNvSpPr>
                <p:nvPr/>
              </p:nvSpPr>
              <p:spPr bwMode="auto">
                <a:xfrm>
                  <a:off x="4064" y="1659"/>
                  <a:ext cx="168" cy="158"/>
                </a:xfrm>
                <a:prstGeom prst="ellipse">
                  <a:avLst/>
                </a:prstGeom>
                <a:noFill/>
                <a:ln w="9525">
                  <a:solidFill>
                    <a:srgbClr val="FFFF99"/>
                  </a:solidFill>
                  <a:round/>
                  <a:headEnd/>
                  <a:tailEnd/>
                </a:ln>
                <a:effectLst/>
              </p:spPr>
              <p:txBody>
                <a:bodyPr wrap="none" anchor="ctr"/>
                <a:lstStyle/>
                <a:p>
                  <a:endParaRPr lang="th-TH"/>
                </a:p>
              </p:txBody>
            </p:sp>
          </p:grpSp>
          <p:sp>
            <p:nvSpPr>
              <p:cNvPr id="303171" name="Line 67"/>
              <p:cNvSpPr>
                <a:spLocks noChangeShapeType="1"/>
              </p:cNvSpPr>
              <p:nvPr/>
            </p:nvSpPr>
            <p:spPr bwMode="auto">
              <a:xfrm>
                <a:off x="2952" y="3330"/>
                <a:ext cx="0" cy="130"/>
              </a:xfrm>
              <a:prstGeom prst="line">
                <a:avLst/>
              </a:prstGeom>
              <a:noFill/>
              <a:ln w="9525">
                <a:solidFill>
                  <a:schemeClr val="tx1"/>
                </a:solidFill>
                <a:round/>
                <a:headEnd/>
                <a:tailEnd/>
              </a:ln>
              <a:effectLst/>
            </p:spPr>
            <p:txBody>
              <a:bodyPr/>
              <a:lstStyle/>
              <a:p>
                <a:endParaRPr lang="th-TH"/>
              </a:p>
            </p:txBody>
          </p:sp>
        </p:grpSp>
      </p:grpSp>
      <p:sp>
        <p:nvSpPr>
          <p:cNvPr id="303172" name="Text Box 68"/>
          <p:cNvSpPr txBox="1">
            <a:spLocks noChangeArrowheads="1"/>
          </p:cNvSpPr>
          <p:nvPr/>
        </p:nvSpPr>
        <p:spPr bwMode="auto">
          <a:xfrm>
            <a:off x="1196975" y="1947863"/>
            <a:ext cx="1628775" cy="304800"/>
          </a:xfrm>
          <a:prstGeom prst="rect">
            <a:avLst/>
          </a:prstGeom>
          <a:noFill/>
          <a:ln w="9525">
            <a:noFill/>
            <a:miter lim="800000"/>
            <a:headEnd/>
            <a:tailEnd/>
          </a:ln>
          <a:effectLst/>
        </p:spPr>
        <p:txBody>
          <a:bodyPr>
            <a:spAutoFit/>
          </a:bodyPr>
          <a:lstStyle/>
          <a:p>
            <a:pPr algn="ctr">
              <a:spcBef>
                <a:spcPct val="50000"/>
              </a:spcBef>
            </a:pPr>
            <a:r>
              <a:rPr lang="en-US" sz="1400" i="1" baseline="0">
                <a:solidFill>
                  <a:srgbClr val="FFFF00"/>
                </a:solidFill>
                <a:latin typeface="Times New Roman" pitchFamily="18" charset="0"/>
              </a:rPr>
              <a:t>Schematic diagram</a:t>
            </a:r>
            <a:endParaRPr lang="th-TH" sz="1400" i="1" baseline="0">
              <a:solidFill>
                <a:srgbClr val="FFFF00"/>
              </a:solidFill>
              <a:latin typeface="Times New Roman" pitchFamily="18" charset="0"/>
            </a:endParaRPr>
          </a:p>
        </p:txBody>
      </p:sp>
      <p:grpSp>
        <p:nvGrpSpPr>
          <p:cNvPr id="303173" name="Group 69"/>
          <p:cNvGrpSpPr>
            <a:grpSpLocks/>
          </p:cNvGrpSpPr>
          <p:nvPr/>
        </p:nvGrpSpPr>
        <p:grpSpPr bwMode="auto">
          <a:xfrm>
            <a:off x="758825" y="3594100"/>
            <a:ext cx="2468563" cy="2041525"/>
            <a:chOff x="3106" y="734"/>
            <a:chExt cx="1555" cy="1286"/>
          </a:xfrm>
        </p:grpSpPr>
        <p:sp>
          <p:nvSpPr>
            <p:cNvPr id="303174" name="Line 70"/>
            <p:cNvSpPr>
              <a:spLocks noChangeShapeType="1"/>
            </p:cNvSpPr>
            <p:nvPr/>
          </p:nvSpPr>
          <p:spPr bwMode="auto">
            <a:xfrm flipH="1" flipV="1">
              <a:off x="4660" y="1009"/>
              <a:ext cx="0" cy="195"/>
            </a:xfrm>
            <a:prstGeom prst="line">
              <a:avLst/>
            </a:prstGeom>
            <a:noFill/>
            <a:ln w="31750">
              <a:solidFill>
                <a:srgbClr val="FF0000"/>
              </a:solidFill>
              <a:round/>
              <a:headEnd/>
              <a:tailEnd type="stealth" w="lg" len="lg"/>
            </a:ln>
            <a:effectLst/>
          </p:spPr>
          <p:txBody>
            <a:bodyPr/>
            <a:lstStyle/>
            <a:p>
              <a:endParaRPr lang="th-TH"/>
            </a:p>
          </p:txBody>
        </p:sp>
        <p:grpSp>
          <p:nvGrpSpPr>
            <p:cNvPr id="303175" name="Group 71"/>
            <p:cNvGrpSpPr>
              <a:grpSpLocks/>
            </p:cNvGrpSpPr>
            <p:nvPr/>
          </p:nvGrpSpPr>
          <p:grpSpPr bwMode="auto">
            <a:xfrm>
              <a:off x="3106" y="734"/>
              <a:ext cx="1555" cy="1286"/>
              <a:chOff x="3172" y="527"/>
              <a:chExt cx="1555" cy="1286"/>
            </a:xfrm>
          </p:grpSpPr>
          <p:grpSp>
            <p:nvGrpSpPr>
              <p:cNvPr id="303176" name="Group 72"/>
              <p:cNvGrpSpPr>
                <a:grpSpLocks/>
              </p:cNvGrpSpPr>
              <p:nvPr/>
            </p:nvGrpSpPr>
            <p:grpSpPr bwMode="auto">
              <a:xfrm>
                <a:off x="4112" y="1640"/>
                <a:ext cx="171" cy="173"/>
                <a:chOff x="4061" y="1649"/>
                <a:chExt cx="171" cy="173"/>
              </a:xfrm>
            </p:grpSpPr>
            <p:sp>
              <p:nvSpPr>
                <p:cNvPr id="303177" name="Text Box 73"/>
                <p:cNvSpPr txBox="1">
                  <a:spLocks noChangeArrowheads="1"/>
                </p:cNvSpPr>
                <p:nvPr/>
              </p:nvSpPr>
              <p:spPr bwMode="auto">
                <a:xfrm>
                  <a:off x="4061" y="1649"/>
                  <a:ext cx="148" cy="173"/>
                </a:xfrm>
                <a:prstGeom prst="rect">
                  <a:avLst/>
                </a:prstGeom>
                <a:noFill/>
                <a:ln w="9525">
                  <a:noFill/>
                  <a:miter lim="800000"/>
                  <a:headEnd/>
                  <a:tailEnd/>
                </a:ln>
                <a:effectLst/>
              </p:spPr>
              <p:txBody>
                <a:bodyPr>
                  <a:spAutoFit/>
                </a:bodyPr>
                <a:lstStyle/>
                <a:p>
                  <a:pPr algn="ctr">
                    <a:spcBef>
                      <a:spcPct val="50000"/>
                    </a:spcBef>
                  </a:pPr>
                  <a:r>
                    <a:rPr lang="en-US" sz="1200" baseline="0">
                      <a:latin typeface="Script MT Bold" pitchFamily="66" charset="0"/>
                    </a:rPr>
                    <a:t>3</a:t>
                  </a:r>
                  <a:endParaRPr lang="th-TH" sz="1200" baseline="0">
                    <a:latin typeface="Script MT Bold" pitchFamily="66" charset="0"/>
                  </a:endParaRPr>
                </a:p>
              </p:txBody>
            </p:sp>
            <p:sp>
              <p:nvSpPr>
                <p:cNvPr id="303178" name="Oval 74"/>
                <p:cNvSpPr>
                  <a:spLocks noChangeArrowheads="1"/>
                </p:cNvSpPr>
                <p:nvPr/>
              </p:nvSpPr>
              <p:spPr bwMode="auto">
                <a:xfrm>
                  <a:off x="4064" y="1659"/>
                  <a:ext cx="168" cy="158"/>
                </a:xfrm>
                <a:prstGeom prst="ellipse">
                  <a:avLst/>
                </a:prstGeom>
                <a:noFill/>
                <a:ln w="9525">
                  <a:solidFill>
                    <a:srgbClr val="FFFF99"/>
                  </a:solidFill>
                  <a:round/>
                  <a:headEnd/>
                  <a:tailEnd/>
                </a:ln>
                <a:effectLst/>
              </p:spPr>
              <p:txBody>
                <a:bodyPr wrap="none" anchor="ctr"/>
                <a:lstStyle/>
                <a:p>
                  <a:endParaRPr lang="th-TH"/>
                </a:p>
              </p:txBody>
            </p:sp>
          </p:grpSp>
          <p:sp>
            <p:nvSpPr>
              <p:cNvPr id="303179" name="Freeform 75"/>
              <p:cNvSpPr>
                <a:spLocks/>
              </p:cNvSpPr>
              <p:nvPr/>
            </p:nvSpPr>
            <p:spPr bwMode="auto">
              <a:xfrm>
                <a:off x="3172" y="527"/>
                <a:ext cx="1555" cy="1027"/>
              </a:xfrm>
              <a:custGeom>
                <a:avLst/>
                <a:gdLst/>
                <a:ahLst/>
                <a:cxnLst>
                  <a:cxn ang="0">
                    <a:pos x="1334" y="511"/>
                  </a:cxn>
                  <a:cxn ang="0">
                    <a:pos x="1336" y="630"/>
                  </a:cxn>
                  <a:cxn ang="0">
                    <a:pos x="1333" y="705"/>
                  </a:cxn>
                  <a:cxn ang="0">
                    <a:pos x="1300" y="759"/>
                  </a:cxn>
                  <a:cxn ang="0">
                    <a:pos x="1249" y="789"/>
                  </a:cxn>
                  <a:cxn ang="0">
                    <a:pos x="1174" y="810"/>
                  </a:cxn>
                  <a:cxn ang="0">
                    <a:pos x="38" y="809"/>
                  </a:cxn>
                  <a:cxn ang="0">
                    <a:pos x="16" y="816"/>
                  </a:cxn>
                  <a:cxn ang="0">
                    <a:pos x="3" y="828"/>
                  </a:cxn>
                  <a:cxn ang="0">
                    <a:pos x="0" y="849"/>
                  </a:cxn>
                  <a:cxn ang="0">
                    <a:pos x="4" y="864"/>
                  </a:cxn>
                  <a:cxn ang="0">
                    <a:pos x="15" y="873"/>
                  </a:cxn>
                  <a:cxn ang="0">
                    <a:pos x="34" y="881"/>
                  </a:cxn>
                  <a:cxn ang="0">
                    <a:pos x="318" y="881"/>
                  </a:cxn>
                  <a:cxn ang="0">
                    <a:pos x="349" y="887"/>
                  </a:cxn>
                  <a:cxn ang="0">
                    <a:pos x="361" y="896"/>
                  </a:cxn>
                  <a:cxn ang="0">
                    <a:pos x="368" y="915"/>
                  </a:cxn>
                  <a:cxn ang="0">
                    <a:pos x="364" y="932"/>
                  </a:cxn>
                  <a:cxn ang="0">
                    <a:pos x="352" y="945"/>
                  </a:cxn>
                  <a:cxn ang="0">
                    <a:pos x="327" y="953"/>
                  </a:cxn>
                  <a:cxn ang="0">
                    <a:pos x="42" y="955"/>
                  </a:cxn>
                  <a:cxn ang="0">
                    <a:pos x="19" y="963"/>
                  </a:cxn>
                  <a:cxn ang="0">
                    <a:pos x="6" y="974"/>
                  </a:cxn>
                  <a:cxn ang="0">
                    <a:pos x="2" y="993"/>
                  </a:cxn>
                  <a:cxn ang="0">
                    <a:pos x="6" y="1017"/>
                  </a:cxn>
                  <a:cxn ang="0">
                    <a:pos x="18" y="1025"/>
                  </a:cxn>
                  <a:cxn ang="0">
                    <a:pos x="38" y="1027"/>
                  </a:cxn>
                  <a:cxn ang="0">
                    <a:pos x="1159" y="1020"/>
                  </a:cxn>
                  <a:cxn ang="0">
                    <a:pos x="1246" y="1008"/>
                  </a:cxn>
                  <a:cxn ang="0">
                    <a:pos x="1315" y="990"/>
                  </a:cxn>
                  <a:cxn ang="0">
                    <a:pos x="1393" y="960"/>
                  </a:cxn>
                  <a:cxn ang="0">
                    <a:pos x="1468" y="915"/>
                  </a:cxn>
                  <a:cxn ang="0">
                    <a:pos x="1510" y="855"/>
                  </a:cxn>
                  <a:cxn ang="0">
                    <a:pos x="1534" y="795"/>
                  </a:cxn>
                  <a:cxn ang="0">
                    <a:pos x="1552" y="714"/>
                  </a:cxn>
                  <a:cxn ang="0">
                    <a:pos x="1555" y="630"/>
                  </a:cxn>
                  <a:cxn ang="0">
                    <a:pos x="1552" y="0"/>
                  </a:cxn>
                </a:cxnLst>
                <a:rect l="0" t="0" r="r" b="b"/>
                <a:pathLst>
                  <a:path w="1555" h="1027">
                    <a:moveTo>
                      <a:pt x="1334" y="511"/>
                    </a:moveTo>
                    <a:lnTo>
                      <a:pt x="1336" y="630"/>
                    </a:lnTo>
                    <a:lnTo>
                      <a:pt x="1333" y="705"/>
                    </a:lnTo>
                    <a:lnTo>
                      <a:pt x="1300" y="759"/>
                    </a:lnTo>
                    <a:lnTo>
                      <a:pt x="1249" y="789"/>
                    </a:lnTo>
                    <a:lnTo>
                      <a:pt x="1174" y="810"/>
                    </a:lnTo>
                    <a:lnTo>
                      <a:pt x="38" y="809"/>
                    </a:lnTo>
                    <a:lnTo>
                      <a:pt x="16" y="816"/>
                    </a:lnTo>
                    <a:lnTo>
                      <a:pt x="3" y="828"/>
                    </a:lnTo>
                    <a:lnTo>
                      <a:pt x="0" y="849"/>
                    </a:lnTo>
                    <a:lnTo>
                      <a:pt x="4" y="864"/>
                    </a:lnTo>
                    <a:lnTo>
                      <a:pt x="15" y="873"/>
                    </a:lnTo>
                    <a:lnTo>
                      <a:pt x="34" y="881"/>
                    </a:lnTo>
                    <a:lnTo>
                      <a:pt x="318" y="881"/>
                    </a:lnTo>
                    <a:lnTo>
                      <a:pt x="349" y="887"/>
                    </a:lnTo>
                    <a:lnTo>
                      <a:pt x="361" y="896"/>
                    </a:lnTo>
                    <a:lnTo>
                      <a:pt x="368" y="915"/>
                    </a:lnTo>
                    <a:lnTo>
                      <a:pt x="364" y="932"/>
                    </a:lnTo>
                    <a:lnTo>
                      <a:pt x="352" y="945"/>
                    </a:lnTo>
                    <a:lnTo>
                      <a:pt x="327" y="953"/>
                    </a:lnTo>
                    <a:lnTo>
                      <a:pt x="42" y="955"/>
                    </a:lnTo>
                    <a:lnTo>
                      <a:pt x="19" y="963"/>
                    </a:lnTo>
                    <a:lnTo>
                      <a:pt x="6" y="974"/>
                    </a:lnTo>
                    <a:lnTo>
                      <a:pt x="2" y="993"/>
                    </a:lnTo>
                    <a:lnTo>
                      <a:pt x="6" y="1017"/>
                    </a:lnTo>
                    <a:lnTo>
                      <a:pt x="18" y="1025"/>
                    </a:lnTo>
                    <a:lnTo>
                      <a:pt x="38" y="1027"/>
                    </a:lnTo>
                    <a:lnTo>
                      <a:pt x="1159" y="1020"/>
                    </a:lnTo>
                    <a:lnTo>
                      <a:pt x="1246" y="1008"/>
                    </a:lnTo>
                    <a:lnTo>
                      <a:pt x="1315" y="990"/>
                    </a:lnTo>
                    <a:lnTo>
                      <a:pt x="1393" y="960"/>
                    </a:lnTo>
                    <a:lnTo>
                      <a:pt x="1468" y="915"/>
                    </a:lnTo>
                    <a:lnTo>
                      <a:pt x="1510" y="855"/>
                    </a:lnTo>
                    <a:lnTo>
                      <a:pt x="1534" y="795"/>
                    </a:lnTo>
                    <a:lnTo>
                      <a:pt x="1552" y="714"/>
                    </a:lnTo>
                    <a:lnTo>
                      <a:pt x="1555" y="630"/>
                    </a:lnTo>
                    <a:lnTo>
                      <a:pt x="1552" y="0"/>
                    </a:lnTo>
                  </a:path>
                </a:pathLst>
              </a:custGeom>
              <a:noFill/>
              <a:ln w="31750">
                <a:solidFill>
                  <a:srgbClr val="FF0000"/>
                </a:solidFill>
                <a:round/>
                <a:headEnd/>
                <a:tailEnd/>
              </a:ln>
              <a:effectLst/>
            </p:spPr>
            <p:txBody>
              <a:bodyPr/>
              <a:lstStyle/>
              <a:p>
                <a:endParaRPr lang="th-TH"/>
              </a:p>
            </p:txBody>
          </p:sp>
          <p:sp>
            <p:nvSpPr>
              <p:cNvPr id="303180" name="Line 76"/>
              <p:cNvSpPr>
                <a:spLocks noChangeShapeType="1"/>
              </p:cNvSpPr>
              <p:nvPr/>
            </p:nvSpPr>
            <p:spPr bwMode="auto">
              <a:xfrm flipH="1" flipV="1">
                <a:off x="3819" y="1335"/>
                <a:ext cx="195" cy="0"/>
              </a:xfrm>
              <a:prstGeom prst="line">
                <a:avLst/>
              </a:prstGeom>
              <a:noFill/>
              <a:ln w="31750">
                <a:solidFill>
                  <a:srgbClr val="FF0000"/>
                </a:solidFill>
                <a:round/>
                <a:headEnd/>
                <a:tailEnd type="stealth" w="lg" len="lg"/>
              </a:ln>
              <a:effectLst/>
            </p:spPr>
            <p:txBody>
              <a:bodyPr/>
              <a:lstStyle/>
              <a:p>
                <a:endParaRPr lang="th-TH"/>
              </a:p>
            </p:txBody>
          </p:sp>
          <p:sp>
            <p:nvSpPr>
              <p:cNvPr id="303181" name="Line 77"/>
              <p:cNvSpPr>
                <a:spLocks noChangeShapeType="1"/>
              </p:cNvSpPr>
              <p:nvPr/>
            </p:nvSpPr>
            <p:spPr bwMode="auto">
              <a:xfrm flipV="1">
                <a:off x="3937" y="1549"/>
                <a:ext cx="162" cy="0"/>
              </a:xfrm>
              <a:prstGeom prst="line">
                <a:avLst/>
              </a:prstGeom>
              <a:noFill/>
              <a:ln w="31750">
                <a:solidFill>
                  <a:srgbClr val="FF0000"/>
                </a:solidFill>
                <a:round/>
                <a:headEnd/>
                <a:tailEnd type="stealth" w="lg" len="lg"/>
              </a:ln>
              <a:effectLst/>
            </p:spPr>
            <p:txBody>
              <a:bodyPr/>
              <a:lstStyle/>
              <a:p>
                <a:endParaRPr lang="th-TH"/>
              </a:p>
            </p:txBody>
          </p:sp>
          <p:sp>
            <p:nvSpPr>
              <p:cNvPr id="303182" name="Text Box 78"/>
              <p:cNvSpPr txBox="1">
                <a:spLocks noChangeArrowheads="1"/>
              </p:cNvSpPr>
              <p:nvPr/>
            </p:nvSpPr>
            <p:spPr bwMode="auto">
              <a:xfrm>
                <a:off x="3628" y="1364"/>
                <a:ext cx="460" cy="154"/>
              </a:xfrm>
              <a:prstGeom prst="rect">
                <a:avLst/>
              </a:prstGeom>
              <a:noFill/>
              <a:ln w="9525">
                <a:noFill/>
                <a:miter lim="800000"/>
                <a:headEnd/>
                <a:tailEnd/>
              </a:ln>
              <a:effectLst/>
            </p:spPr>
            <p:txBody>
              <a:bodyPr>
                <a:spAutoFit/>
              </a:bodyPr>
              <a:lstStyle/>
              <a:p>
                <a:pPr>
                  <a:spcBef>
                    <a:spcPct val="50000"/>
                  </a:spcBef>
                </a:pPr>
                <a:r>
                  <a:rPr lang="en-US" sz="1000" i="1" baseline="0">
                    <a:solidFill>
                      <a:srgbClr val="FFFF00"/>
                    </a:solidFill>
                    <a:latin typeface="Comic Sans MS" pitchFamily="66" charset="0"/>
                  </a:rPr>
                  <a:t>Reheat</a:t>
                </a:r>
                <a:endParaRPr lang="th-TH" sz="1000" i="1" baseline="0">
                  <a:solidFill>
                    <a:srgbClr val="FFFF00"/>
                  </a:solidFill>
                  <a:latin typeface="Comic Sans MS" pitchFamily="66" charset="0"/>
                </a:endParaRPr>
              </a:p>
            </p:txBody>
          </p:sp>
          <p:sp>
            <p:nvSpPr>
              <p:cNvPr id="303183" name="Line 79"/>
              <p:cNvSpPr>
                <a:spLocks noChangeShapeType="1"/>
              </p:cNvSpPr>
              <p:nvPr/>
            </p:nvSpPr>
            <p:spPr bwMode="auto">
              <a:xfrm>
                <a:off x="4197" y="1524"/>
                <a:ext cx="0" cy="130"/>
              </a:xfrm>
              <a:prstGeom prst="line">
                <a:avLst/>
              </a:prstGeom>
              <a:noFill/>
              <a:ln w="9525">
                <a:solidFill>
                  <a:schemeClr val="tx1"/>
                </a:solidFill>
                <a:round/>
                <a:headEnd/>
                <a:tailEnd/>
              </a:ln>
              <a:effectLst/>
            </p:spPr>
            <p:txBody>
              <a:bodyPr/>
              <a:lstStyle/>
              <a:p>
                <a:endParaRPr lang="th-TH"/>
              </a:p>
            </p:txBody>
          </p:sp>
          <p:grpSp>
            <p:nvGrpSpPr>
              <p:cNvPr id="303184" name="Group 80"/>
              <p:cNvGrpSpPr>
                <a:grpSpLocks/>
              </p:cNvGrpSpPr>
              <p:nvPr/>
            </p:nvGrpSpPr>
            <p:grpSpPr bwMode="auto">
              <a:xfrm>
                <a:off x="3966" y="1092"/>
                <a:ext cx="171" cy="286"/>
                <a:chOff x="2470" y="2254"/>
                <a:chExt cx="171" cy="286"/>
              </a:xfrm>
            </p:grpSpPr>
            <p:sp>
              <p:nvSpPr>
                <p:cNvPr id="303185" name="Line 81"/>
                <p:cNvSpPr>
                  <a:spLocks noChangeShapeType="1"/>
                </p:cNvSpPr>
                <p:nvPr/>
              </p:nvSpPr>
              <p:spPr bwMode="auto">
                <a:xfrm>
                  <a:off x="2557" y="2410"/>
                  <a:ext cx="0" cy="130"/>
                </a:xfrm>
                <a:prstGeom prst="line">
                  <a:avLst/>
                </a:prstGeom>
                <a:noFill/>
                <a:ln w="9525">
                  <a:solidFill>
                    <a:schemeClr val="tx1"/>
                  </a:solidFill>
                  <a:round/>
                  <a:headEnd/>
                  <a:tailEnd/>
                </a:ln>
                <a:effectLst/>
              </p:spPr>
              <p:txBody>
                <a:bodyPr/>
                <a:lstStyle/>
                <a:p>
                  <a:endParaRPr lang="th-TH"/>
                </a:p>
              </p:txBody>
            </p:sp>
            <p:grpSp>
              <p:nvGrpSpPr>
                <p:cNvPr id="303186" name="Group 82"/>
                <p:cNvGrpSpPr>
                  <a:grpSpLocks/>
                </p:cNvGrpSpPr>
                <p:nvPr/>
              </p:nvGrpSpPr>
              <p:grpSpPr bwMode="auto">
                <a:xfrm>
                  <a:off x="2470" y="2254"/>
                  <a:ext cx="171" cy="173"/>
                  <a:chOff x="4061" y="1649"/>
                  <a:chExt cx="171" cy="173"/>
                </a:xfrm>
              </p:grpSpPr>
              <p:sp>
                <p:nvSpPr>
                  <p:cNvPr id="303187" name="Text Box 83"/>
                  <p:cNvSpPr txBox="1">
                    <a:spLocks noChangeArrowheads="1"/>
                  </p:cNvSpPr>
                  <p:nvPr/>
                </p:nvSpPr>
                <p:spPr bwMode="auto">
                  <a:xfrm>
                    <a:off x="4061" y="1649"/>
                    <a:ext cx="148" cy="173"/>
                  </a:xfrm>
                  <a:prstGeom prst="rect">
                    <a:avLst/>
                  </a:prstGeom>
                  <a:noFill/>
                  <a:ln w="9525">
                    <a:noFill/>
                    <a:miter lim="800000"/>
                    <a:headEnd/>
                    <a:tailEnd/>
                  </a:ln>
                  <a:effectLst/>
                </p:spPr>
                <p:txBody>
                  <a:bodyPr>
                    <a:spAutoFit/>
                  </a:bodyPr>
                  <a:lstStyle/>
                  <a:p>
                    <a:pPr algn="ctr">
                      <a:spcBef>
                        <a:spcPct val="50000"/>
                      </a:spcBef>
                    </a:pPr>
                    <a:r>
                      <a:rPr lang="en-US" sz="1200" baseline="0">
                        <a:latin typeface="Script MT Bold" pitchFamily="66" charset="0"/>
                      </a:rPr>
                      <a:t>2</a:t>
                    </a:r>
                    <a:endParaRPr lang="th-TH" sz="1200" baseline="0">
                      <a:latin typeface="Script MT Bold" pitchFamily="66" charset="0"/>
                    </a:endParaRPr>
                  </a:p>
                </p:txBody>
              </p:sp>
              <p:sp>
                <p:nvSpPr>
                  <p:cNvPr id="303188" name="Oval 84"/>
                  <p:cNvSpPr>
                    <a:spLocks noChangeArrowheads="1"/>
                  </p:cNvSpPr>
                  <p:nvPr/>
                </p:nvSpPr>
                <p:spPr bwMode="auto">
                  <a:xfrm>
                    <a:off x="4064" y="1659"/>
                    <a:ext cx="168" cy="158"/>
                  </a:xfrm>
                  <a:prstGeom prst="ellipse">
                    <a:avLst/>
                  </a:prstGeom>
                  <a:noFill/>
                  <a:ln w="9525">
                    <a:solidFill>
                      <a:srgbClr val="FFFF99"/>
                    </a:solidFill>
                    <a:round/>
                    <a:headEnd/>
                    <a:tailEnd/>
                  </a:ln>
                  <a:effectLst/>
                </p:spPr>
                <p:txBody>
                  <a:bodyPr wrap="none" anchor="ctr"/>
                  <a:lstStyle/>
                  <a:p>
                    <a:endParaRPr lang="th-TH"/>
                  </a:p>
                </p:txBody>
              </p:sp>
            </p:grpSp>
          </p:grpSp>
        </p:grpSp>
      </p:grpSp>
      <p:grpSp>
        <p:nvGrpSpPr>
          <p:cNvPr id="303189" name="Group 85"/>
          <p:cNvGrpSpPr>
            <a:grpSpLocks/>
          </p:cNvGrpSpPr>
          <p:nvPr/>
        </p:nvGrpSpPr>
        <p:grpSpPr bwMode="auto">
          <a:xfrm>
            <a:off x="2459038" y="2398713"/>
            <a:ext cx="2095500" cy="3278187"/>
            <a:chOff x="3847" y="683"/>
            <a:chExt cx="1320" cy="2065"/>
          </a:xfrm>
        </p:grpSpPr>
        <p:sp>
          <p:nvSpPr>
            <p:cNvPr id="303190" name="Text Box 86"/>
            <p:cNvSpPr txBox="1">
              <a:spLocks noChangeArrowheads="1"/>
            </p:cNvSpPr>
            <p:nvPr/>
          </p:nvSpPr>
          <p:spPr bwMode="auto">
            <a:xfrm>
              <a:off x="3847" y="683"/>
              <a:ext cx="882" cy="154"/>
            </a:xfrm>
            <a:prstGeom prst="rect">
              <a:avLst/>
            </a:prstGeom>
            <a:noFill/>
            <a:ln w="9525">
              <a:noFill/>
              <a:miter lim="800000"/>
              <a:headEnd/>
              <a:tailEnd/>
            </a:ln>
            <a:effectLst/>
          </p:spPr>
          <p:txBody>
            <a:bodyPr>
              <a:spAutoFit/>
            </a:bodyPr>
            <a:lstStyle/>
            <a:p>
              <a:pPr algn="ctr">
                <a:spcBef>
                  <a:spcPct val="50000"/>
                </a:spcBef>
              </a:pPr>
              <a:r>
                <a:rPr lang="en-US" sz="1000" i="1" baseline="0">
                  <a:solidFill>
                    <a:srgbClr val="FFFF00"/>
                  </a:solidFill>
                  <a:latin typeface="Comic Sans MS" pitchFamily="66" charset="0"/>
                </a:rPr>
                <a:t>2-Stage Turbine</a:t>
              </a:r>
              <a:endParaRPr lang="th-TH" sz="1000" i="1" baseline="0">
                <a:solidFill>
                  <a:srgbClr val="FFFF00"/>
                </a:solidFill>
                <a:latin typeface="Comic Sans MS" pitchFamily="66" charset="0"/>
              </a:endParaRPr>
            </a:p>
          </p:txBody>
        </p:sp>
        <p:grpSp>
          <p:nvGrpSpPr>
            <p:cNvPr id="303191" name="Group 87"/>
            <p:cNvGrpSpPr>
              <a:grpSpLocks/>
            </p:cNvGrpSpPr>
            <p:nvPr/>
          </p:nvGrpSpPr>
          <p:grpSpPr bwMode="auto">
            <a:xfrm>
              <a:off x="4288" y="892"/>
              <a:ext cx="879" cy="1856"/>
              <a:chOff x="4288" y="892"/>
              <a:chExt cx="879" cy="1856"/>
            </a:xfrm>
          </p:grpSpPr>
          <p:grpSp>
            <p:nvGrpSpPr>
              <p:cNvPr id="303192" name="Group 88"/>
              <p:cNvGrpSpPr>
                <a:grpSpLocks/>
              </p:cNvGrpSpPr>
              <p:nvPr/>
            </p:nvGrpSpPr>
            <p:grpSpPr bwMode="auto">
              <a:xfrm>
                <a:off x="4501" y="1553"/>
                <a:ext cx="331" cy="1195"/>
                <a:chOff x="2263" y="1733"/>
                <a:chExt cx="331" cy="1195"/>
              </a:xfrm>
            </p:grpSpPr>
            <p:sp>
              <p:nvSpPr>
                <p:cNvPr id="303193" name="Line 89"/>
                <p:cNvSpPr>
                  <a:spLocks noChangeShapeType="1"/>
                </p:cNvSpPr>
                <p:nvPr/>
              </p:nvSpPr>
              <p:spPr bwMode="auto">
                <a:xfrm>
                  <a:off x="2320" y="1733"/>
                  <a:ext cx="6" cy="1195"/>
                </a:xfrm>
                <a:prstGeom prst="line">
                  <a:avLst/>
                </a:prstGeom>
                <a:noFill/>
                <a:ln w="19050">
                  <a:solidFill>
                    <a:schemeClr val="tx1"/>
                  </a:solidFill>
                  <a:round/>
                  <a:headEnd/>
                  <a:tailEnd type="triangle" w="med" len="med"/>
                </a:ln>
                <a:effectLst/>
              </p:spPr>
              <p:txBody>
                <a:bodyPr/>
                <a:lstStyle/>
                <a:p>
                  <a:endParaRPr lang="th-TH"/>
                </a:p>
              </p:txBody>
            </p:sp>
            <p:grpSp>
              <p:nvGrpSpPr>
                <p:cNvPr id="303194" name="Group 90"/>
                <p:cNvGrpSpPr>
                  <a:grpSpLocks/>
                </p:cNvGrpSpPr>
                <p:nvPr/>
              </p:nvGrpSpPr>
              <p:grpSpPr bwMode="auto">
                <a:xfrm>
                  <a:off x="2263" y="2126"/>
                  <a:ext cx="331" cy="173"/>
                  <a:chOff x="3376" y="2147"/>
                  <a:chExt cx="331" cy="173"/>
                </a:xfrm>
              </p:grpSpPr>
              <p:sp>
                <p:nvSpPr>
                  <p:cNvPr id="303195" name="Line 91"/>
                  <p:cNvSpPr>
                    <a:spLocks noChangeShapeType="1"/>
                  </p:cNvSpPr>
                  <p:nvPr/>
                </p:nvSpPr>
                <p:spPr bwMode="auto">
                  <a:xfrm flipH="1">
                    <a:off x="3376" y="2241"/>
                    <a:ext cx="169" cy="0"/>
                  </a:xfrm>
                  <a:prstGeom prst="line">
                    <a:avLst/>
                  </a:prstGeom>
                  <a:noFill/>
                  <a:ln w="9525">
                    <a:solidFill>
                      <a:schemeClr val="tx1"/>
                    </a:solidFill>
                    <a:round/>
                    <a:headEnd/>
                    <a:tailEnd/>
                  </a:ln>
                  <a:effectLst/>
                </p:spPr>
                <p:txBody>
                  <a:bodyPr/>
                  <a:lstStyle/>
                  <a:p>
                    <a:endParaRPr lang="th-TH"/>
                  </a:p>
                </p:txBody>
              </p:sp>
              <p:grpSp>
                <p:nvGrpSpPr>
                  <p:cNvPr id="303196" name="Group 92"/>
                  <p:cNvGrpSpPr>
                    <a:grpSpLocks/>
                  </p:cNvGrpSpPr>
                  <p:nvPr/>
                </p:nvGrpSpPr>
                <p:grpSpPr bwMode="auto">
                  <a:xfrm>
                    <a:off x="3536" y="2147"/>
                    <a:ext cx="171" cy="173"/>
                    <a:chOff x="4061" y="1649"/>
                    <a:chExt cx="171" cy="173"/>
                  </a:xfrm>
                </p:grpSpPr>
                <p:sp>
                  <p:nvSpPr>
                    <p:cNvPr id="303197" name="Text Box 93"/>
                    <p:cNvSpPr txBox="1">
                      <a:spLocks noChangeArrowheads="1"/>
                    </p:cNvSpPr>
                    <p:nvPr/>
                  </p:nvSpPr>
                  <p:spPr bwMode="auto">
                    <a:xfrm>
                      <a:off x="4061" y="1649"/>
                      <a:ext cx="148" cy="173"/>
                    </a:xfrm>
                    <a:prstGeom prst="rect">
                      <a:avLst/>
                    </a:prstGeom>
                    <a:noFill/>
                    <a:ln w="9525">
                      <a:noFill/>
                      <a:miter lim="800000"/>
                      <a:headEnd/>
                      <a:tailEnd/>
                    </a:ln>
                    <a:effectLst/>
                  </p:spPr>
                  <p:txBody>
                    <a:bodyPr>
                      <a:spAutoFit/>
                    </a:bodyPr>
                    <a:lstStyle/>
                    <a:p>
                      <a:pPr algn="ctr">
                        <a:spcBef>
                          <a:spcPct val="50000"/>
                        </a:spcBef>
                      </a:pPr>
                      <a:r>
                        <a:rPr lang="en-US" sz="1200" baseline="0">
                          <a:latin typeface="Script MT Bold" pitchFamily="66" charset="0"/>
                        </a:rPr>
                        <a:t>4</a:t>
                      </a:r>
                      <a:endParaRPr lang="th-TH" sz="1200" baseline="0">
                        <a:latin typeface="Script MT Bold" pitchFamily="66" charset="0"/>
                      </a:endParaRPr>
                    </a:p>
                  </p:txBody>
                </p:sp>
                <p:sp>
                  <p:nvSpPr>
                    <p:cNvPr id="303198" name="Oval 94"/>
                    <p:cNvSpPr>
                      <a:spLocks noChangeArrowheads="1"/>
                    </p:cNvSpPr>
                    <p:nvPr/>
                  </p:nvSpPr>
                  <p:spPr bwMode="auto">
                    <a:xfrm>
                      <a:off x="4064" y="1659"/>
                      <a:ext cx="168" cy="158"/>
                    </a:xfrm>
                    <a:prstGeom prst="ellipse">
                      <a:avLst/>
                    </a:prstGeom>
                    <a:noFill/>
                    <a:ln w="9525">
                      <a:solidFill>
                        <a:srgbClr val="FFFF99"/>
                      </a:solidFill>
                      <a:round/>
                      <a:headEnd/>
                      <a:tailEnd/>
                    </a:ln>
                    <a:effectLst/>
                  </p:spPr>
                  <p:txBody>
                    <a:bodyPr wrap="none" anchor="ctr"/>
                    <a:lstStyle/>
                    <a:p>
                      <a:endParaRPr lang="th-TH"/>
                    </a:p>
                  </p:txBody>
                </p:sp>
              </p:grpSp>
            </p:grpSp>
          </p:grpSp>
          <p:grpSp>
            <p:nvGrpSpPr>
              <p:cNvPr id="303199" name="Group 95"/>
              <p:cNvGrpSpPr>
                <a:grpSpLocks/>
              </p:cNvGrpSpPr>
              <p:nvPr/>
            </p:nvGrpSpPr>
            <p:grpSpPr bwMode="auto">
              <a:xfrm>
                <a:off x="4288" y="892"/>
                <a:ext cx="879" cy="706"/>
                <a:chOff x="4288" y="892"/>
                <a:chExt cx="879" cy="706"/>
              </a:xfrm>
            </p:grpSpPr>
            <p:sp>
              <p:nvSpPr>
                <p:cNvPr id="303200" name="AutoShape 96"/>
                <p:cNvSpPr>
                  <a:spLocks noChangeArrowheads="1"/>
                </p:cNvSpPr>
                <p:nvPr/>
              </p:nvSpPr>
              <p:spPr bwMode="auto">
                <a:xfrm>
                  <a:off x="4740" y="962"/>
                  <a:ext cx="289" cy="374"/>
                </a:xfrm>
                <a:prstGeom prst="curvedDownArrow">
                  <a:avLst>
                    <a:gd name="adj1" fmla="val 20000"/>
                    <a:gd name="adj2" fmla="val 40000"/>
                    <a:gd name="adj3" fmla="val 43137"/>
                  </a:avLst>
                </a:prstGeom>
                <a:solidFill>
                  <a:srgbClr val="008000"/>
                </a:solidFill>
                <a:ln w="9525">
                  <a:solidFill>
                    <a:schemeClr val="tx1"/>
                  </a:solidFill>
                  <a:miter lim="800000"/>
                  <a:headEnd/>
                  <a:tailEnd/>
                </a:ln>
                <a:effectLst/>
              </p:spPr>
              <p:txBody>
                <a:bodyPr wrap="none" anchor="ctr"/>
                <a:lstStyle/>
                <a:p>
                  <a:endParaRPr lang="th-TH"/>
                </a:p>
              </p:txBody>
            </p:sp>
            <p:sp>
              <p:nvSpPr>
                <p:cNvPr id="303201" name="Rectangle 97"/>
                <p:cNvSpPr>
                  <a:spLocks noChangeArrowheads="1"/>
                </p:cNvSpPr>
                <p:nvPr/>
              </p:nvSpPr>
              <p:spPr bwMode="auto">
                <a:xfrm>
                  <a:off x="4656" y="1207"/>
                  <a:ext cx="233" cy="75"/>
                </a:xfrm>
                <a:prstGeom prst="rect">
                  <a:avLst/>
                </a:prstGeom>
                <a:gradFill rotWithShape="1">
                  <a:gsLst>
                    <a:gs pos="0">
                      <a:srgbClr val="7D8283">
                        <a:gamma/>
                        <a:shade val="46275"/>
                        <a:invGamma/>
                      </a:srgbClr>
                    </a:gs>
                    <a:gs pos="50000">
                      <a:srgbClr val="7D8283"/>
                    </a:gs>
                    <a:gs pos="100000">
                      <a:srgbClr val="7D8283">
                        <a:gamma/>
                        <a:shade val="46275"/>
                        <a:invGamma/>
                      </a:srgbClr>
                    </a:gs>
                  </a:gsLst>
                  <a:lin ang="5400000" scaled="1"/>
                </a:gradFill>
                <a:ln w="9525">
                  <a:solidFill>
                    <a:schemeClr val="tx1"/>
                  </a:solidFill>
                  <a:miter lim="800000"/>
                  <a:headEnd/>
                  <a:tailEnd/>
                </a:ln>
                <a:effectLst/>
              </p:spPr>
              <p:txBody>
                <a:bodyPr wrap="none" anchor="ctr"/>
                <a:lstStyle/>
                <a:p>
                  <a:endParaRPr lang="th-TH"/>
                </a:p>
              </p:txBody>
            </p:sp>
            <p:sp>
              <p:nvSpPr>
                <p:cNvPr id="303202" name="Text Box 98"/>
                <p:cNvSpPr txBox="1">
                  <a:spLocks noChangeArrowheads="1"/>
                </p:cNvSpPr>
                <p:nvPr/>
              </p:nvSpPr>
              <p:spPr bwMode="auto">
                <a:xfrm>
                  <a:off x="4866" y="1289"/>
                  <a:ext cx="301" cy="192"/>
                </a:xfrm>
                <a:prstGeom prst="rect">
                  <a:avLst/>
                </a:prstGeom>
                <a:noFill/>
                <a:ln w="9525">
                  <a:noFill/>
                  <a:miter lim="800000"/>
                  <a:headEnd/>
                  <a:tailEnd/>
                </a:ln>
                <a:effectLst/>
              </p:spPr>
              <p:txBody>
                <a:bodyPr>
                  <a:spAutoFit/>
                </a:bodyPr>
                <a:lstStyle/>
                <a:p>
                  <a:pPr>
                    <a:spcBef>
                      <a:spcPct val="50000"/>
                    </a:spcBef>
                  </a:pPr>
                  <a:r>
                    <a:rPr lang="en-US" sz="1400" i="1" baseline="0">
                      <a:latin typeface="Comic Sans MS" pitchFamily="66" charset="0"/>
                    </a:rPr>
                    <a:t>w</a:t>
                  </a:r>
                  <a:r>
                    <a:rPr lang="en-US" sz="1400" i="1">
                      <a:latin typeface="Comic Sans MS" pitchFamily="66" charset="0"/>
                    </a:rPr>
                    <a:t>t</a:t>
                  </a:r>
                  <a:endParaRPr lang="th-TH" sz="1400" i="1" baseline="0">
                    <a:latin typeface="Comic Sans MS" pitchFamily="66" charset="0"/>
                  </a:endParaRPr>
                </a:p>
              </p:txBody>
            </p:sp>
            <p:sp>
              <p:nvSpPr>
                <p:cNvPr id="303203" name="Freeform 99"/>
                <p:cNvSpPr>
                  <a:spLocks/>
                </p:cNvSpPr>
                <p:nvPr/>
              </p:nvSpPr>
              <p:spPr bwMode="auto">
                <a:xfrm>
                  <a:off x="4288" y="892"/>
                  <a:ext cx="368" cy="706"/>
                </a:xfrm>
                <a:custGeom>
                  <a:avLst/>
                  <a:gdLst/>
                  <a:ahLst/>
                  <a:cxnLst>
                    <a:cxn ang="0">
                      <a:pos x="0" y="114"/>
                    </a:cxn>
                    <a:cxn ang="0">
                      <a:pos x="368" y="0"/>
                    </a:cxn>
                    <a:cxn ang="0">
                      <a:pos x="362" y="706"/>
                    </a:cxn>
                    <a:cxn ang="0">
                      <a:pos x="0" y="598"/>
                    </a:cxn>
                    <a:cxn ang="0">
                      <a:pos x="0" y="114"/>
                    </a:cxn>
                  </a:cxnLst>
                  <a:rect l="0" t="0" r="r" b="b"/>
                  <a:pathLst>
                    <a:path w="368" h="706">
                      <a:moveTo>
                        <a:pt x="0" y="114"/>
                      </a:moveTo>
                      <a:lnTo>
                        <a:pt x="368" y="0"/>
                      </a:lnTo>
                      <a:lnTo>
                        <a:pt x="362" y="706"/>
                      </a:lnTo>
                      <a:lnTo>
                        <a:pt x="0" y="598"/>
                      </a:lnTo>
                      <a:lnTo>
                        <a:pt x="0" y="114"/>
                      </a:lnTo>
                      <a:close/>
                    </a:path>
                  </a:pathLst>
                </a:custGeom>
                <a:gradFill rotWithShape="1">
                  <a:gsLst>
                    <a:gs pos="0">
                      <a:srgbClr val="969696">
                        <a:gamma/>
                        <a:shade val="46275"/>
                        <a:invGamma/>
                      </a:srgbClr>
                    </a:gs>
                    <a:gs pos="50000">
                      <a:srgbClr val="969696"/>
                    </a:gs>
                    <a:gs pos="100000">
                      <a:srgbClr val="969696">
                        <a:gamma/>
                        <a:shade val="46275"/>
                        <a:invGamma/>
                      </a:srgbClr>
                    </a:gs>
                  </a:gsLst>
                  <a:lin ang="5400000" scaled="1"/>
                </a:gradFill>
                <a:ln w="19050">
                  <a:solidFill>
                    <a:schemeClr val="tx1"/>
                  </a:solidFill>
                  <a:round/>
                  <a:headEnd/>
                  <a:tailEnd/>
                </a:ln>
                <a:effectLst/>
              </p:spPr>
              <p:txBody>
                <a:bodyPr/>
                <a:lstStyle/>
                <a:p>
                  <a:endParaRPr lang="th-TH"/>
                </a:p>
              </p:txBody>
            </p:sp>
            <p:sp>
              <p:nvSpPr>
                <p:cNvPr id="303204" name="Text Box 100"/>
                <p:cNvSpPr txBox="1">
                  <a:spLocks noChangeArrowheads="1"/>
                </p:cNvSpPr>
                <p:nvPr/>
              </p:nvSpPr>
              <p:spPr bwMode="auto">
                <a:xfrm>
                  <a:off x="4325" y="1142"/>
                  <a:ext cx="283" cy="173"/>
                </a:xfrm>
                <a:prstGeom prst="rect">
                  <a:avLst/>
                </a:prstGeom>
                <a:noFill/>
                <a:ln w="9525">
                  <a:noFill/>
                  <a:miter lim="800000"/>
                  <a:headEnd/>
                  <a:tailEnd/>
                </a:ln>
                <a:effectLst/>
              </p:spPr>
              <p:txBody>
                <a:bodyPr>
                  <a:spAutoFit/>
                </a:bodyPr>
                <a:lstStyle/>
                <a:p>
                  <a:pPr algn="ctr">
                    <a:spcBef>
                      <a:spcPct val="50000"/>
                    </a:spcBef>
                  </a:pPr>
                  <a:r>
                    <a:rPr lang="en-US" sz="1200" i="1" baseline="0">
                      <a:latin typeface="Times New Roman" pitchFamily="18" charset="0"/>
                    </a:rPr>
                    <a:t>LPT</a:t>
                  </a:r>
                  <a:endParaRPr lang="th-TH" sz="1200" i="1" baseline="0">
                    <a:latin typeface="Times New Roman" pitchFamily="18" charset="0"/>
                  </a:endParaRPr>
                </a:p>
              </p:txBody>
            </p:sp>
          </p:grpSp>
        </p:grpSp>
      </p:grpSp>
      <p:grpSp>
        <p:nvGrpSpPr>
          <p:cNvPr id="303205" name="Group 101"/>
          <p:cNvGrpSpPr>
            <a:grpSpLocks/>
          </p:cNvGrpSpPr>
          <p:nvPr/>
        </p:nvGrpSpPr>
        <p:grpSpPr bwMode="auto">
          <a:xfrm>
            <a:off x="325438" y="2760663"/>
            <a:ext cx="1133475" cy="3136900"/>
            <a:chOff x="205" y="1145"/>
            <a:chExt cx="714" cy="1976"/>
          </a:xfrm>
        </p:grpSpPr>
        <p:grpSp>
          <p:nvGrpSpPr>
            <p:cNvPr id="303206" name="Group 102"/>
            <p:cNvGrpSpPr>
              <a:grpSpLocks/>
            </p:cNvGrpSpPr>
            <p:nvPr/>
          </p:nvGrpSpPr>
          <p:grpSpPr bwMode="auto">
            <a:xfrm>
              <a:off x="205" y="1647"/>
              <a:ext cx="714" cy="1474"/>
              <a:chOff x="205" y="1647"/>
              <a:chExt cx="714" cy="1474"/>
            </a:xfrm>
          </p:grpSpPr>
          <p:grpSp>
            <p:nvGrpSpPr>
              <p:cNvPr id="303207" name="Group 103"/>
              <p:cNvGrpSpPr>
                <a:grpSpLocks/>
              </p:cNvGrpSpPr>
              <p:nvPr/>
            </p:nvGrpSpPr>
            <p:grpSpPr bwMode="auto">
              <a:xfrm>
                <a:off x="273" y="1647"/>
                <a:ext cx="646" cy="1474"/>
                <a:chOff x="1455" y="1665"/>
                <a:chExt cx="646" cy="1474"/>
              </a:xfrm>
            </p:grpSpPr>
            <p:grpSp>
              <p:nvGrpSpPr>
                <p:cNvPr id="303208" name="Group 104"/>
                <p:cNvGrpSpPr>
                  <a:grpSpLocks/>
                </p:cNvGrpSpPr>
                <p:nvPr/>
              </p:nvGrpSpPr>
              <p:grpSpPr bwMode="auto">
                <a:xfrm>
                  <a:off x="1455" y="2820"/>
                  <a:ext cx="476" cy="319"/>
                  <a:chOff x="1917" y="2574"/>
                  <a:chExt cx="476" cy="319"/>
                </a:xfrm>
              </p:grpSpPr>
              <p:sp>
                <p:nvSpPr>
                  <p:cNvPr id="303209" name="AutoShape 105"/>
                  <p:cNvSpPr>
                    <a:spLocks noChangeArrowheads="1"/>
                  </p:cNvSpPr>
                  <p:nvPr/>
                </p:nvSpPr>
                <p:spPr bwMode="auto">
                  <a:xfrm rot="19850294" flipV="1">
                    <a:off x="2054" y="2574"/>
                    <a:ext cx="339" cy="186"/>
                  </a:xfrm>
                  <a:prstGeom prst="curvedDownArrow">
                    <a:avLst>
                      <a:gd name="adj1" fmla="val 36452"/>
                      <a:gd name="adj2" fmla="val 72903"/>
                      <a:gd name="adj3" fmla="val 33333"/>
                    </a:avLst>
                  </a:prstGeom>
                  <a:solidFill>
                    <a:srgbClr val="FF0000"/>
                  </a:solidFill>
                  <a:ln w="9525">
                    <a:solidFill>
                      <a:schemeClr val="tx1"/>
                    </a:solidFill>
                    <a:miter lim="800000"/>
                    <a:headEnd/>
                    <a:tailEnd/>
                  </a:ln>
                  <a:effectLst/>
                </p:spPr>
                <p:txBody>
                  <a:bodyPr wrap="none" anchor="ctr"/>
                  <a:lstStyle/>
                  <a:p>
                    <a:endParaRPr lang="th-TH"/>
                  </a:p>
                </p:txBody>
              </p:sp>
              <p:sp>
                <p:nvSpPr>
                  <p:cNvPr id="303210" name="Text Box 106"/>
                  <p:cNvSpPr txBox="1">
                    <a:spLocks noChangeArrowheads="1"/>
                  </p:cNvSpPr>
                  <p:nvPr/>
                </p:nvSpPr>
                <p:spPr bwMode="auto">
                  <a:xfrm>
                    <a:off x="1917" y="2721"/>
                    <a:ext cx="337" cy="172"/>
                  </a:xfrm>
                  <a:prstGeom prst="rect">
                    <a:avLst/>
                  </a:prstGeom>
                  <a:noFill/>
                  <a:ln w="9525">
                    <a:noFill/>
                    <a:miter lim="800000"/>
                    <a:headEnd/>
                    <a:tailEnd/>
                  </a:ln>
                  <a:effectLst/>
                </p:spPr>
                <p:txBody>
                  <a:bodyPr>
                    <a:spAutoFit/>
                  </a:bodyPr>
                  <a:lstStyle/>
                  <a:p>
                    <a:pPr>
                      <a:spcBef>
                        <a:spcPct val="50000"/>
                      </a:spcBef>
                    </a:pPr>
                    <a:r>
                      <a:rPr lang="en-US" sz="1200" i="1" baseline="0">
                        <a:latin typeface="Comic Sans MS" pitchFamily="66" charset="0"/>
                      </a:rPr>
                      <a:t>Q</a:t>
                    </a:r>
                    <a:r>
                      <a:rPr lang="en-US" sz="1200" i="1">
                        <a:latin typeface="Comic Sans MS" pitchFamily="66" charset="0"/>
                      </a:rPr>
                      <a:t>B</a:t>
                    </a:r>
                    <a:endParaRPr lang="th-TH" sz="1200" i="1" baseline="0">
                      <a:latin typeface="Comic Sans MS" pitchFamily="66" charset="0"/>
                    </a:endParaRPr>
                  </a:p>
                </p:txBody>
              </p:sp>
            </p:grpSp>
            <p:grpSp>
              <p:nvGrpSpPr>
                <p:cNvPr id="303211" name="Group 107"/>
                <p:cNvGrpSpPr>
                  <a:grpSpLocks/>
                </p:cNvGrpSpPr>
                <p:nvPr/>
              </p:nvGrpSpPr>
              <p:grpSpPr bwMode="auto">
                <a:xfrm>
                  <a:off x="1488" y="1665"/>
                  <a:ext cx="613" cy="1193"/>
                  <a:chOff x="432" y="2115"/>
                  <a:chExt cx="613" cy="1193"/>
                </a:xfrm>
              </p:grpSpPr>
              <p:sp>
                <p:nvSpPr>
                  <p:cNvPr id="303212" name="Freeform 108"/>
                  <p:cNvSpPr>
                    <a:spLocks/>
                  </p:cNvSpPr>
                  <p:nvPr/>
                </p:nvSpPr>
                <p:spPr bwMode="auto">
                  <a:xfrm>
                    <a:off x="432" y="2115"/>
                    <a:ext cx="613" cy="1193"/>
                  </a:xfrm>
                  <a:custGeom>
                    <a:avLst/>
                    <a:gdLst/>
                    <a:ahLst/>
                    <a:cxnLst>
                      <a:cxn ang="0">
                        <a:pos x="511" y="1049"/>
                      </a:cxn>
                      <a:cxn ang="0">
                        <a:pos x="2" y="1049"/>
                      </a:cxn>
                      <a:cxn ang="0">
                        <a:pos x="0" y="407"/>
                      </a:cxn>
                      <a:cxn ang="0">
                        <a:pos x="315" y="0"/>
                      </a:cxn>
                      <a:cxn ang="0">
                        <a:pos x="500" y="2"/>
                      </a:cxn>
                      <a:cxn ang="0">
                        <a:pos x="511" y="1049"/>
                      </a:cxn>
                    </a:cxnLst>
                    <a:rect l="0" t="0" r="r" b="b"/>
                    <a:pathLst>
                      <a:path w="511" h="1049">
                        <a:moveTo>
                          <a:pt x="511" y="1049"/>
                        </a:moveTo>
                        <a:lnTo>
                          <a:pt x="2" y="1049"/>
                        </a:lnTo>
                        <a:lnTo>
                          <a:pt x="0" y="407"/>
                        </a:lnTo>
                        <a:lnTo>
                          <a:pt x="315" y="0"/>
                        </a:lnTo>
                        <a:lnTo>
                          <a:pt x="500" y="2"/>
                        </a:lnTo>
                        <a:lnTo>
                          <a:pt x="511" y="1049"/>
                        </a:lnTo>
                        <a:close/>
                      </a:path>
                    </a:pathLst>
                  </a:custGeom>
                  <a:noFill/>
                  <a:ln w="25400">
                    <a:solidFill>
                      <a:srgbClr val="C0C0C0"/>
                    </a:solidFill>
                    <a:round/>
                    <a:headEnd/>
                    <a:tailEnd/>
                  </a:ln>
                  <a:effectLst/>
                </p:spPr>
                <p:txBody>
                  <a:bodyPr/>
                  <a:lstStyle/>
                  <a:p>
                    <a:endParaRPr lang="th-TH"/>
                  </a:p>
                </p:txBody>
              </p:sp>
              <p:grpSp>
                <p:nvGrpSpPr>
                  <p:cNvPr id="303213" name="Group 109"/>
                  <p:cNvGrpSpPr>
                    <a:grpSpLocks/>
                  </p:cNvGrpSpPr>
                  <p:nvPr/>
                </p:nvGrpSpPr>
                <p:grpSpPr bwMode="auto">
                  <a:xfrm>
                    <a:off x="544" y="2191"/>
                    <a:ext cx="430" cy="645"/>
                    <a:chOff x="3364" y="2419"/>
                    <a:chExt cx="430" cy="645"/>
                  </a:xfrm>
                </p:grpSpPr>
                <p:grpSp>
                  <p:nvGrpSpPr>
                    <p:cNvPr id="303214" name="Group 110"/>
                    <p:cNvGrpSpPr>
                      <a:grpSpLocks/>
                    </p:cNvGrpSpPr>
                    <p:nvPr/>
                  </p:nvGrpSpPr>
                  <p:grpSpPr bwMode="auto">
                    <a:xfrm>
                      <a:off x="3447" y="2488"/>
                      <a:ext cx="236" cy="546"/>
                      <a:chOff x="3447" y="2488"/>
                      <a:chExt cx="236" cy="546"/>
                    </a:xfrm>
                  </p:grpSpPr>
                  <p:sp>
                    <p:nvSpPr>
                      <p:cNvPr id="303215" name="Oval 111"/>
                      <p:cNvSpPr>
                        <a:spLocks noChangeArrowheads="1"/>
                      </p:cNvSpPr>
                      <p:nvPr/>
                    </p:nvSpPr>
                    <p:spPr bwMode="auto">
                      <a:xfrm rot="1751849">
                        <a:off x="3447" y="2488"/>
                        <a:ext cx="236" cy="546"/>
                      </a:xfrm>
                      <a:prstGeom prst="ellipse">
                        <a:avLst/>
                      </a:prstGeom>
                      <a:noFill/>
                      <a:ln w="19050">
                        <a:solidFill>
                          <a:srgbClr val="FF99CC"/>
                        </a:solidFill>
                        <a:round/>
                        <a:headEnd/>
                        <a:tailEnd/>
                      </a:ln>
                      <a:effectLst/>
                    </p:spPr>
                    <p:txBody>
                      <a:bodyPr wrap="none" anchor="ctr"/>
                      <a:lstStyle/>
                      <a:p>
                        <a:endParaRPr lang="th-TH"/>
                      </a:p>
                    </p:txBody>
                  </p:sp>
                  <p:sp>
                    <p:nvSpPr>
                      <p:cNvPr id="303216" name="Oval 112"/>
                      <p:cNvSpPr>
                        <a:spLocks noChangeArrowheads="1"/>
                      </p:cNvSpPr>
                      <p:nvPr/>
                    </p:nvSpPr>
                    <p:spPr bwMode="auto">
                      <a:xfrm rot="1751849">
                        <a:off x="3525" y="2488"/>
                        <a:ext cx="77" cy="546"/>
                      </a:xfrm>
                      <a:prstGeom prst="ellipse">
                        <a:avLst/>
                      </a:prstGeom>
                      <a:noFill/>
                      <a:ln w="19050">
                        <a:solidFill>
                          <a:srgbClr val="FF99CC"/>
                        </a:solidFill>
                        <a:round/>
                        <a:headEnd/>
                        <a:tailEnd/>
                      </a:ln>
                      <a:effectLst/>
                    </p:spPr>
                    <p:txBody>
                      <a:bodyPr wrap="none" anchor="ctr"/>
                      <a:lstStyle/>
                      <a:p>
                        <a:endParaRPr lang="th-TH"/>
                      </a:p>
                    </p:txBody>
                  </p:sp>
                  <p:sp>
                    <p:nvSpPr>
                      <p:cNvPr id="303217" name="Oval 113"/>
                      <p:cNvSpPr>
                        <a:spLocks noChangeArrowheads="1"/>
                      </p:cNvSpPr>
                      <p:nvPr/>
                    </p:nvSpPr>
                    <p:spPr bwMode="auto">
                      <a:xfrm rot="1751849">
                        <a:off x="3480" y="2488"/>
                        <a:ext cx="170" cy="546"/>
                      </a:xfrm>
                      <a:prstGeom prst="ellipse">
                        <a:avLst/>
                      </a:prstGeom>
                      <a:noFill/>
                      <a:ln w="19050">
                        <a:solidFill>
                          <a:srgbClr val="FF99CC"/>
                        </a:solidFill>
                        <a:round/>
                        <a:headEnd/>
                        <a:tailEnd/>
                      </a:ln>
                      <a:effectLst/>
                    </p:spPr>
                    <p:txBody>
                      <a:bodyPr wrap="none" anchor="ctr"/>
                      <a:lstStyle/>
                      <a:p>
                        <a:endParaRPr lang="th-TH"/>
                      </a:p>
                    </p:txBody>
                  </p:sp>
                </p:grpSp>
                <p:sp>
                  <p:nvSpPr>
                    <p:cNvPr id="303218" name="Oval 114"/>
                    <p:cNvSpPr>
                      <a:spLocks noChangeArrowheads="1"/>
                    </p:cNvSpPr>
                    <p:nvPr/>
                  </p:nvSpPr>
                  <p:spPr bwMode="auto">
                    <a:xfrm>
                      <a:off x="3621" y="2419"/>
                      <a:ext cx="173" cy="181"/>
                    </a:xfrm>
                    <a:prstGeom prst="ellipse">
                      <a:avLst/>
                    </a:prstGeom>
                    <a:solidFill>
                      <a:srgbClr val="CCFFFF"/>
                    </a:solidFill>
                    <a:ln w="19050">
                      <a:solidFill>
                        <a:srgbClr val="808080"/>
                      </a:solidFill>
                      <a:round/>
                      <a:headEnd/>
                      <a:tailEnd/>
                    </a:ln>
                    <a:effectLst/>
                  </p:spPr>
                  <p:txBody>
                    <a:bodyPr wrap="none" anchor="ctr"/>
                    <a:lstStyle/>
                    <a:p>
                      <a:endParaRPr lang="th-TH"/>
                    </a:p>
                  </p:txBody>
                </p:sp>
                <p:sp>
                  <p:nvSpPr>
                    <p:cNvPr id="303219" name="Oval 115"/>
                    <p:cNvSpPr>
                      <a:spLocks noChangeArrowheads="1"/>
                    </p:cNvSpPr>
                    <p:nvPr/>
                  </p:nvSpPr>
                  <p:spPr bwMode="auto">
                    <a:xfrm>
                      <a:off x="3364" y="2963"/>
                      <a:ext cx="99" cy="101"/>
                    </a:xfrm>
                    <a:prstGeom prst="ellipse">
                      <a:avLst/>
                    </a:prstGeom>
                    <a:solidFill>
                      <a:srgbClr val="CCFFFF"/>
                    </a:solidFill>
                    <a:ln w="19050">
                      <a:solidFill>
                        <a:srgbClr val="808080"/>
                      </a:solidFill>
                      <a:round/>
                      <a:headEnd/>
                      <a:tailEnd/>
                    </a:ln>
                    <a:effectLst/>
                  </p:spPr>
                  <p:txBody>
                    <a:bodyPr wrap="none" anchor="ctr"/>
                    <a:lstStyle/>
                    <a:p>
                      <a:endParaRPr lang="th-TH"/>
                    </a:p>
                  </p:txBody>
                </p:sp>
              </p:grpSp>
            </p:grpSp>
          </p:grpSp>
          <p:sp>
            <p:nvSpPr>
              <p:cNvPr id="303220" name="Text Box 116"/>
              <p:cNvSpPr txBox="1">
                <a:spLocks noChangeArrowheads="1"/>
              </p:cNvSpPr>
              <p:nvPr/>
            </p:nvSpPr>
            <p:spPr bwMode="auto">
              <a:xfrm>
                <a:off x="205" y="1757"/>
                <a:ext cx="358" cy="154"/>
              </a:xfrm>
              <a:prstGeom prst="rect">
                <a:avLst/>
              </a:prstGeom>
              <a:noFill/>
              <a:ln w="9525">
                <a:noFill/>
                <a:miter lim="800000"/>
                <a:headEnd/>
                <a:tailEnd/>
              </a:ln>
              <a:effectLst/>
            </p:spPr>
            <p:txBody>
              <a:bodyPr>
                <a:spAutoFit/>
              </a:bodyPr>
              <a:lstStyle/>
              <a:p>
                <a:pPr>
                  <a:spcBef>
                    <a:spcPct val="50000"/>
                  </a:spcBef>
                </a:pPr>
                <a:r>
                  <a:rPr lang="en-US" sz="1000" i="1" baseline="0">
                    <a:solidFill>
                      <a:srgbClr val="FFFF00"/>
                    </a:solidFill>
                    <a:latin typeface="Comic Sans MS" pitchFamily="66" charset="0"/>
                  </a:rPr>
                  <a:t>Boiler</a:t>
                </a:r>
                <a:endParaRPr lang="th-TH" sz="1000" i="1" baseline="0">
                  <a:solidFill>
                    <a:srgbClr val="FFFF00"/>
                  </a:solidFill>
                  <a:latin typeface="Comic Sans MS" pitchFamily="66" charset="0"/>
                </a:endParaRPr>
              </a:p>
            </p:txBody>
          </p:sp>
        </p:grpSp>
        <p:sp>
          <p:nvSpPr>
            <p:cNvPr id="303221" name="Line 117"/>
            <p:cNvSpPr>
              <a:spLocks noChangeShapeType="1"/>
            </p:cNvSpPr>
            <p:nvPr/>
          </p:nvSpPr>
          <p:spPr bwMode="auto">
            <a:xfrm flipV="1">
              <a:off x="781" y="1145"/>
              <a:ext cx="0" cy="669"/>
            </a:xfrm>
            <a:prstGeom prst="line">
              <a:avLst/>
            </a:prstGeom>
            <a:noFill/>
            <a:ln w="19050">
              <a:solidFill>
                <a:schemeClr val="tx1"/>
              </a:solidFill>
              <a:round/>
              <a:headEnd/>
              <a:tailEnd/>
            </a:ln>
            <a:effectLst/>
          </p:spPr>
          <p:txBody>
            <a:bodyPr/>
            <a:lstStyle/>
            <a:p>
              <a:endParaRPr lang="th-TH"/>
            </a:p>
          </p:txBody>
        </p:sp>
      </p:grpSp>
      <p:grpSp>
        <p:nvGrpSpPr>
          <p:cNvPr id="303222" name="Group 118"/>
          <p:cNvGrpSpPr>
            <a:grpSpLocks/>
          </p:cNvGrpSpPr>
          <p:nvPr/>
        </p:nvGrpSpPr>
        <p:grpSpPr bwMode="auto">
          <a:xfrm>
            <a:off x="1225550" y="2338388"/>
            <a:ext cx="1936750" cy="2147887"/>
            <a:chOff x="3070" y="639"/>
            <a:chExt cx="1220" cy="1353"/>
          </a:xfrm>
        </p:grpSpPr>
        <p:sp>
          <p:nvSpPr>
            <p:cNvPr id="303223" name="Freeform 119"/>
            <p:cNvSpPr>
              <a:spLocks/>
            </p:cNvSpPr>
            <p:nvPr/>
          </p:nvSpPr>
          <p:spPr bwMode="auto">
            <a:xfrm>
              <a:off x="3842" y="1034"/>
              <a:ext cx="348" cy="429"/>
            </a:xfrm>
            <a:custGeom>
              <a:avLst/>
              <a:gdLst/>
              <a:ahLst/>
              <a:cxnLst>
                <a:cxn ang="0">
                  <a:pos x="2" y="203"/>
                </a:cxn>
                <a:cxn ang="0">
                  <a:pos x="636" y="0"/>
                </a:cxn>
                <a:cxn ang="0">
                  <a:pos x="636" y="819"/>
                </a:cxn>
                <a:cxn ang="0">
                  <a:pos x="0" y="612"/>
                </a:cxn>
                <a:cxn ang="0">
                  <a:pos x="2" y="203"/>
                </a:cxn>
              </a:cxnLst>
              <a:rect l="0" t="0" r="r" b="b"/>
              <a:pathLst>
                <a:path w="636" h="819">
                  <a:moveTo>
                    <a:pt x="2" y="203"/>
                  </a:moveTo>
                  <a:lnTo>
                    <a:pt x="636" y="0"/>
                  </a:lnTo>
                  <a:lnTo>
                    <a:pt x="636" y="819"/>
                  </a:lnTo>
                  <a:lnTo>
                    <a:pt x="0" y="612"/>
                  </a:lnTo>
                  <a:lnTo>
                    <a:pt x="2" y="203"/>
                  </a:lnTo>
                  <a:close/>
                </a:path>
              </a:pathLst>
            </a:custGeom>
            <a:gradFill rotWithShape="1">
              <a:gsLst>
                <a:gs pos="0">
                  <a:srgbClr val="969696">
                    <a:gamma/>
                    <a:shade val="46275"/>
                    <a:invGamma/>
                  </a:srgbClr>
                </a:gs>
                <a:gs pos="50000">
                  <a:srgbClr val="969696"/>
                </a:gs>
                <a:gs pos="100000">
                  <a:srgbClr val="969696">
                    <a:gamma/>
                    <a:shade val="46275"/>
                    <a:invGamma/>
                  </a:srgbClr>
                </a:gs>
              </a:gsLst>
              <a:lin ang="5400000" scaled="1"/>
            </a:gradFill>
            <a:ln w="19050">
              <a:solidFill>
                <a:schemeClr val="tx1"/>
              </a:solidFill>
              <a:round/>
              <a:headEnd/>
              <a:tailEnd/>
            </a:ln>
            <a:effectLst/>
          </p:spPr>
          <p:txBody>
            <a:bodyPr/>
            <a:lstStyle/>
            <a:p>
              <a:endParaRPr lang="th-TH"/>
            </a:p>
          </p:txBody>
        </p:sp>
        <p:sp>
          <p:nvSpPr>
            <p:cNvPr id="303224" name="Text Box 120"/>
            <p:cNvSpPr txBox="1">
              <a:spLocks noChangeArrowheads="1"/>
            </p:cNvSpPr>
            <p:nvPr/>
          </p:nvSpPr>
          <p:spPr bwMode="auto">
            <a:xfrm>
              <a:off x="3868" y="1159"/>
              <a:ext cx="325" cy="173"/>
            </a:xfrm>
            <a:prstGeom prst="rect">
              <a:avLst/>
            </a:prstGeom>
            <a:noFill/>
            <a:ln w="9525">
              <a:noFill/>
              <a:miter lim="800000"/>
              <a:headEnd/>
              <a:tailEnd/>
            </a:ln>
            <a:effectLst/>
          </p:spPr>
          <p:txBody>
            <a:bodyPr>
              <a:spAutoFit/>
            </a:bodyPr>
            <a:lstStyle/>
            <a:p>
              <a:pPr algn="ctr">
                <a:spcBef>
                  <a:spcPct val="50000"/>
                </a:spcBef>
              </a:pPr>
              <a:r>
                <a:rPr lang="en-US" sz="1200" i="1" baseline="0">
                  <a:latin typeface="Times New Roman" pitchFamily="18" charset="0"/>
                </a:rPr>
                <a:t>HPT</a:t>
              </a:r>
              <a:endParaRPr lang="th-TH" sz="1200" i="1" baseline="0">
                <a:latin typeface="Times New Roman" pitchFamily="18" charset="0"/>
              </a:endParaRPr>
            </a:p>
          </p:txBody>
        </p:sp>
        <p:sp>
          <p:nvSpPr>
            <p:cNvPr id="303225" name="Rectangle 121"/>
            <p:cNvSpPr>
              <a:spLocks noChangeArrowheads="1"/>
            </p:cNvSpPr>
            <p:nvPr/>
          </p:nvSpPr>
          <p:spPr bwMode="auto">
            <a:xfrm>
              <a:off x="4187" y="1208"/>
              <a:ext cx="103" cy="75"/>
            </a:xfrm>
            <a:prstGeom prst="rect">
              <a:avLst/>
            </a:prstGeom>
            <a:gradFill rotWithShape="1">
              <a:gsLst>
                <a:gs pos="0">
                  <a:srgbClr val="7D8283">
                    <a:gamma/>
                    <a:shade val="46275"/>
                    <a:invGamma/>
                  </a:srgbClr>
                </a:gs>
                <a:gs pos="50000">
                  <a:srgbClr val="7D8283"/>
                </a:gs>
                <a:gs pos="100000">
                  <a:srgbClr val="7D8283">
                    <a:gamma/>
                    <a:shade val="46275"/>
                    <a:invGamma/>
                  </a:srgbClr>
                </a:gs>
              </a:gsLst>
              <a:lin ang="5400000" scaled="1"/>
            </a:gradFill>
            <a:ln w="9525">
              <a:solidFill>
                <a:schemeClr val="tx1"/>
              </a:solidFill>
              <a:miter lim="800000"/>
              <a:headEnd/>
              <a:tailEnd/>
            </a:ln>
            <a:effectLst/>
          </p:spPr>
          <p:txBody>
            <a:bodyPr wrap="none" anchor="ctr"/>
            <a:lstStyle/>
            <a:p>
              <a:endParaRPr lang="th-TH"/>
            </a:p>
          </p:txBody>
        </p:sp>
        <p:grpSp>
          <p:nvGrpSpPr>
            <p:cNvPr id="303226" name="Group 122"/>
            <p:cNvGrpSpPr>
              <a:grpSpLocks/>
            </p:cNvGrpSpPr>
            <p:nvPr/>
          </p:nvGrpSpPr>
          <p:grpSpPr bwMode="auto">
            <a:xfrm>
              <a:off x="3070" y="639"/>
              <a:ext cx="809" cy="484"/>
              <a:chOff x="3070" y="639"/>
              <a:chExt cx="809" cy="484"/>
            </a:xfrm>
          </p:grpSpPr>
          <p:sp>
            <p:nvSpPr>
              <p:cNvPr id="303227" name="Line 123"/>
              <p:cNvSpPr>
                <a:spLocks noChangeShapeType="1"/>
              </p:cNvSpPr>
              <p:nvPr/>
            </p:nvSpPr>
            <p:spPr bwMode="auto">
              <a:xfrm>
                <a:off x="3070" y="905"/>
                <a:ext cx="809" cy="0"/>
              </a:xfrm>
              <a:prstGeom prst="line">
                <a:avLst/>
              </a:prstGeom>
              <a:noFill/>
              <a:ln w="19050">
                <a:solidFill>
                  <a:schemeClr val="tx1"/>
                </a:solidFill>
                <a:round/>
                <a:headEnd/>
                <a:tailEnd/>
              </a:ln>
              <a:effectLst/>
            </p:spPr>
            <p:txBody>
              <a:bodyPr/>
              <a:lstStyle/>
              <a:p>
                <a:endParaRPr lang="th-TH"/>
              </a:p>
            </p:txBody>
          </p:sp>
          <p:sp>
            <p:nvSpPr>
              <p:cNvPr id="303228" name="Line 124"/>
              <p:cNvSpPr>
                <a:spLocks noChangeShapeType="1"/>
              </p:cNvSpPr>
              <p:nvPr/>
            </p:nvSpPr>
            <p:spPr bwMode="auto">
              <a:xfrm>
                <a:off x="3879" y="905"/>
                <a:ext cx="0" cy="218"/>
              </a:xfrm>
              <a:prstGeom prst="line">
                <a:avLst/>
              </a:prstGeom>
              <a:noFill/>
              <a:ln w="19050">
                <a:solidFill>
                  <a:schemeClr val="tx1"/>
                </a:solidFill>
                <a:round/>
                <a:headEnd/>
                <a:tailEnd type="triangle" w="med" len="med"/>
              </a:ln>
              <a:effectLst/>
            </p:spPr>
            <p:txBody>
              <a:bodyPr/>
              <a:lstStyle/>
              <a:p>
                <a:endParaRPr lang="th-TH"/>
              </a:p>
            </p:txBody>
          </p:sp>
          <p:grpSp>
            <p:nvGrpSpPr>
              <p:cNvPr id="303229" name="Group 125"/>
              <p:cNvGrpSpPr>
                <a:grpSpLocks/>
              </p:cNvGrpSpPr>
              <p:nvPr/>
            </p:nvGrpSpPr>
            <p:grpSpPr bwMode="auto">
              <a:xfrm>
                <a:off x="3375" y="639"/>
                <a:ext cx="171" cy="298"/>
                <a:chOff x="2264" y="896"/>
                <a:chExt cx="171" cy="298"/>
              </a:xfrm>
            </p:grpSpPr>
            <p:grpSp>
              <p:nvGrpSpPr>
                <p:cNvPr id="303230" name="Group 126"/>
                <p:cNvGrpSpPr>
                  <a:grpSpLocks/>
                </p:cNvGrpSpPr>
                <p:nvPr/>
              </p:nvGrpSpPr>
              <p:grpSpPr bwMode="auto">
                <a:xfrm>
                  <a:off x="2264" y="896"/>
                  <a:ext cx="171" cy="173"/>
                  <a:chOff x="4061" y="1649"/>
                  <a:chExt cx="171" cy="173"/>
                </a:xfrm>
              </p:grpSpPr>
              <p:sp>
                <p:nvSpPr>
                  <p:cNvPr id="303231" name="Text Box 127"/>
                  <p:cNvSpPr txBox="1">
                    <a:spLocks noChangeArrowheads="1"/>
                  </p:cNvSpPr>
                  <p:nvPr/>
                </p:nvSpPr>
                <p:spPr bwMode="auto">
                  <a:xfrm>
                    <a:off x="4061" y="1649"/>
                    <a:ext cx="148" cy="173"/>
                  </a:xfrm>
                  <a:prstGeom prst="rect">
                    <a:avLst/>
                  </a:prstGeom>
                  <a:noFill/>
                  <a:ln w="9525">
                    <a:noFill/>
                    <a:miter lim="800000"/>
                    <a:headEnd/>
                    <a:tailEnd/>
                  </a:ln>
                  <a:effectLst/>
                </p:spPr>
                <p:txBody>
                  <a:bodyPr>
                    <a:spAutoFit/>
                  </a:bodyPr>
                  <a:lstStyle/>
                  <a:p>
                    <a:pPr algn="ctr">
                      <a:spcBef>
                        <a:spcPct val="50000"/>
                      </a:spcBef>
                    </a:pPr>
                    <a:r>
                      <a:rPr lang="en-US" sz="1200" baseline="0">
                        <a:latin typeface="Script MT Bold" pitchFamily="66" charset="0"/>
                      </a:rPr>
                      <a:t>1</a:t>
                    </a:r>
                    <a:endParaRPr lang="th-TH" sz="1200" baseline="0">
                      <a:latin typeface="Script MT Bold" pitchFamily="66" charset="0"/>
                    </a:endParaRPr>
                  </a:p>
                </p:txBody>
              </p:sp>
              <p:sp>
                <p:nvSpPr>
                  <p:cNvPr id="303232" name="Oval 128"/>
                  <p:cNvSpPr>
                    <a:spLocks noChangeArrowheads="1"/>
                  </p:cNvSpPr>
                  <p:nvPr/>
                </p:nvSpPr>
                <p:spPr bwMode="auto">
                  <a:xfrm>
                    <a:off x="4064" y="1659"/>
                    <a:ext cx="168" cy="158"/>
                  </a:xfrm>
                  <a:prstGeom prst="ellipse">
                    <a:avLst/>
                  </a:prstGeom>
                  <a:noFill/>
                  <a:ln w="9525">
                    <a:solidFill>
                      <a:srgbClr val="FFFF99"/>
                    </a:solidFill>
                    <a:round/>
                    <a:headEnd/>
                    <a:tailEnd/>
                  </a:ln>
                  <a:effectLst/>
                </p:spPr>
                <p:txBody>
                  <a:bodyPr wrap="none" anchor="ctr"/>
                  <a:lstStyle/>
                  <a:p>
                    <a:endParaRPr lang="th-TH"/>
                  </a:p>
                </p:txBody>
              </p:sp>
            </p:grpSp>
            <p:sp>
              <p:nvSpPr>
                <p:cNvPr id="303233" name="Line 129"/>
                <p:cNvSpPr>
                  <a:spLocks noChangeShapeType="1"/>
                </p:cNvSpPr>
                <p:nvPr/>
              </p:nvSpPr>
              <p:spPr bwMode="auto">
                <a:xfrm>
                  <a:off x="2351" y="1064"/>
                  <a:ext cx="0" cy="130"/>
                </a:xfrm>
                <a:prstGeom prst="line">
                  <a:avLst/>
                </a:prstGeom>
                <a:noFill/>
                <a:ln w="9525">
                  <a:solidFill>
                    <a:schemeClr val="tx1"/>
                  </a:solidFill>
                  <a:round/>
                  <a:headEnd/>
                  <a:tailEnd/>
                </a:ln>
                <a:effectLst/>
              </p:spPr>
              <p:txBody>
                <a:bodyPr/>
                <a:lstStyle/>
                <a:p>
                  <a:endParaRPr lang="th-TH"/>
                </a:p>
              </p:txBody>
            </p:sp>
          </p:grpSp>
        </p:grpSp>
        <p:sp>
          <p:nvSpPr>
            <p:cNvPr id="303234" name="Line 130"/>
            <p:cNvSpPr>
              <a:spLocks noChangeShapeType="1"/>
            </p:cNvSpPr>
            <p:nvPr/>
          </p:nvSpPr>
          <p:spPr bwMode="auto">
            <a:xfrm>
              <a:off x="4104" y="1407"/>
              <a:ext cx="0" cy="585"/>
            </a:xfrm>
            <a:prstGeom prst="line">
              <a:avLst/>
            </a:prstGeom>
            <a:noFill/>
            <a:ln w="31750">
              <a:solidFill>
                <a:srgbClr val="FF0000"/>
              </a:solidFill>
              <a:round/>
              <a:headEnd/>
              <a:tailEnd type="stealth" w="lg" len="lg"/>
            </a:ln>
            <a:effectLst/>
          </p:spPr>
          <p:txBody>
            <a:bodyPr/>
            <a:lstStyle/>
            <a:p>
              <a:endParaRPr lang="th-TH"/>
            </a:p>
          </p:txBody>
        </p:sp>
      </p:grpSp>
      <p:grpSp>
        <p:nvGrpSpPr>
          <p:cNvPr id="303235" name="Group 131"/>
          <p:cNvGrpSpPr>
            <a:grpSpLocks/>
          </p:cNvGrpSpPr>
          <p:nvPr/>
        </p:nvGrpSpPr>
        <p:grpSpPr bwMode="auto">
          <a:xfrm>
            <a:off x="176213" y="4619625"/>
            <a:ext cx="2082800" cy="1882775"/>
            <a:chOff x="1293" y="2334"/>
            <a:chExt cx="1312" cy="1186"/>
          </a:xfrm>
        </p:grpSpPr>
        <p:grpSp>
          <p:nvGrpSpPr>
            <p:cNvPr id="303236" name="Group 132"/>
            <p:cNvGrpSpPr>
              <a:grpSpLocks/>
            </p:cNvGrpSpPr>
            <p:nvPr/>
          </p:nvGrpSpPr>
          <p:grpSpPr bwMode="auto">
            <a:xfrm>
              <a:off x="2018" y="3028"/>
              <a:ext cx="587" cy="492"/>
              <a:chOff x="1086" y="2530"/>
              <a:chExt cx="494" cy="408"/>
            </a:xfrm>
          </p:grpSpPr>
          <p:sp>
            <p:nvSpPr>
              <p:cNvPr id="303237" name="Text Box 133"/>
              <p:cNvSpPr txBox="1">
                <a:spLocks noChangeArrowheads="1"/>
              </p:cNvSpPr>
              <p:nvPr/>
            </p:nvSpPr>
            <p:spPr bwMode="auto">
              <a:xfrm>
                <a:off x="1086" y="2795"/>
                <a:ext cx="322" cy="143"/>
              </a:xfrm>
              <a:prstGeom prst="rect">
                <a:avLst/>
              </a:prstGeom>
              <a:noFill/>
              <a:ln w="9525">
                <a:noFill/>
                <a:miter lim="800000"/>
                <a:headEnd/>
                <a:tailEnd/>
              </a:ln>
              <a:effectLst/>
            </p:spPr>
            <p:txBody>
              <a:bodyPr>
                <a:spAutoFit/>
              </a:bodyPr>
              <a:lstStyle/>
              <a:p>
                <a:pPr>
                  <a:spcBef>
                    <a:spcPct val="50000"/>
                  </a:spcBef>
                </a:pPr>
                <a:r>
                  <a:rPr lang="en-US" sz="1200" i="1" baseline="0">
                    <a:latin typeface="Comic Sans MS" pitchFamily="66" charset="0"/>
                  </a:rPr>
                  <a:t>W</a:t>
                </a:r>
                <a:r>
                  <a:rPr lang="en-US" sz="1200" i="1">
                    <a:latin typeface="Comic Sans MS" pitchFamily="66" charset="0"/>
                  </a:rPr>
                  <a:t>p</a:t>
                </a:r>
                <a:endParaRPr lang="th-TH" sz="1200" i="1" baseline="0">
                  <a:latin typeface="Comic Sans MS" pitchFamily="66" charset="0"/>
                </a:endParaRPr>
              </a:p>
            </p:txBody>
          </p:sp>
          <p:grpSp>
            <p:nvGrpSpPr>
              <p:cNvPr id="303238" name="Group 134"/>
              <p:cNvGrpSpPr>
                <a:grpSpLocks/>
              </p:cNvGrpSpPr>
              <p:nvPr/>
            </p:nvGrpSpPr>
            <p:grpSpPr bwMode="auto">
              <a:xfrm flipH="1">
                <a:off x="1333" y="2661"/>
                <a:ext cx="197" cy="186"/>
                <a:chOff x="1152" y="503"/>
                <a:chExt cx="401" cy="367"/>
              </a:xfrm>
            </p:grpSpPr>
            <p:sp>
              <p:nvSpPr>
                <p:cNvPr id="303239" name="Rectangle 135"/>
                <p:cNvSpPr>
                  <a:spLocks noChangeArrowheads="1"/>
                </p:cNvSpPr>
                <p:nvPr/>
              </p:nvSpPr>
              <p:spPr bwMode="auto">
                <a:xfrm>
                  <a:off x="1152" y="802"/>
                  <a:ext cx="203" cy="68"/>
                </a:xfrm>
                <a:prstGeom prst="rect">
                  <a:avLst/>
                </a:prstGeom>
                <a:solidFill>
                  <a:srgbClr val="C0C0C0"/>
                </a:solidFill>
                <a:ln w="9525">
                  <a:solidFill>
                    <a:schemeClr val="tx1"/>
                  </a:solidFill>
                  <a:miter lim="800000"/>
                  <a:headEnd/>
                  <a:tailEnd/>
                </a:ln>
                <a:effectLst/>
              </p:spPr>
              <p:txBody>
                <a:bodyPr wrap="none" anchor="ctr"/>
                <a:lstStyle/>
                <a:p>
                  <a:endParaRPr lang="th-TH"/>
                </a:p>
              </p:txBody>
            </p:sp>
            <p:sp>
              <p:nvSpPr>
                <p:cNvPr id="303240" name="Rectangle 136"/>
                <p:cNvSpPr>
                  <a:spLocks noChangeArrowheads="1"/>
                </p:cNvSpPr>
                <p:nvPr/>
              </p:nvSpPr>
              <p:spPr bwMode="auto">
                <a:xfrm>
                  <a:off x="1350" y="508"/>
                  <a:ext cx="203" cy="68"/>
                </a:xfrm>
                <a:prstGeom prst="rect">
                  <a:avLst/>
                </a:prstGeom>
                <a:solidFill>
                  <a:srgbClr val="C0C0C0"/>
                </a:solidFill>
                <a:ln w="9525">
                  <a:solidFill>
                    <a:schemeClr val="tx1"/>
                  </a:solidFill>
                  <a:miter lim="800000"/>
                  <a:headEnd/>
                  <a:tailEnd/>
                </a:ln>
                <a:effectLst/>
              </p:spPr>
              <p:txBody>
                <a:bodyPr wrap="none" anchor="ctr"/>
                <a:lstStyle/>
                <a:p>
                  <a:endParaRPr lang="th-TH"/>
                </a:p>
              </p:txBody>
            </p:sp>
            <p:sp>
              <p:nvSpPr>
                <p:cNvPr id="303241" name="Oval 137"/>
                <p:cNvSpPr>
                  <a:spLocks noChangeArrowheads="1"/>
                </p:cNvSpPr>
                <p:nvPr/>
              </p:nvSpPr>
              <p:spPr bwMode="auto">
                <a:xfrm>
                  <a:off x="1169" y="503"/>
                  <a:ext cx="378" cy="367"/>
                </a:xfrm>
                <a:prstGeom prst="ellipse">
                  <a:avLst/>
                </a:prstGeom>
                <a:solidFill>
                  <a:srgbClr val="C0C0C0"/>
                </a:solidFill>
                <a:ln w="9525">
                  <a:solidFill>
                    <a:schemeClr val="tx1"/>
                  </a:solidFill>
                  <a:round/>
                  <a:headEnd/>
                  <a:tailEnd/>
                </a:ln>
                <a:effectLst/>
              </p:spPr>
              <p:txBody>
                <a:bodyPr wrap="none" anchor="ctr"/>
                <a:lstStyle/>
                <a:p>
                  <a:endParaRPr lang="th-TH"/>
                </a:p>
              </p:txBody>
            </p:sp>
          </p:grpSp>
          <p:sp>
            <p:nvSpPr>
              <p:cNvPr id="303242" name="Text Box 138"/>
              <p:cNvSpPr txBox="1">
                <a:spLocks noChangeArrowheads="1"/>
              </p:cNvSpPr>
              <p:nvPr/>
            </p:nvSpPr>
            <p:spPr bwMode="auto">
              <a:xfrm>
                <a:off x="1296" y="2530"/>
                <a:ext cx="284" cy="128"/>
              </a:xfrm>
              <a:prstGeom prst="rect">
                <a:avLst/>
              </a:prstGeom>
              <a:noFill/>
              <a:ln w="9525">
                <a:noFill/>
                <a:miter lim="800000"/>
                <a:headEnd/>
                <a:tailEnd/>
              </a:ln>
              <a:effectLst/>
            </p:spPr>
            <p:txBody>
              <a:bodyPr>
                <a:spAutoFit/>
              </a:bodyPr>
              <a:lstStyle/>
              <a:p>
                <a:pPr>
                  <a:spcBef>
                    <a:spcPct val="50000"/>
                  </a:spcBef>
                </a:pPr>
                <a:r>
                  <a:rPr lang="en-US" sz="1000" i="1" baseline="0">
                    <a:solidFill>
                      <a:srgbClr val="FFFF00"/>
                    </a:solidFill>
                    <a:latin typeface="Comic Sans MS" pitchFamily="66" charset="0"/>
                  </a:rPr>
                  <a:t>Pump</a:t>
                </a:r>
                <a:endParaRPr lang="th-TH" sz="1000" i="1" baseline="0">
                  <a:solidFill>
                    <a:srgbClr val="FFFF00"/>
                  </a:solidFill>
                  <a:latin typeface="Comic Sans MS" pitchFamily="66" charset="0"/>
                </a:endParaRPr>
              </a:p>
            </p:txBody>
          </p:sp>
          <p:sp>
            <p:nvSpPr>
              <p:cNvPr id="303243" name="AutoShape 139"/>
              <p:cNvSpPr>
                <a:spLocks noChangeArrowheads="1"/>
              </p:cNvSpPr>
              <p:nvPr/>
            </p:nvSpPr>
            <p:spPr bwMode="auto">
              <a:xfrm rot="18315414">
                <a:off x="1282" y="2799"/>
                <a:ext cx="189" cy="65"/>
              </a:xfrm>
              <a:prstGeom prst="notchedRightArrow">
                <a:avLst>
                  <a:gd name="adj1" fmla="val 50000"/>
                  <a:gd name="adj2" fmla="val 72692"/>
                </a:avLst>
              </a:prstGeom>
              <a:solidFill>
                <a:schemeClr val="accent1"/>
              </a:solidFill>
              <a:ln w="9525">
                <a:solidFill>
                  <a:schemeClr val="tx1"/>
                </a:solidFill>
                <a:miter lim="800000"/>
                <a:headEnd/>
                <a:tailEnd/>
              </a:ln>
              <a:effectLst/>
            </p:spPr>
            <p:txBody>
              <a:bodyPr wrap="none" anchor="ctr"/>
              <a:lstStyle/>
              <a:p>
                <a:endParaRPr lang="th-TH"/>
              </a:p>
            </p:txBody>
          </p:sp>
        </p:grpSp>
        <p:grpSp>
          <p:nvGrpSpPr>
            <p:cNvPr id="303244" name="Group 140"/>
            <p:cNvGrpSpPr>
              <a:grpSpLocks/>
            </p:cNvGrpSpPr>
            <p:nvPr/>
          </p:nvGrpSpPr>
          <p:grpSpPr bwMode="auto">
            <a:xfrm>
              <a:off x="1293" y="2334"/>
              <a:ext cx="1025" cy="1118"/>
              <a:chOff x="1293" y="2334"/>
              <a:chExt cx="1025" cy="1118"/>
            </a:xfrm>
          </p:grpSpPr>
          <p:grpSp>
            <p:nvGrpSpPr>
              <p:cNvPr id="303245" name="Group 141"/>
              <p:cNvGrpSpPr>
                <a:grpSpLocks/>
              </p:cNvGrpSpPr>
              <p:nvPr/>
            </p:nvGrpSpPr>
            <p:grpSpPr bwMode="auto">
              <a:xfrm rot="16200000">
                <a:off x="1371" y="2256"/>
                <a:ext cx="869" cy="1025"/>
                <a:chOff x="905" y="1610"/>
                <a:chExt cx="809" cy="575"/>
              </a:xfrm>
            </p:grpSpPr>
            <p:sp>
              <p:nvSpPr>
                <p:cNvPr id="303246" name="Line 142"/>
                <p:cNvSpPr>
                  <a:spLocks noChangeShapeType="1"/>
                </p:cNvSpPr>
                <p:nvPr/>
              </p:nvSpPr>
              <p:spPr bwMode="auto">
                <a:xfrm flipV="1">
                  <a:off x="906" y="1613"/>
                  <a:ext cx="0" cy="572"/>
                </a:xfrm>
                <a:prstGeom prst="line">
                  <a:avLst/>
                </a:prstGeom>
                <a:noFill/>
                <a:ln w="19050">
                  <a:solidFill>
                    <a:schemeClr val="tx1"/>
                  </a:solidFill>
                  <a:round/>
                  <a:headEnd/>
                  <a:tailEnd/>
                </a:ln>
                <a:effectLst/>
              </p:spPr>
              <p:txBody>
                <a:bodyPr/>
                <a:lstStyle/>
                <a:p>
                  <a:endParaRPr lang="th-TH"/>
                </a:p>
              </p:txBody>
            </p:sp>
            <p:sp>
              <p:nvSpPr>
                <p:cNvPr id="303247" name="Line 143"/>
                <p:cNvSpPr>
                  <a:spLocks noChangeShapeType="1"/>
                </p:cNvSpPr>
                <p:nvPr/>
              </p:nvSpPr>
              <p:spPr bwMode="auto">
                <a:xfrm>
                  <a:off x="905" y="1610"/>
                  <a:ext cx="809" cy="0"/>
                </a:xfrm>
                <a:prstGeom prst="line">
                  <a:avLst/>
                </a:prstGeom>
                <a:noFill/>
                <a:ln w="19050">
                  <a:solidFill>
                    <a:schemeClr val="tx1"/>
                  </a:solidFill>
                  <a:round/>
                  <a:headEnd/>
                  <a:tailEnd/>
                </a:ln>
                <a:effectLst/>
              </p:spPr>
              <p:txBody>
                <a:bodyPr/>
                <a:lstStyle/>
                <a:p>
                  <a:endParaRPr lang="th-TH"/>
                </a:p>
              </p:txBody>
            </p:sp>
            <p:sp>
              <p:nvSpPr>
                <p:cNvPr id="303248" name="Line 144"/>
                <p:cNvSpPr>
                  <a:spLocks noChangeShapeType="1"/>
                </p:cNvSpPr>
                <p:nvPr/>
              </p:nvSpPr>
              <p:spPr bwMode="auto">
                <a:xfrm>
                  <a:off x="1712" y="1613"/>
                  <a:ext cx="0" cy="187"/>
                </a:xfrm>
                <a:prstGeom prst="line">
                  <a:avLst/>
                </a:prstGeom>
                <a:noFill/>
                <a:ln w="19050">
                  <a:solidFill>
                    <a:schemeClr val="tx1"/>
                  </a:solidFill>
                  <a:round/>
                  <a:headEnd/>
                  <a:tailEnd type="triangle" w="med" len="med"/>
                </a:ln>
                <a:effectLst/>
              </p:spPr>
              <p:txBody>
                <a:bodyPr/>
                <a:lstStyle/>
                <a:p>
                  <a:endParaRPr lang="th-TH"/>
                </a:p>
              </p:txBody>
            </p:sp>
          </p:grpSp>
          <p:grpSp>
            <p:nvGrpSpPr>
              <p:cNvPr id="303249" name="Group 145"/>
              <p:cNvGrpSpPr>
                <a:grpSpLocks/>
              </p:cNvGrpSpPr>
              <p:nvPr/>
            </p:nvGrpSpPr>
            <p:grpSpPr bwMode="auto">
              <a:xfrm>
                <a:off x="1602" y="3170"/>
                <a:ext cx="171" cy="282"/>
                <a:chOff x="1602" y="3170"/>
                <a:chExt cx="171" cy="282"/>
              </a:xfrm>
            </p:grpSpPr>
            <p:grpSp>
              <p:nvGrpSpPr>
                <p:cNvPr id="303250" name="Group 146"/>
                <p:cNvGrpSpPr>
                  <a:grpSpLocks/>
                </p:cNvGrpSpPr>
                <p:nvPr/>
              </p:nvGrpSpPr>
              <p:grpSpPr bwMode="auto">
                <a:xfrm>
                  <a:off x="1602" y="3279"/>
                  <a:ext cx="171" cy="173"/>
                  <a:chOff x="4061" y="1649"/>
                  <a:chExt cx="171" cy="173"/>
                </a:xfrm>
              </p:grpSpPr>
              <p:sp>
                <p:nvSpPr>
                  <p:cNvPr id="303251" name="Text Box 147"/>
                  <p:cNvSpPr txBox="1">
                    <a:spLocks noChangeArrowheads="1"/>
                  </p:cNvSpPr>
                  <p:nvPr/>
                </p:nvSpPr>
                <p:spPr bwMode="auto">
                  <a:xfrm>
                    <a:off x="4061" y="1649"/>
                    <a:ext cx="148" cy="173"/>
                  </a:xfrm>
                  <a:prstGeom prst="rect">
                    <a:avLst/>
                  </a:prstGeom>
                  <a:noFill/>
                  <a:ln w="9525">
                    <a:noFill/>
                    <a:miter lim="800000"/>
                    <a:headEnd/>
                    <a:tailEnd/>
                  </a:ln>
                  <a:effectLst/>
                </p:spPr>
                <p:txBody>
                  <a:bodyPr>
                    <a:spAutoFit/>
                  </a:bodyPr>
                  <a:lstStyle/>
                  <a:p>
                    <a:pPr algn="ctr">
                      <a:spcBef>
                        <a:spcPct val="50000"/>
                      </a:spcBef>
                    </a:pPr>
                    <a:r>
                      <a:rPr lang="en-US" sz="1200" baseline="0">
                        <a:latin typeface="Script MT Bold" pitchFamily="66" charset="0"/>
                      </a:rPr>
                      <a:t>6</a:t>
                    </a:r>
                    <a:endParaRPr lang="th-TH" sz="1200" baseline="0">
                      <a:latin typeface="Script MT Bold" pitchFamily="66" charset="0"/>
                    </a:endParaRPr>
                  </a:p>
                </p:txBody>
              </p:sp>
              <p:sp>
                <p:nvSpPr>
                  <p:cNvPr id="303252" name="Oval 148"/>
                  <p:cNvSpPr>
                    <a:spLocks noChangeArrowheads="1"/>
                  </p:cNvSpPr>
                  <p:nvPr/>
                </p:nvSpPr>
                <p:spPr bwMode="auto">
                  <a:xfrm>
                    <a:off x="4064" y="1659"/>
                    <a:ext cx="168" cy="158"/>
                  </a:xfrm>
                  <a:prstGeom prst="ellipse">
                    <a:avLst/>
                  </a:prstGeom>
                  <a:noFill/>
                  <a:ln w="9525">
                    <a:solidFill>
                      <a:srgbClr val="FFFF99"/>
                    </a:solidFill>
                    <a:round/>
                    <a:headEnd/>
                    <a:tailEnd/>
                  </a:ln>
                  <a:effectLst/>
                </p:spPr>
                <p:txBody>
                  <a:bodyPr wrap="none" anchor="ctr"/>
                  <a:lstStyle/>
                  <a:p>
                    <a:endParaRPr lang="th-TH"/>
                  </a:p>
                </p:txBody>
              </p:sp>
            </p:grpSp>
            <p:sp>
              <p:nvSpPr>
                <p:cNvPr id="303253" name="Line 149"/>
                <p:cNvSpPr>
                  <a:spLocks noChangeShapeType="1"/>
                </p:cNvSpPr>
                <p:nvPr/>
              </p:nvSpPr>
              <p:spPr bwMode="auto">
                <a:xfrm>
                  <a:off x="1691" y="3170"/>
                  <a:ext cx="0" cy="130"/>
                </a:xfrm>
                <a:prstGeom prst="line">
                  <a:avLst/>
                </a:prstGeom>
                <a:noFill/>
                <a:ln w="9525">
                  <a:solidFill>
                    <a:schemeClr val="tx1"/>
                  </a:solidFill>
                  <a:round/>
                  <a:headEnd/>
                  <a:tailEnd/>
                </a:ln>
                <a:effectLst/>
              </p:spPr>
              <p:txBody>
                <a:bodyPr/>
                <a:lstStyle/>
                <a:p>
                  <a:endParaRPr lang="th-TH"/>
                </a:p>
              </p:txBody>
            </p:sp>
          </p:grpSp>
        </p:grpSp>
      </p:grpSp>
      <p:sp>
        <p:nvSpPr>
          <p:cNvPr id="303254" name="Rectangle 150"/>
          <p:cNvSpPr>
            <a:spLocks noChangeArrowheads="1"/>
          </p:cNvSpPr>
          <p:nvPr/>
        </p:nvSpPr>
        <p:spPr bwMode="auto">
          <a:xfrm>
            <a:off x="133350" y="125413"/>
            <a:ext cx="9010650" cy="1768475"/>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buSzPct val="80000"/>
              <a:buFont typeface="Wingdings" pitchFamily="2" charset="2"/>
              <a:buNone/>
            </a:pPr>
            <a:r>
              <a:rPr lang="en-US" sz="2200" u="sng" baseline="0">
                <a:latin typeface="Times New Roman" pitchFamily="18" charset="0"/>
              </a:rPr>
              <a:t>Example 9.4</a:t>
            </a:r>
            <a:r>
              <a:rPr lang="en-US" sz="2200" baseline="0">
                <a:latin typeface="Times New Roman" pitchFamily="18" charset="0"/>
              </a:rPr>
              <a:t>  Consider a steam power plant operates on the ideal reheat Rankine Cycle , the steam enters the high pressure turbine  at </a:t>
            </a:r>
            <a:r>
              <a:rPr lang="en-US" sz="2200" baseline="0">
                <a:latin typeface="Times New Roman" pitchFamily="18" charset="0"/>
                <a:cs typeface="BrowalliaUPC" pitchFamily="34" charset="-34"/>
              </a:rPr>
              <a:t>15 MPa and  600</a:t>
            </a:r>
            <a:r>
              <a:rPr lang="en-US" sz="2200" baseline="30000">
                <a:latin typeface="Times New Roman" pitchFamily="18" charset="0"/>
                <a:cs typeface="BrowalliaUPC" pitchFamily="34" charset="-34"/>
              </a:rPr>
              <a:t>o</a:t>
            </a:r>
            <a:r>
              <a:rPr lang="en-US" sz="2200" baseline="0">
                <a:latin typeface="Times New Roman" pitchFamily="18" charset="0"/>
                <a:cs typeface="BrowalliaUPC" pitchFamily="34" charset="-34"/>
              </a:rPr>
              <a:t>C and is condensed in a condenser at a pressure of 10 kPa. If the steam is reheated to the steam inlet temperature of the high pressure turbine, and the moisture content of the steam at the exit of the low pressure turbine is not exceed 10.4 %, determine (a) the pressure at which the steam should be reheated and (b) the thermal efficiency of this cycle.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3172"/>
                                        </p:tgtEl>
                                        <p:attrNameLst>
                                          <p:attrName>style.visibility</p:attrName>
                                        </p:attrNameLst>
                                      </p:cBhvr>
                                      <p:to>
                                        <p:strVal val="visible"/>
                                      </p:to>
                                    </p:set>
                                    <p:animEffect transition="in" filter="fade">
                                      <p:cBhvr>
                                        <p:cTn id="7" dur="1000"/>
                                        <p:tgtEl>
                                          <p:spTgt spid="3031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3114"/>
                                        </p:tgtEl>
                                        <p:attrNameLst>
                                          <p:attrName>style.visibility</p:attrName>
                                        </p:attrNameLst>
                                      </p:cBhvr>
                                      <p:to>
                                        <p:strVal val="visible"/>
                                      </p:to>
                                    </p:set>
                                    <p:animEffect transition="in" filter="fade">
                                      <p:cBhvr>
                                        <p:cTn id="10" dur="1000"/>
                                        <p:tgtEl>
                                          <p:spTgt spid="303114"/>
                                        </p:tgtEl>
                                      </p:cBhvr>
                                    </p:animEffect>
                                  </p:childTnLst>
                                </p:cTn>
                              </p:par>
                              <p:par>
                                <p:cTn id="11" presetID="10" presetClass="entr" presetSubtype="0" fill="hold" nodeType="withEffect">
                                  <p:stCondLst>
                                    <p:cond delay="0"/>
                                  </p:stCondLst>
                                  <p:childTnLst>
                                    <p:set>
                                      <p:cBhvr>
                                        <p:cTn id="12" dur="1" fill="hold">
                                          <p:stCondLst>
                                            <p:cond delay="0"/>
                                          </p:stCondLst>
                                        </p:cTn>
                                        <p:tgtEl>
                                          <p:spTgt spid="303117"/>
                                        </p:tgtEl>
                                        <p:attrNameLst>
                                          <p:attrName>style.visibility</p:attrName>
                                        </p:attrNameLst>
                                      </p:cBhvr>
                                      <p:to>
                                        <p:strVal val="visible"/>
                                      </p:to>
                                    </p:set>
                                    <p:animEffect transition="in" filter="fade">
                                      <p:cBhvr>
                                        <p:cTn id="13" dur="1000"/>
                                        <p:tgtEl>
                                          <p:spTgt spid="30311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03110"/>
                                        </p:tgtEl>
                                        <p:attrNameLst>
                                          <p:attrName>style.visibility</p:attrName>
                                        </p:attrNameLst>
                                      </p:cBhvr>
                                      <p:to>
                                        <p:strVal val="visible"/>
                                      </p:to>
                                    </p:set>
                                    <p:animEffect transition="in" filter="wipe(left)">
                                      <p:cBhvr>
                                        <p:cTn id="17" dur="1000"/>
                                        <p:tgtEl>
                                          <p:spTgt spid="303110"/>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03106"/>
                                        </p:tgtEl>
                                        <p:attrNameLst>
                                          <p:attrName>style.visibility</p:attrName>
                                        </p:attrNameLst>
                                      </p:cBhvr>
                                      <p:to>
                                        <p:strVal val="visible"/>
                                      </p:to>
                                    </p:set>
                                    <p:animEffect transition="in" filter="wipe(down)">
                                      <p:cBhvr>
                                        <p:cTn id="21" dur="1000"/>
                                        <p:tgtEl>
                                          <p:spTgt spid="303106"/>
                                        </p:tgtEl>
                                      </p:cBhvr>
                                    </p:animEffect>
                                  </p:childTnLst>
                                </p:cTn>
                              </p:par>
                              <p:par>
                                <p:cTn id="22" presetID="22" presetClass="entr" presetSubtype="4" fill="hold" nodeType="withEffect">
                                  <p:stCondLst>
                                    <p:cond delay="0"/>
                                  </p:stCondLst>
                                  <p:childTnLst>
                                    <p:set>
                                      <p:cBhvr>
                                        <p:cTn id="23" dur="1" fill="hold">
                                          <p:stCondLst>
                                            <p:cond delay="0"/>
                                          </p:stCondLst>
                                        </p:cTn>
                                        <p:tgtEl>
                                          <p:spTgt spid="303125"/>
                                        </p:tgtEl>
                                        <p:attrNameLst>
                                          <p:attrName>style.visibility</p:attrName>
                                        </p:attrNameLst>
                                      </p:cBhvr>
                                      <p:to>
                                        <p:strVal val="visible"/>
                                      </p:to>
                                    </p:set>
                                    <p:animEffect transition="in" filter="wipe(down)">
                                      <p:cBhvr>
                                        <p:cTn id="24" dur="1000"/>
                                        <p:tgtEl>
                                          <p:spTgt spid="303125"/>
                                        </p:tgtEl>
                                      </p:cBhvr>
                                    </p:animEffect>
                                  </p:childTnLst>
                                </p:cTn>
                              </p:par>
                              <p:par>
                                <p:cTn id="25" presetID="22" presetClass="entr" presetSubtype="4" fill="hold" nodeType="withEffect">
                                  <p:stCondLst>
                                    <p:cond delay="0"/>
                                  </p:stCondLst>
                                  <p:childTnLst>
                                    <p:set>
                                      <p:cBhvr>
                                        <p:cTn id="26" dur="1" fill="hold">
                                          <p:stCondLst>
                                            <p:cond delay="0"/>
                                          </p:stCondLst>
                                        </p:cTn>
                                        <p:tgtEl>
                                          <p:spTgt spid="303122"/>
                                        </p:tgtEl>
                                        <p:attrNameLst>
                                          <p:attrName>style.visibility</p:attrName>
                                        </p:attrNameLst>
                                      </p:cBhvr>
                                      <p:to>
                                        <p:strVal val="visible"/>
                                      </p:to>
                                    </p:set>
                                    <p:animEffect transition="in" filter="wipe(down)">
                                      <p:cBhvr>
                                        <p:cTn id="27" dur="1000"/>
                                        <p:tgtEl>
                                          <p:spTgt spid="303122"/>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303222"/>
                                        </p:tgtEl>
                                        <p:attrNameLst>
                                          <p:attrName>style.visibility</p:attrName>
                                        </p:attrNameLst>
                                      </p:cBhvr>
                                      <p:to>
                                        <p:strVal val="visible"/>
                                      </p:to>
                                    </p:set>
                                    <p:animEffect transition="in" filter="wipe(up)">
                                      <p:cBhvr>
                                        <p:cTn id="31" dur="500"/>
                                        <p:tgtEl>
                                          <p:spTgt spid="303222"/>
                                        </p:tgtEl>
                                      </p:cBhvr>
                                    </p:animEffect>
                                  </p:childTnLst>
                                </p:cTn>
                              </p:par>
                              <p:par>
                                <p:cTn id="32" presetID="22" presetClass="entr" presetSubtype="1" fill="hold" nodeType="withEffect">
                                  <p:stCondLst>
                                    <p:cond delay="0"/>
                                  </p:stCondLst>
                                  <p:childTnLst>
                                    <p:set>
                                      <p:cBhvr>
                                        <p:cTn id="33" dur="1" fill="hold">
                                          <p:stCondLst>
                                            <p:cond delay="0"/>
                                          </p:stCondLst>
                                        </p:cTn>
                                        <p:tgtEl>
                                          <p:spTgt spid="303146"/>
                                        </p:tgtEl>
                                        <p:attrNameLst>
                                          <p:attrName>style.visibility</p:attrName>
                                        </p:attrNameLst>
                                      </p:cBhvr>
                                      <p:to>
                                        <p:strVal val="visible"/>
                                      </p:to>
                                    </p:set>
                                    <p:animEffect transition="in" filter="wipe(up)">
                                      <p:cBhvr>
                                        <p:cTn id="34" dur="1000"/>
                                        <p:tgtEl>
                                          <p:spTgt spid="303146"/>
                                        </p:tgtEl>
                                      </p:cBhvr>
                                    </p:animEffect>
                                  </p:childTnLst>
                                </p:cTn>
                              </p:par>
                            </p:childTnLst>
                          </p:cTn>
                        </p:par>
                        <p:par>
                          <p:cTn id="35" fill="hold">
                            <p:stCondLst>
                              <p:cond delay="4000"/>
                            </p:stCondLst>
                            <p:childTnLst>
                              <p:par>
                                <p:cTn id="36" presetID="51" presetClass="entr" presetSubtype="0" fill="hold" nodeType="afterEffect">
                                  <p:stCondLst>
                                    <p:cond delay="0"/>
                                  </p:stCondLst>
                                  <p:childTnLst>
                                    <p:set>
                                      <p:cBhvr>
                                        <p:cTn id="37" dur="1" fill="hold">
                                          <p:stCondLst>
                                            <p:cond delay="0"/>
                                          </p:stCondLst>
                                        </p:cTn>
                                        <p:tgtEl>
                                          <p:spTgt spid="303173"/>
                                        </p:tgtEl>
                                        <p:attrNameLst>
                                          <p:attrName>style.visibility</p:attrName>
                                        </p:attrNameLst>
                                      </p:cBhvr>
                                      <p:to>
                                        <p:strVal val="visible"/>
                                      </p:to>
                                    </p:set>
                                    <p:animEffect transition="in" filter="fade">
                                      <p:cBhvr>
                                        <p:cTn id="38" dur="1155" decel="100000"/>
                                        <p:tgtEl>
                                          <p:spTgt spid="303173"/>
                                        </p:tgtEl>
                                      </p:cBhvr>
                                    </p:animEffect>
                                    <p:animScale>
                                      <p:cBhvr>
                                        <p:cTn id="39" dur="1155" decel="100000"/>
                                        <p:tgtEl>
                                          <p:spTgt spid="303173"/>
                                        </p:tgtEl>
                                      </p:cBhvr>
                                      <p:from x="10000" y="10000"/>
                                      <p:to x="200000" y="450000"/>
                                    </p:animScale>
                                    <p:animScale>
                                      <p:cBhvr>
                                        <p:cTn id="40" dur="1845" accel="100000" fill="hold">
                                          <p:stCondLst>
                                            <p:cond delay="1155"/>
                                          </p:stCondLst>
                                        </p:cTn>
                                        <p:tgtEl>
                                          <p:spTgt spid="303173"/>
                                        </p:tgtEl>
                                      </p:cBhvr>
                                      <p:from x="200000" y="450000"/>
                                      <p:to x="100000" y="100000"/>
                                    </p:animScale>
                                    <p:set>
                                      <p:cBhvr>
                                        <p:cTn id="41" dur="1155" fill="hold"/>
                                        <p:tgtEl>
                                          <p:spTgt spid="303173"/>
                                        </p:tgtEl>
                                        <p:attrNameLst>
                                          <p:attrName>ppt_x</p:attrName>
                                        </p:attrNameLst>
                                      </p:cBhvr>
                                      <p:to>
                                        <p:strVal val="(0.5)"/>
                                      </p:to>
                                    </p:set>
                                    <p:anim from="(0.5)" to="(#ppt_x)" calcmode="lin" valueType="num">
                                      <p:cBhvr>
                                        <p:cTn id="42" dur="1845" accel="100000" fill="hold">
                                          <p:stCondLst>
                                            <p:cond delay="1155"/>
                                          </p:stCondLst>
                                        </p:cTn>
                                        <p:tgtEl>
                                          <p:spTgt spid="303173"/>
                                        </p:tgtEl>
                                        <p:attrNameLst>
                                          <p:attrName>ppt_x</p:attrName>
                                        </p:attrNameLst>
                                      </p:cBhvr>
                                    </p:anim>
                                    <p:set>
                                      <p:cBhvr>
                                        <p:cTn id="43" dur="1155" fill="hold"/>
                                        <p:tgtEl>
                                          <p:spTgt spid="303173"/>
                                        </p:tgtEl>
                                        <p:attrNameLst>
                                          <p:attrName>ppt_y</p:attrName>
                                        </p:attrNameLst>
                                      </p:cBhvr>
                                      <p:to>
                                        <p:strVal val="(#ppt_y+0.4)"/>
                                      </p:to>
                                    </p:set>
                                    <p:anim from="(#ppt_y+0.4)" to="(#ppt_y)" calcmode="lin" valueType="num">
                                      <p:cBhvr>
                                        <p:cTn id="44" dur="1845" accel="100000" fill="hold">
                                          <p:stCondLst>
                                            <p:cond delay="1155"/>
                                          </p:stCondLst>
                                        </p:cTn>
                                        <p:tgtEl>
                                          <p:spTgt spid="303173"/>
                                        </p:tgtEl>
                                        <p:attrNameLst>
                                          <p:attrName>ppt_y</p:attrName>
                                        </p:attrNameLst>
                                      </p:cBhvr>
                                    </p:anim>
                                  </p:childTnLst>
                                </p:cTn>
                              </p:par>
                              <p:par>
                                <p:cTn id="45" presetID="10" presetClass="entr" presetSubtype="0" fill="hold" nodeType="withEffect">
                                  <p:stCondLst>
                                    <p:cond delay="0"/>
                                  </p:stCondLst>
                                  <p:childTnLst>
                                    <p:set>
                                      <p:cBhvr>
                                        <p:cTn id="46" dur="1" fill="hold">
                                          <p:stCondLst>
                                            <p:cond delay="0"/>
                                          </p:stCondLst>
                                        </p:cTn>
                                        <p:tgtEl>
                                          <p:spTgt spid="303205"/>
                                        </p:tgtEl>
                                        <p:attrNameLst>
                                          <p:attrName>style.visibility</p:attrName>
                                        </p:attrNameLst>
                                      </p:cBhvr>
                                      <p:to>
                                        <p:strVal val="visible"/>
                                      </p:to>
                                    </p:set>
                                    <p:animEffect transition="in" filter="fade">
                                      <p:cBhvr>
                                        <p:cTn id="47" dur="3000"/>
                                        <p:tgtEl>
                                          <p:spTgt spid="303205"/>
                                        </p:tgtEl>
                                      </p:cBhvr>
                                    </p:animEffect>
                                  </p:childTnLst>
                                </p:cTn>
                              </p:par>
                              <p:par>
                                <p:cTn id="48" presetID="51" presetClass="entr" presetSubtype="0" fill="hold" nodeType="withEffect">
                                  <p:stCondLst>
                                    <p:cond delay="0"/>
                                  </p:stCondLst>
                                  <p:childTnLst>
                                    <p:set>
                                      <p:cBhvr>
                                        <p:cTn id="49" dur="1" fill="hold">
                                          <p:stCondLst>
                                            <p:cond delay="0"/>
                                          </p:stCondLst>
                                        </p:cTn>
                                        <p:tgtEl>
                                          <p:spTgt spid="303140"/>
                                        </p:tgtEl>
                                        <p:attrNameLst>
                                          <p:attrName>style.visibility</p:attrName>
                                        </p:attrNameLst>
                                      </p:cBhvr>
                                      <p:to>
                                        <p:strVal val="visible"/>
                                      </p:to>
                                    </p:set>
                                    <p:animEffect transition="in" filter="fade">
                                      <p:cBhvr>
                                        <p:cTn id="50" dur="1155" decel="100000"/>
                                        <p:tgtEl>
                                          <p:spTgt spid="303140"/>
                                        </p:tgtEl>
                                      </p:cBhvr>
                                    </p:animEffect>
                                    <p:animScale>
                                      <p:cBhvr>
                                        <p:cTn id="51" dur="1155" decel="100000"/>
                                        <p:tgtEl>
                                          <p:spTgt spid="303140"/>
                                        </p:tgtEl>
                                      </p:cBhvr>
                                      <p:from x="10000" y="10000"/>
                                      <p:to x="200000" y="450000"/>
                                    </p:animScale>
                                    <p:animScale>
                                      <p:cBhvr>
                                        <p:cTn id="52" dur="1845" accel="100000" fill="hold">
                                          <p:stCondLst>
                                            <p:cond delay="1155"/>
                                          </p:stCondLst>
                                        </p:cTn>
                                        <p:tgtEl>
                                          <p:spTgt spid="303140"/>
                                        </p:tgtEl>
                                      </p:cBhvr>
                                      <p:from x="200000" y="450000"/>
                                      <p:to x="100000" y="100000"/>
                                    </p:animScale>
                                    <p:set>
                                      <p:cBhvr>
                                        <p:cTn id="53" dur="1155" fill="hold"/>
                                        <p:tgtEl>
                                          <p:spTgt spid="303140"/>
                                        </p:tgtEl>
                                        <p:attrNameLst>
                                          <p:attrName>ppt_x</p:attrName>
                                        </p:attrNameLst>
                                      </p:cBhvr>
                                      <p:to>
                                        <p:strVal val="(0.5)"/>
                                      </p:to>
                                    </p:set>
                                    <p:anim from="(0.5)" to="(#ppt_x)" calcmode="lin" valueType="num">
                                      <p:cBhvr>
                                        <p:cTn id="54" dur="1845" accel="100000" fill="hold">
                                          <p:stCondLst>
                                            <p:cond delay="1155"/>
                                          </p:stCondLst>
                                        </p:cTn>
                                        <p:tgtEl>
                                          <p:spTgt spid="303140"/>
                                        </p:tgtEl>
                                        <p:attrNameLst>
                                          <p:attrName>ppt_x</p:attrName>
                                        </p:attrNameLst>
                                      </p:cBhvr>
                                    </p:anim>
                                    <p:set>
                                      <p:cBhvr>
                                        <p:cTn id="55" dur="1155" fill="hold"/>
                                        <p:tgtEl>
                                          <p:spTgt spid="303140"/>
                                        </p:tgtEl>
                                        <p:attrNameLst>
                                          <p:attrName>ppt_y</p:attrName>
                                        </p:attrNameLst>
                                      </p:cBhvr>
                                      <p:to>
                                        <p:strVal val="(#ppt_y+0.4)"/>
                                      </p:to>
                                    </p:set>
                                    <p:anim from="(#ppt_y+0.4)" to="(#ppt_y)" calcmode="lin" valueType="num">
                                      <p:cBhvr>
                                        <p:cTn id="56" dur="1845" accel="100000" fill="hold">
                                          <p:stCondLst>
                                            <p:cond delay="1155"/>
                                          </p:stCondLst>
                                        </p:cTn>
                                        <p:tgtEl>
                                          <p:spTgt spid="303140"/>
                                        </p:tgtEl>
                                        <p:attrNameLst>
                                          <p:attrName>ppt_y</p:attrName>
                                        </p:attrNameLst>
                                      </p:cBhvr>
                                    </p:anim>
                                  </p:childTnLst>
                                </p:cTn>
                              </p:par>
                            </p:childTnLst>
                          </p:cTn>
                        </p:par>
                        <p:par>
                          <p:cTn id="57" fill="hold">
                            <p:stCondLst>
                              <p:cond delay="7000"/>
                            </p:stCondLst>
                            <p:childTnLst>
                              <p:par>
                                <p:cTn id="58" presetID="22" presetClass="entr" presetSubtype="1" fill="hold" nodeType="afterEffect">
                                  <p:stCondLst>
                                    <p:cond delay="1000"/>
                                  </p:stCondLst>
                                  <p:childTnLst>
                                    <p:set>
                                      <p:cBhvr>
                                        <p:cTn id="59" dur="1" fill="hold">
                                          <p:stCondLst>
                                            <p:cond delay="0"/>
                                          </p:stCondLst>
                                        </p:cTn>
                                        <p:tgtEl>
                                          <p:spTgt spid="303189"/>
                                        </p:tgtEl>
                                        <p:attrNameLst>
                                          <p:attrName>style.visibility</p:attrName>
                                        </p:attrNameLst>
                                      </p:cBhvr>
                                      <p:to>
                                        <p:strVal val="visible"/>
                                      </p:to>
                                    </p:set>
                                    <p:animEffect transition="in" filter="wipe(up)">
                                      <p:cBhvr>
                                        <p:cTn id="60" dur="1000"/>
                                        <p:tgtEl>
                                          <p:spTgt spid="303189"/>
                                        </p:tgtEl>
                                      </p:cBhvr>
                                    </p:animEffect>
                                  </p:childTnLst>
                                </p:cTn>
                              </p:par>
                            </p:childTnLst>
                          </p:cTn>
                        </p:par>
                        <p:par>
                          <p:cTn id="61" fill="hold">
                            <p:stCondLst>
                              <p:cond delay="9000"/>
                            </p:stCondLst>
                            <p:childTnLst>
                              <p:par>
                                <p:cTn id="62" presetID="22" presetClass="entr" presetSubtype="1" fill="hold" nodeType="afterEffect">
                                  <p:stCondLst>
                                    <p:cond delay="0"/>
                                  </p:stCondLst>
                                  <p:childTnLst>
                                    <p:set>
                                      <p:cBhvr>
                                        <p:cTn id="63" dur="1" fill="hold">
                                          <p:stCondLst>
                                            <p:cond delay="0"/>
                                          </p:stCondLst>
                                        </p:cTn>
                                        <p:tgtEl>
                                          <p:spTgt spid="303134"/>
                                        </p:tgtEl>
                                        <p:attrNameLst>
                                          <p:attrName>style.visibility</p:attrName>
                                        </p:attrNameLst>
                                      </p:cBhvr>
                                      <p:to>
                                        <p:strVal val="visible"/>
                                      </p:to>
                                    </p:set>
                                    <p:animEffect transition="in" filter="wipe(up)">
                                      <p:cBhvr>
                                        <p:cTn id="64" dur="1000"/>
                                        <p:tgtEl>
                                          <p:spTgt spid="303134"/>
                                        </p:tgtEl>
                                      </p:cBhvr>
                                    </p:animEffect>
                                  </p:childTnLst>
                                </p:cTn>
                              </p:par>
                            </p:childTnLst>
                          </p:cTn>
                        </p:par>
                        <p:par>
                          <p:cTn id="65" fill="hold">
                            <p:stCondLst>
                              <p:cond delay="10000"/>
                            </p:stCondLst>
                            <p:childTnLst>
                              <p:par>
                                <p:cTn id="66" presetID="22" presetClass="entr" presetSubtype="2" fill="hold" nodeType="afterEffect">
                                  <p:stCondLst>
                                    <p:cond delay="0"/>
                                  </p:stCondLst>
                                  <p:childTnLst>
                                    <p:set>
                                      <p:cBhvr>
                                        <p:cTn id="67" dur="1" fill="hold">
                                          <p:stCondLst>
                                            <p:cond delay="0"/>
                                          </p:stCondLst>
                                        </p:cTn>
                                        <p:tgtEl>
                                          <p:spTgt spid="303160"/>
                                        </p:tgtEl>
                                        <p:attrNameLst>
                                          <p:attrName>style.visibility</p:attrName>
                                        </p:attrNameLst>
                                      </p:cBhvr>
                                      <p:to>
                                        <p:strVal val="visible"/>
                                      </p:to>
                                    </p:set>
                                    <p:animEffect transition="in" filter="wipe(right)">
                                      <p:cBhvr>
                                        <p:cTn id="68" dur="1000"/>
                                        <p:tgtEl>
                                          <p:spTgt spid="303160"/>
                                        </p:tgtEl>
                                      </p:cBhvr>
                                    </p:animEffect>
                                  </p:childTnLst>
                                </p:cTn>
                              </p:par>
                              <p:par>
                                <p:cTn id="69" presetID="22" presetClass="entr" presetSubtype="2" fill="hold" nodeType="withEffect">
                                  <p:stCondLst>
                                    <p:cond delay="0"/>
                                  </p:stCondLst>
                                  <p:childTnLst>
                                    <p:set>
                                      <p:cBhvr>
                                        <p:cTn id="70" dur="1" fill="hold">
                                          <p:stCondLst>
                                            <p:cond delay="0"/>
                                          </p:stCondLst>
                                        </p:cTn>
                                        <p:tgtEl>
                                          <p:spTgt spid="303128"/>
                                        </p:tgtEl>
                                        <p:attrNameLst>
                                          <p:attrName>style.visibility</p:attrName>
                                        </p:attrNameLst>
                                      </p:cBhvr>
                                      <p:to>
                                        <p:strVal val="visible"/>
                                      </p:to>
                                    </p:set>
                                    <p:animEffect transition="in" filter="wipe(right)">
                                      <p:cBhvr>
                                        <p:cTn id="71" dur="1000"/>
                                        <p:tgtEl>
                                          <p:spTgt spid="303128"/>
                                        </p:tgtEl>
                                      </p:cBhvr>
                                    </p:animEffect>
                                  </p:childTnLst>
                                </p:cTn>
                              </p:par>
                            </p:childTnLst>
                          </p:cTn>
                        </p:par>
                        <p:par>
                          <p:cTn id="72" fill="hold">
                            <p:stCondLst>
                              <p:cond delay="11000"/>
                            </p:stCondLst>
                            <p:childTnLst>
                              <p:par>
                                <p:cTn id="73" presetID="22" presetClass="entr" presetSubtype="4" fill="hold" nodeType="afterEffect">
                                  <p:stCondLst>
                                    <p:cond delay="0"/>
                                  </p:stCondLst>
                                  <p:childTnLst>
                                    <p:set>
                                      <p:cBhvr>
                                        <p:cTn id="74" dur="1" fill="hold">
                                          <p:stCondLst>
                                            <p:cond delay="0"/>
                                          </p:stCondLst>
                                        </p:cTn>
                                        <p:tgtEl>
                                          <p:spTgt spid="303235"/>
                                        </p:tgtEl>
                                        <p:attrNameLst>
                                          <p:attrName>style.visibility</p:attrName>
                                        </p:attrNameLst>
                                      </p:cBhvr>
                                      <p:to>
                                        <p:strVal val="visible"/>
                                      </p:to>
                                    </p:set>
                                    <p:animEffect transition="in" filter="wipe(down)">
                                      <p:cBhvr>
                                        <p:cTn id="75" dur="1000"/>
                                        <p:tgtEl>
                                          <p:spTgt spid="303235"/>
                                        </p:tgtEl>
                                      </p:cBhvr>
                                    </p:animEffect>
                                  </p:childTnLst>
                                </p:cTn>
                              </p:par>
                              <p:par>
                                <p:cTn id="76" presetID="22" presetClass="entr" presetSubtype="4" fill="hold" nodeType="withEffect">
                                  <p:stCondLst>
                                    <p:cond delay="0"/>
                                  </p:stCondLst>
                                  <p:childTnLst>
                                    <p:set>
                                      <p:cBhvr>
                                        <p:cTn id="77" dur="1" fill="hold">
                                          <p:stCondLst>
                                            <p:cond delay="0"/>
                                          </p:stCondLst>
                                        </p:cTn>
                                        <p:tgtEl>
                                          <p:spTgt spid="303154"/>
                                        </p:tgtEl>
                                        <p:attrNameLst>
                                          <p:attrName>style.visibility</p:attrName>
                                        </p:attrNameLst>
                                      </p:cBhvr>
                                      <p:to>
                                        <p:strVal val="visible"/>
                                      </p:to>
                                    </p:set>
                                    <p:animEffect transition="in" filter="wipe(down)">
                                      <p:cBhvr>
                                        <p:cTn id="78" dur="1000"/>
                                        <p:tgtEl>
                                          <p:spTgt spid="303154"/>
                                        </p:tgtEl>
                                      </p:cBhvr>
                                    </p:animEffect>
                                  </p:childTnLst>
                                </p:cTn>
                              </p:par>
                            </p:childTnLst>
                          </p:cTn>
                        </p:par>
                        <p:par>
                          <p:cTn id="79" fill="hold">
                            <p:stCondLst>
                              <p:cond delay="12000"/>
                            </p:stCondLst>
                            <p:childTnLst>
                              <p:par>
                                <p:cTn id="80" presetID="22" presetClass="entr" presetSubtype="8" fill="hold" nodeType="afterEffect">
                                  <p:stCondLst>
                                    <p:cond delay="0"/>
                                  </p:stCondLst>
                                  <p:childTnLst>
                                    <p:set>
                                      <p:cBhvr>
                                        <p:cTn id="81" dur="1" fill="hold">
                                          <p:stCondLst>
                                            <p:cond delay="0"/>
                                          </p:stCondLst>
                                        </p:cTn>
                                        <p:tgtEl>
                                          <p:spTgt spid="303205"/>
                                        </p:tgtEl>
                                        <p:attrNameLst>
                                          <p:attrName>style.visibility</p:attrName>
                                        </p:attrNameLst>
                                      </p:cBhvr>
                                      <p:to>
                                        <p:strVal val="visible"/>
                                      </p:to>
                                    </p:set>
                                    <p:animEffect transition="in" filter="wipe(left)">
                                      <p:cBhvr>
                                        <p:cTn id="82" dur="1000"/>
                                        <p:tgtEl>
                                          <p:spTgt spid="303205"/>
                                        </p:tgtEl>
                                      </p:cBhvr>
                                    </p:animEffect>
                                  </p:childTnLst>
                                </p:cTn>
                              </p:par>
                              <p:par>
                                <p:cTn id="83" presetID="22" presetClass="entr" presetSubtype="8" fill="hold" nodeType="withEffect">
                                  <p:stCondLst>
                                    <p:cond delay="0"/>
                                  </p:stCondLst>
                                  <p:childTnLst>
                                    <p:set>
                                      <p:cBhvr>
                                        <p:cTn id="84" dur="1" fill="hold">
                                          <p:stCondLst>
                                            <p:cond delay="0"/>
                                          </p:stCondLst>
                                        </p:cTn>
                                        <p:tgtEl>
                                          <p:spTgt spid="303111"/>
                                        </p:tgtEl>
                                        <p:attrNameLst>
                                          <p:attrName>style.visibility</p:attrName>
                                        </p:attrNameLst>
                                      </p:cBhvr>
                                      <p:to>
                                        <p:strVal val="visible"/>
                                      </p:to>
                                    </p:set>
                                    <p:animEffect transition="in" filter="wipe(left)">
                                      <p:cBhvr>
                                        <p:cTn id="85" dur="1000"/>
                                        <p:tgtEl>
                                          <p:spTgt spid="303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0" grpId="0" animBg="1"/>
      <p:bldP spid="303114" grpId="0"/>
      <p:bldP spid="3031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t>รศ.ดร.สมหมาย ปรีเปรม</a:t>
            </a:r>
            <a:endParaRPr lang="th-TH"/>
          </a:p>
        </p:txBody>
      </p:sp>
      <p:pic>
        <p:nvPicPr>
          <p:cNvPr id="270340" name="Picture 4" descr="SteamPowerPlant1"/>
          <p:cNvPicPr>
            <a:picLocks noChangeAspect="1" noChangeArrowheads="1"/>
          </p:cNvPicPr>
          <p:nvPr/>
        </p:nvPicPr>
        <p:blipFill>
          <a:blip r:embed="rId3" cstate="print"/>
          <a:srcRect/>
          <a:stretch>
            <a:fillRect/>
          </a:stretch>
        </p:blipFill>
        <p:spPr bwMode="auto">
          <a:xfrm>
            <a:off x="419100" y="261938"/>
            <a:ext cx="8153400" cy="5705475"/>
          </a:xfrm>
          <a:prstGeom prst="rect">
            <a:avLst/>
          </a:prstGeom>
          <a:noFill/>
        </p:spPr>
      </p:pic>
      <p:sp>
        <p:nvSpPr>
          <p:cNvPr id="270341" name="Text Box 5"/>
          <p:cNvSpPr txBox="1">
            <a:spLocks noChangeArrowheads="1"/>
          </p:cNvSpPr>
          <p:nvPr/>
        </p:nvSpPr>
        <p:spPr bwMode="auto">
          <a:xfrm>
            <a:off x="3190875" y="457200"/>
            <a:ext cx="4943475" cy="396875"/>
          </a:xfrm>
          <a:prstGeom prst="rect">
            <a:avLst/>
          </a:prstGeom>
          <a:noFill/>
          <a:ln w="9525">
            <a:noFill/>
            <a:miter lim="800000"/>
            <a:headEnd/>
            <a:tailEnd/>
          </a:ln>
          <a:effectLst/>
        </p:spPr>
        <p:txBody>
          <a:bodyPr>
            <a:spAutoFit/>
          </a:bodyPr>
          <a:lstStyle/>
          <a:p>
            <a:pPr algn="ctr">
              <a:spcBef>
                <a:spcPct val="50000"/>
              </a:spcBef>
            </a:pPr>
            <a:r>
              <a:rPr lang="en-US" sz="2000" baseline="0">
                <a:solidFill>
                  <a:srgbClr val="0000CC"/>
                </a:solidFill>
                <a:latin typeface="Times New Roman" pitchFamily="18" charset="0"/>
              </a:rPr>
              <a:t>Component of a simple vapor power plant</a:t>
            </a:r>
            <a:endParaRPr lang="th-TH" sz="2000" baseline="0">
              <a:solidFill>
                <a:srgbClr val="0000CC"/>
              </a:solidFill>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t>รศ.ดร.สมหมาย ปรีเปรม</a:t>
            </a:r>
            <a:endParaRPr lang="th-TH"/>
          </a:p>
        </p:txBody>
      </p:sp>
      <p:sp>
        <p:nvSpPr>
          <p:cNvPr id="300036" name="Text Box 4"/>
          <p:cNvSpPr txBox="1">
            <a:spLocks noChangeArrowheads="1"/>
          </p:cNvSpPr>
          <p:nvPr/>
        </p:nvSpPr>
        <p:spPr bwMode="auto">
          <a:xfrm>
            <a:off x="514350" y="247650"/>
            <a:ext cx="8153400" cy="1562100"/>
          </a:xfrm>
          <a:prstGeom prst="rect">
            <a:avLst/>
          </a:prstGeom>
          <a:noFill/>
          <a:ln w="9525">
            <a:solidFill>
              <a:srgbClr val="FFFF00"/>
            </a:solidFill>
            <a:miter lim="800000"/>
            <a:headEnd/>
            <a:tailEnd/>
          </a:ln>
          <a:effectLst/>
        </p:spPr>
        <p:txBody>
          <a:bodyPr>
            <a:spAutoFit/>
          </a:bodyPr>
          <a:lstStyle/>
          <a:p>
            <a:pPr marL="533400" indent="-533400">
              <a:buFontTx/>
              <a:buAutoNum type="alphaLcParenBoth"/>
            </a:pPr>
            <a:r>
              <a:rPr lang="en-US" sz="2400" b="1" i="1" baseline="0">
                <a:solidFill>
                  <a:srgbClr val="FFFF00"/>
                </a:solidFill>
                <a:latin typeface="Times New Roman" pitchFamily="18" charset="0"/>
              </a:rPr>
              <a:t>State 4</a:t>
            </a:r>
            <a:r>
              <a:rPr lang="en-US" sz="2400" i="1" baseline="0">
                <a:latin typeface="Times New Roman" pitchFamily="18" charset="0"/>
              </a:rPr>
              <a:t>, 	</a:t>
            </a:r>
            <a:r>
              <a:rPr lang="en-US" sz="2400" i="1" baseline="0">
                <a:solidFill>
                  <a:srgbClr val="FFFF00"/>
                </a:solidFill>
                <a:latin typeface="Times New Roman" pitchFamily="18" charset="0"/>
              </a:rPr>
              <a:t>x</a:t>
            </a:r>
            <a:r>
              <a:rPr lang="en-US" sz="2400" i="1">
                <a:solidFill>
                  <a:srgbClr val="FFFF00"/>
                </a:solidFill>
                <a:latin typeface="Times New Roman" pitchFamily="18" charset="0"/>
              </a:rPr>
              <a:t>4</a:t>
            </a:r>
            <a:r>
              <a:rPr lang="en-US" sz="2400" i="1">
                <a:latin typeface="Times New Roman" pitchFamily="18" charset="0"/>
              </a:rPr>
              <a:t>    </a:t>
            </a:r>
            <a:r>
              <a:rPr lang="en-US" sz="2400" i="1" baseline="0">
                <a:latin typeface="Times New Roman" pitchFamily="18" charset="0"/>
              </a:rPr>
              <a:t>= (1 – 0.104) =  0.896,  </a:t>
            </a:r>
          </a:p>
          <a:p>
            <a:pPr marL="533400" indent="-533400"/>
            <a:r>
              <a:rPr lang="en-US" sz="2400" i="1" baseline="0">
                <a:latin typeface="Times New Roman" pitchFamily="18" charset="0"/>
              </a:rPr>
              <a:t>	and   	P</a:t>
            </a:r>
            <a:r>
              <a:rPr lang="en-US" sz="2400" i="1">
                <a:latin typeface="Times New Roman" pitchFamily="18" charset="0"/>
              </a:rPr>
              <a:t>4</a:t>
            </a:r>
            <a:r>
              <a:rPr lang="en-US" sz="2400" i="1" baseline="0">
                <a:latin typeface="Times New Roman" pitchFamily="18" charset="0"/>
              </a:rPr>
              <a:t>  = 10 kPa  </a:t>
            </a:r>
            <a:r>
              <a:rPr lang="en-US" sz="2400" i="1" baseline="0">
                <a:latin typeface="Times New Roman" pitchFamily="18" charset="0"/>
                <a:sym typeface="Wingdings" pitchFamily="2" charset="2"/>
              </a:rPr>
              <a:t> s</a:t>
            </a:r>
            <a:r>
              <a:rPr lang="en-US" sz="2400" i="1">
                <a:latin typeface="Times New Roman" pitchFamily="18" charset="0"/>
                <a:sym typeface="Wingdings" pitchFamily="2" charset="2"/>
              </a:rPr>
              <a:t>4</a:t>
            </a:r>
            <a:r>
              <a:rPr lang="en-US" sz="2400" i="1" baseline="0">
                <a:latin typeface="Times New Roman" pitchFamily="18" charset="0"/>
                <a:sym typeface="Wingdings" pitchFamily="2" charset="2"/>
              </a:rPr>
              <a:t> = 7.370 kJ/kg-k</a:t>
            </a:r>
            <a:endParaRPr lang="en-US" sz="2400" i="1" baseline="0">
              <a:latin typeface="Times New Roman" pitchFamily="18" charset="0"/>
            </a:endParaRPr>
          </a:p>
          <a:p>
            <a:pPr marL="533400" indent="-533400"/>
            <a:r>
              <a:rPr lang="en-US" sz="2400" b="1" i="1" baseline="0">
                <a:solidFill>
                  <a:srgbClr val="FFFF00"/>
                </a:solidFill>
                <a:latin typeface="Times New Roman" pitchFamily="18" charset="0"/>
              </a:rPr>
              <a:t>	State 3</a:t>
            </a:r>
            <a:r>
              <a:rPr lang="en-US" sz="2400" i="1" baseline="0">
                <a:latin typeface="Times New Roman" pitchFamily="18" charset="0"/>
              </a:rPr>
              <a:t>,    s</a:t>
            </a:r>
            <a:r>
              <a:rPr lang="en-US" sz="2400" i="1">
                <a:latin typeface="Times New Roman" pitchFamily="18" charset="0"/>
              </a:rPr>
              <a:t>3</a:t>
            </a:r>
            <a:r>
              <a:rPr lang="en-US" sz="2400" i="1" baseline="0">
                <a:latin typeface="Times New Roman" pitchFamily="18" charset="0"/>
              </a:rPr>
              <a:t>    = s</a:t>
            </a:r>
            <a:r>
              <a:rPr lang="en-US" sz="2400" i="1">
                <a:latin typeface="Times New Roman" pitchFamily="18" charset="0"/>
              </a:rPr>
              <a:t>4</a:t>
            </a:r>
            <a:r>
              <a:rPr lang="en-US" sz="2400" i="1" baseline="0">
                <a:latin typeface="Times New Roman" pitchFamily="18" charset="0"/>
              </a:rPr>
              <a:t> and T</a:t>
            </a:r>
            <a:r>
              <a:rPr lang="en-US" sz="2400" i="1">
                <a:latin typeface="Times New Roman" pitchFamily="18" charset="0"/>
              </a:rPr>
              <a:t>3</a:t>
            </a:r>
            <a:r>
              <a:rPr lang="en-US" sz="2400" i="1" baseline="0">
                <a:latin typeface="Times New Roman" pitchFamily="18" charset="0"/>
              </a:rPr>
              <a:t> = T</a:t>
            </a:r>
            <a:r>
              <a:rPr lang="en-US" sz="2400" i="1">
                <a:latin typeface="Times New Roman" pitchFamily="18" charset="0"/>
              </a:rPr>
              <a:t>1</a:t>
            </a:r>
            <a:r>
              <a:rPr lang="en-US" sz="2400" i="1" baseline="0">
                <a:latin typeface="Times New Roman" pitchFamily="18" charset="0"/>
              </a:rPr>
              <a:t> = 600 </a:t>
            </a:r>
            <a:r>
              <a:rPr lang="en-US" sz="2400" i="1" baseline="30000">
                <a:latin typeface="Times New Roman" pitchFamily="18" charset="0"/>
              </a:rPr>
              <a:t>o</a:t>
            </a:r>
            <a:r>
              <a:rPr lang="en-US" sz="2400" i="1" baseline="0">
                <a:latin typeface="Times New Roman" pitchFamily="18" charset="0"/>
              </a:rPr>
              <a:t>C  </a:t>
            </a:r>
          </a:p>
          <a:p>
            <a:pPr marL="533400" indent="-533400"/>
            <a:r>
              <a:rPr lang="en-US" sz="2400" i="1" baseline="0">
                <a:latin typeface="Times New Roman" pitchFamily="18" charset="0"/>
              </a:rPr>
              <a:t> 		</a:t>
            </a:r>
            <a:r>
              <a:rPr lang="en-US" sz="2400" i="1" baseline="0">
                <a:latin typeface="Times New Roman" pitchFamily="18" charset="0"/>
                <a:sym typeface="Wingdings" pitchFamily="2" charset="2"/>
              </a:rPr>
              <a:t>  	 P</a:t>
            </a:r>
            <a:r>
              <a:rPr lang="en-US" sz="2400" i="1">
                <a:latin typeface="Times New Roman" pitchFamily="18" charset="0"/>
                <a:sym typeface="Wingdings" pitchFamily="2" charset="2"/>
              </a:rPr>
              <a:t>3</a:t>
            </a:r>
            <a:r>
              <a:rPr lang="en-US" sz="2400" i="1" baseline="0">
                <a:latin typeface="Times New Roman" pitchFamily="18" charset="0"/>
                <a:sym typeface="Wingdings" pitchFamily="2" charset="2"/>
              </a:rPr>
              <a:t> = </a:t>
            </a:r>
            <a:r>
              <a:rPr lang="en-US" sz="2400" i="1" baseline="0">
                <a:solidFill>
                  <a:srgbClr val="66FF66"/>
                </a:solidFill>
                <a:latin typeface="Times New Roman" pitchFamily="18" charset="0"/>
                <a:sym typeface="Wingdings" pitchFamily="2" charset="2"/>
              </a:rPr>
              <a:t>4.0 MPa      answer</a:t>
            </a:r>
            <a:endParaRPr lang="th-TH" sz="2400" i="1" baseline="0">
              <a:latin typeface="Times New Roman" pitchFamily="18" charset="0"/>
            </a:endParaRPr>
          </a:p>
        </p:txBody>
      </p:sp>
      <p:sp>
        <p:nvSpPr>
          <p:cNvPr id="300037" name="Text Box 5"/>
          <p:cNvSpPr txBox="1">
            <a:spLocks noChangeArrowheads="1"/>
          </p:cNvSpPr>
          <p:nvPr/>
        </p:nvSpPr>
        <p:spPr bwMode="auto">
          <a:xfrm>
            <a:off x="506413" y="1898650"/>
            <a:ext cx="8159750" cy="4483100"/>
          </a:xfrm>
          <a:prstGeom prst="rect">
            <a:avLst/>
          </a:prstGeom>
          <a:noFill/>
          <a:ln w="9525">
            <a:solidFill>
              <a:srgbClr val="FFFF00"/>
            </a:solidFill>
            <a:miter lim="800000"/>
            <a:headEnd/>
            <a:tailEnd/>
          </a:ln>
          <a:effectLst/>
        </p:spPr>
        <p:txBody>
          <a:bodyPr>
            <a:spAutoFit/>
          </a:bodyPr>
          <a:lstStyle/>
          <a:p>
            <a:pPr marL="533400" indent="-533400"/>
            <a:r>
              <a:rPr lang="en-US" sz="2400" i="1" baseline="0">
                <a:latin typeface="Times New Roman" pitchFamily="18" charset="0"/>
                <a:cs typeface="Arial" pitchFamily="34" charset="0"/>
                <a:sym typeface="Wingdings" pitchFamily="2" charset="2"/>
              </a:rPr>
              <a:t>(b)   	</a:t>
            </a:r>
            <a:r>
              <a:rPr lang="en-US" sz="2400" i="1" baseline="0">
                <a:latin typeface="Times New Roman" pitchFamily="18" charset="0"/>
                <a:sym typeface="Symbol" pitchFamily="18" charset="2"/>
              </a:rPr>
              <a:t></a:t>
            </a:r>
            <a:r>
              <a:rPr lang="en-US" sz="2400" i="1">
                <a:latin typeface="Times New Roman" pitchFamily="18" charset="0"/>
                <a:sym typeface="Symbol" pitchFamily="18" charset="2"/>
              </a:rPr>
              <a:t>th</a:t>
            </a:r>
            <a:r>
              <a:rPr lang="en-US" sz="2400" i="1" baseline="0">
                <a:latin typeface="Times New Roman" pitchFamily="18" charset="0"/>
                <a:sym typeface="Symbol" pitchFamily="18" charset="2"/>
              </a:rPr>
              <a:t> 	=  w</a:t>
            </a:r>
            <a:r>
              <a:rPr lang="en-US" sz="2400" i="1">
                <a:latin typeface="Times New Roman" pitchFamily="18" charset="0"/>
                <a:sym typeface="Symbol" pitchFamily="18" charset="2"/>
              </a:rPr>
              <a:t>net</a:t>
            </a:r>
            <a:r>
              <a:rPr lang="en-US" sz="2400" i="1" baseline="0">
                <a:latin typeface="Times New Roman" pitchFamily="18" charset="0"/>
                <a:sym typeface="Symbol" pitchFamily="18" charset="2"/>
              </a:rPr>
              <a:t>/q</a:t>
            </a:r>
            <a:r>
              <a:rPr lang="en-US" sz="2400" i="1">
                <a:latin typeface="Times New Roman" pitchFamily="18" charset="0"/>
                <a:sym typeface="Symbol" pitchFamily="18" charset="2"/>
              </a:rPr>
              <a:t>in</a:t>
            </a:r>
            <a:r>
              <a:rPr lang="en-US" sz="2400" i="1" baseline="0">
                <a:latin typeface="Times New Roman" pitchFamily="18" charset="0"/>
              </a:rPr>
              <a:t> </a:t>
            </a:r>
            <a:endParaRPr lang="en-US" sz="2400" i="1" baseline="0">
              <a:latin typeface="Times New Roman" pitchFamily="18" charset="0"/>
              <a:cs typeface="Arial" pitchFamily="34" charset="0"/>
              <a:sym typeface="Wingdings" pitchFamily="2" charset="2"/>
            </a:endParaRPr>
          </a:p>
          <a:p>
            <a:pPr marL="533400" indent="-533400"/>
            <a:r>
              <a:rPr lang="en-US" sz="2400" i="1" baseline="0">
                <a:latin typeface="Times New Roman" pitchFamily="18" charset="0"/>
                <a:cs typeface="Arial" pitchFamily="34" charset="0"/>
                <a:sym typeface="Wingdings" pitchFamily="2" charset="2"/>
              </a:rPr>
              <a:t>	 w</a:t>
            </a:r>
            <a:r>
              <a:rPr lang="en-US" sz="2400" i="1">
                <a:latin typeface="Times New Roman" pitchFamily="18" charset="0"/>
                <a:cs typeface="Arial" pitchFamily="34" charset="0"/>
                <a:sym typeface="Wingdings" pitchFamily="2" charset="2"/>
              </a:rPr>
              <a:t>turbine</a:t>
            </a:r>
            <a:r>
              <a:rPr lang="en-US" sz="2400" i="1" baseline="0">
                <a:latin typeface="Times New Roman" pitchFamily="18" charset="0"/>
                <a:cs typeface="Arial" pitchFamily="34" charset="0"/>
                <a:sym typeface="Wingdings" pitchFamily="2" charset="2"/>
              </a:rPr>
              <a:t> 	=   w</a:t>
            </a:r>
            <a:r>
              <a:rPr lang="en-US" sz="2400" i="1">
                <a:latin typeface="Times New Roman" pitchFamily="18" charset="0"/>
                <a:cs typeface="Arial" pitchFamily="34" charset="0"/>
                <a:sym typeface="Wingdings" pitchFamily="2" charset="2"/>
              </a:rPr>
              <a:t>HPT</a:t>
            </a:r>
            <a:r>
              <a:rPr lang="en-US" sz="2400" i="1" baseline="0">
                <a:latin typeface="Times New Roman" pitchFamily="18" charset="0"/>
                <a:cs typeface="Arial" pitchFamily="34" charset="0"/>
                <a:sym typeface="Wingdings" pitchFamily="2" charset="2"/>
              </a:rPr>
              <a:t> + w</a:t>
            </a:r>
            <a:r>
              <a:rPr lang="en-US" sz="2400" i="1">
                <a:latin typeface="Times New Roman" pitchFamily="18" charset="0"/>
                <a:cs typeface="Arial" pitchFamily="34" charset="0"/>
                <a:sym typeface="Wingdings" pitchFamily="2" charset="2"/>
              </a:rPr>
              <a:t>LPT</a:t>
            </a:r>
            <a:r>
              <a:rPr lang="en-US" sz="2400" i="1" baseline="0">
                <a:latin typeface="Times New Roman" pitchFamily="18" charset="0"/>
                <a:cs typeface="Arial" pitchFamily="34" charset="0"/>
                <a:sym typeface="Wingdings" pitchFamily="2" charset="2"/>
              </a:rPr>
              <a:t> </a:t>
            </a:r>
            <a:endParaRPr lang="el-GR" sz="2400" i="1" baseline="0">
              <a:latin typeface="Times New Roman" pitchFamily="18" charset="0"/>
              <a:cs typeface="Arial" pitchFamily="34" charset="0"/>
              <a:sym typeface="Wingdings" pitchFamily="2" charset="2"/>
            </a:endParaRPr>
          </a:p>
          <a:p>
            <a:pPr marL="533400" indent="-533400"/>
            <a:r>
              <a:rPr lang="en-US" sz="2400" i="1" baseline="0">
                <a:latin typeface="Times New Roman" pitchFamily="18" charset="0"/>
                <a:cs typeface="Arial" pitchFamily="34" charset="0"/>
                <a:sym typeface="Wingdings" pitchFamily="2" charset="2"/>
              </a:rPr>
              <a:t>		     	=   (h</a:t>
            </a:r>
            <a:r>
              <a:rPr lang="en-US" sz="2400" i="1">
                <a:latin typeface="Times New Roman" pitchFamily="18" charset="0"/>
                <a:cs typeface="Arial" pitchFamily="34" charset="0"/>
                <a:sym typeface="Wingdings" pitchFamily="2" charset="2"/>
              </a:rPr>
              <a:t>1</a:t>
            </a:r>
            <a:r>
              <a:rPr lang="en-US" sz="2400" i="1" baseline="0">
                <a:latin typeface="Times New Roman" pitchFamily="18" charset="0"/>
                <a:cs typeface="Arial" pitchFamily="34" charset="0"/>
                <a:sym typeface="Wingdings" pitchFamily="2" charset="2"/>
              </a:rPr>
              <a:t> – h</a:t>
            </a:r>
            <a:r>
              <a:rPr lang="en-US" sz="2400" i="1">
                <a:latin typeface="Times New Roman" pitchFamily="18" charset="0"/>
                <a:cs typeface="Arial" pitchFamily="34" charset="0"/>
                <a:sym typeface="Wingdings" pitchFamily="2" charset="2"/>
              </a:rPr>
              <a:t>2</a:t>
            </a:r>
            <a:r>
              <a:rPr lang="en-US" sz="2400" i="1" baseline="0">
                <a:latin typeface="Times New Roman" pitchFamily="18" charset="0"/>
                <a:cs typeface="Arial" pitchFamily="34" charset="0"/>
                <a:sym typeface="Wingdings" pitchFamily="2" charset="2"/>
              </a:rPr>
              <a:t>)</a:t>
            </a:r>
            <a:r>
              <a:rPr lang="en-US" sz="2400" i="1">
                <a:latin typeface="Times New Roman" pitchFamily="18" charset="0"/>
                <a:cs typeface="Arial" pitchFamily="34" charset="0"/>
                <a:sym typeface="Wingdings" pitchFamily="2" charset="2"/>
              </a:rPr>
              <a:t> </a:t>
            </a:r>
            <a:r>
              <a:rPr lang="en-US" sz="2400" i="1" baseline="0">
                <a:latin typeface="Times New Roman" pitchFamily="18" charset="0"/>
                <a:cs typeface="Arial" pitchFamily="34" charset="0"/>
                <a:sym typeface="Wingdings" pitchFamily="2" charset="2"/>
              </a:rPr>
              <a:t> + (</a:t>
            </a:r>
            <a:r>
              <a:rPr lang="en-US" sz="2400" i="1">
                <a:latin typeface="Times New Roman" pitchFamily="18" charset="0"/>
                <a:cs typeface="Arial" pitchFamily="34" charset="0"/>
                <a:sym typeface="Wingdings" pitchFamily="2" charset="2"/>
              </a:rPr>
              <a:t> </a:t>
            </a:r>
            <a:r>
              <a:rPr lang="en-US" sz="2400" i="1" baseline="0">
                <a:latin typeface="Times New Roman" pitchFamily="18" charset="0"/>
                <a:cs typeface="Arial" pitchFamily="34" charset="0"/>
                <a:sym typeface="Wingdings" pitchFamily="2" charset="2"/>
              </a:rPr>
              <a:t>h</a:t>
            </a:r>
            <a:r>
              <a:rPr lang="en-US" sz="2400" i="1">
                <a:latin typeface="Times New Roman" pitchFamily="18" charset="0"/>
                <a:cs typeface="Arial" pitchFamily="34" charset="0"/>
                <a:sym typeface="Wingdings" pitchFamily="2" charset="2"/>
              </a:rPr>
              <a:t>3 </a:t>
            </a:r>
            <a:r>
              <a:rPr lang="en-US" sz="2400" i="1" baseline="0">
                <a:latin typeface="Times New Roman" pitchFamily="18" charset="0"/>
                <a:cs typeface="Arial" pitchFamily="34" charset="0"/>
                <a:sym typeface="Wingdings" pitchFamily="2" charset="2"/>
              </a:rPr>
              <a:t>– h</a:t>
            </a:r>
            <a:r>
              <a:rPr lang="en-US" sz="2400" i="1">
                <a:latin typeface="Times New Roman" pitchFamily="18" charset="0"/>
                <a:cs typeface="Arial" pitchFamily="34" charset="0"/>
                <a:sym typeface="Wingdings" pitchFamily="2" charset="2"/>
              </a:rPr>
              <a:t>4</a:t>
            </a:r>
            <a:r>
              <a:rPr lang="en-US" sz="2400" i="1" baseline="0">
                <a:latin typeface="Times New Roman" pitchFamily="18" charset="0"/>
                <a:cs typeface="Arial" pitchFamily="34" charset="0"/>
                <a:sym typeface="Wingdings" pitchFamily="2" charset="2"/>
              </a:rPr>
              <a:t>)    </a:t>
            </a:r>
          </a:p>
          <a:p>
            <a:pPr marL="533400" indent="-533400"/>
            <a:r>
              <a:rPr lang="en-US" sz="2400" i="1" baseline="0">
                <a:latin typeface="Times New Roman" pitchFamily="18" charset="0"/>
                <a:sym typeface="Symbol" pitchFamily="18" charset="2"/>
              </a:rPr>
              <a:t>	  w</a:t>
            </a:r>
            <a:r>
              <a:rPr lang="en-US" sz="2400" i="1">
                <a:latin typeface="Times New Roman" pitchFamily="18" charset="0"/>
                <a:sym typeface="Symbol" pitchFamily="18" charset="2"/>
              </a:rPr>
              <a:t>p	</a:t>
            </a:r>
            <a:r>
              <a:rPr lang="en-US" sz="2400" i="1" baseline="0">
                <a:latin typeface="Times New Roman" pitchFamily="18" charset="0"/>
                <a:sym typeface="Symbol" pitchFamily="18" charset="2"/>
              </a:rPr>
              <a:t>=  v</a:t>
            </a:r>
            <a:r>
              <a:rPr lang="en-US" sz="2400" i="1">
                <a:latin typeface="Times New Roman" pitchFamily="18" charset="0"/>
                <a:sym typeface="Symbol" pitchFamily="18" charset="2"/>
              </a:rPr>
              <a:t>1</a:t>
            </a:r>
            <a:r>
              <a:rPr lang="en-US" sz="2400" i="1" baseline="0">
                <a:latin typeface="Times New Roman" pitchFamily="18" charset="0"/>
                <a:sym typeface="Symbol" pitchFamily="18" charset="2"/>
              </a:rPr>
              <a:t>(P</a:t>
            </a:r>
            <a:r>
              <a:rPr lang="en-US" sz="2400" i="1">
                <a:latin typeface="Times New Roman" pitchFamily="18" charset="0"/>
                <a:sym typeface="Symbol" pitchFamily="18" charset="2"/>
              </a:rPr>
              <a:t>2</a:t>
            </a:r>
            <a:r>
              <a:rPr lang="en-US" sz="2400" i="1" baseline="0">
                <a:latin typeface="Times New Roman" pitchFamily="18" charset="0"/>
                <a:sym typeface="Symbol" pitchFamily="18" charset="2"/>
              </a:rPr>
              <a:t>-P</a:t>
            </a:r>
            <a:r>
              <a:rPr lang="en-US" sz="2400" i="1">
                <a:latin typeface="Times New Roman" pitchFamily="18" charset="0"/>
                <a:sym typeface="Symbol" pitchFamily="18" charset="2"/>
              </a:rPr>
              <a:t>1</a:t>
            </a:r>
            <a:r>
              <a:rPr lang="en-US" sz="2400" i="1" baseline="0">
                <a:latin typeface="Times New Roman" pitchFamily="18" charset="0"/>
                <a:sym typeface="Symbol" pitchFamily="18" charset="2"/>
              </a:rPr>
              <a:t>)          </a:t>
            </a:r>
            <a:endParaRPr lang="en-US" sz="2400" i="1" baseline="0">
              <a:latin typeface="Times New Roman" pitchFamily="18" charset="0"/>
              <a:cs typeface="Arial" pitchFamily="34" charset="0"/>
              <a:sym typeface="Wingdings" pitchFamily="2" charset="2"/>
            </a:endParaRPr>
          </a:p>
          <a:p>
            <a:pPr marL="533400" indent="-533400"/>
            <a:r>
              <a:rPr lang="en-US" sz="2400" i="1" baseline="0">
                <a:latin typeface="Times New Roman" pitchFamily="18" charset="0"/>
                <a:cs typeface="Arial" pitchFamily="34" charset="0"/>
                <a:sym typeface="Wingdings" pitchFamily="2" charset="2"/>
              </a:rPr>
              <a:t>	  q</a:t>
            </a:r>
            <a:r>
              <a:rPr lang="en-US" sz="2400" i="1">
                <a:latin typeface="Times New Roman" pitchFamily="18" charset="0"/>
                <a:cs typeface="Arial" pitchFamily="34" charset="0"/>
                <a:sym typeface="Wingdings" pitchFamily="2" charset="2"/>
              </a:rPr>
              <a:t>in</a:t>
            </a:r>
            <a:r>
              <a:rPr lang="en-US" sz="2400" i="1" baseline="0">
                <a:latin typeface="Times New Roman" pitchFamily="18" charset="0"/>
                <a:cs typeface="Arial" pitchFamily="34" charset="0"/>
                <a:sym typeface="Wingdings" pitchFamily="2" charset="2"/>
              </a:rPr>
              <a:t> 	=   q</a:t>
            </a:r>
            <a:r>
              <a:rPr lang="en-US" sz="2400" i="1">
                <a:latin typeface="Times New Roman" pitchFamily="18" charset="0"/>
                <a:cs typeface="Arial" pitchFamily="34" charset="0"/>
                <a:sym typeface="Wingdings" pitchFamily="2" charset="2"/>
              </a:rPr>
              <a:t>boiler</a:t>
            </a:r>
            <a:r>
              <a:rPr lang="en-US" sz="2400" i="1" baseline="0">
                <a:latin typeface="Times New Roman" pitchFamily="18" charset="0"/>
                <a:cs typeface="Arial" pitchFamily="34" charset="0"/>
                <a:sym typeface="Wingdings" pitchFamily="2" charset="2"/>
              </a:rPr>
              <a:t> + q</a:t>
            </a:r>
            <a:r>
              <a:rPr lang="en-US" sz="2400" i="1">
                <a:latin typeface="Times New Roman" pitchFamily="18" charset="0"/>
                <a:cs typeface="Arial" pitchFamily="34" charset="0"/>
                <a:sym typeface="Wingdings" pitchFamily="2" charset="2"/>
              </a:rPr>
              <a:t>reheat</a:t>
            </a:r>
            <a:r>
              <a:rPr lang="en-US" sz="2400" i="1" baseline="0">
                <a:latin typeface="Times New Roman" pitchFamily="18" charset="0"/>
                <a:cs typeface="Arial" pitchFamily="34" charset="0"/>
                <a:sym typeface="Wingdings" pitchFamily="2" charset="2"/>
              </a:rPr>
              <a:t> </a:t>
            </a:r>
            <a:endParaRPr lang="el-GR" sz="2400" i="1" baseline="0">
              <a:latin typeface="Times New Roman" pitchFamily="18" charset="0"/>
              <a:cs typeface="Arial" pitchFamily="34" charset="0"/>
              <a:sym typeface="Wingdings" pitchFamily="2" charset="2"/>
            </a:endParaRPr>
          </a:p>
          <a:p>
            <a:pPr marL="533400" indent="-533400"/>
            <a:r>
              <a:rPr lang="en-US" sz="2400" i="1" baseline="0">
                <a:latin typeface="Times New Roman" pitchFamily="18" charset="0"/>
                <a:cs typeface="Arial" pitchFamily="34" charset="0"/>
                <a:sym typeface="Wingdings" pitchFamily="2" charset="2"/>
              </a:rPr>
              <a:t>		    	=   (h</a:t>
            </a:r>
            <a:r>
              <a:rPr lang="en-US" sz="2400" i="1">
                <a:latin typeface="Times New Roman" pitchFamily="18" charset="0"/>
                <a:cs typeface="Arial" pitchFamily="34" charset="0"/>
                <a:sym typeface="Wingdings" pitchFamily="2" charset="2"/>
              </a:rPr>
              <a:t>1</a:t>
            </a:r>
            <a:r>
              <a:rPr lang="en-US" sz="2400" i="1" baseline="0">
                <a:latin typeface="Times New Roman" pitchFamily="18" charset="0"/>
                <a:cs typeface="Arial" pitchFamily="34" charset="0"/>
                <a:sym typeface="Wingdings" pitchFamily="2" charset="2"/>
              </a:rPr>
              <a:t> – h</a:t>
            </a:r>
            <a:r>
              <a:rPr lang="en-US" sz="2400" i="1">
                <a:latin typeface="Times New Roman" pitchFamily="18" charset="0"/>
                <a:cs typeface="Arial" pitchFamily="34" charset="0"/>
                <a:sym typeface="Wingdings" pitchFamily="2" charset="2"/>
              </a:rPr>
              <a:t>6</a:t>
            </a:r>
            <a:r>
              <a:rPr lang="en-US" sz="2400" i="1" baseline="0">
                <a:latin typeface="Times New Roman" pitchFamily="18" charset="0"/>
                <a:cs typeface="Arial" pitchFamily="34" charset="0"/>
                <a:sym typeface="Wingdings" pitchFamily="2" charset="2"/>
              </a:rPr>
              <a:t>)</a:t>
            </a:r>
            <a:r>
              <a:rPr lang="en-US" sz="2400" i="1">
                <a:latin typeface="Times New Roman" pitchFamily="18" charset="0"/>
                <a:cs typeface="Arial" pitchFamily="34" charset="0"/>
                <a:sym typeface="Wingdings" pitchFamily="2" charset="2"/>
              </a:rPr>
              <a:t> </a:t>
            </a:r>
            <a:r>
              <a:rPr lang="en-US" sz="2400" i="1" baseline="0">
                <a:latin typeface="Times New Roman" pitchFamily="18" charset="0"/>
                <a:cs typeface="Arial" pitchFamily="34" charset="0"/>
                <a:sym typeface="Wingdings" pitchFamily="2" charset="2"/>
              </a:rPr>
              <a:t> + (</a:t>
            </a:r>
            <a:r>
              <a:rPr lang="en-US" sz="2400" i="1">
                <a:latin typeface="Times New Roman" pitchFamily="18" charset="0"/>
                <a:cs typeface="Arial" pitchFamily="34" charset="0"/>
                <a:sym typeface="Wingdings" pitchFamily="2" charset="2"/>
              </a:rPr>
              <a:t> </a:t>
            </a:r>
            <a:r>
              <a:rPr lang="en-US" sz="2400" i="1" baseline="0">
                <a:latin typeface="Times New Roman" pitchFamily="18" charset="0"/>
                <a:cs typeface="Arial" pitchFamily="34" charset="0"/>
                <a:sym typeface="Wingdings" pitchFamily="2" charset="2"/>
              </a:rPr>
              <a:t>h</a:t>
            </a:r>
            <a:r>
              <a:rPr lang="en-US" sz="2400" i="1">
                <a:latin typeface="Times New Roman" pitchFamily="18" charset="0"/>
                <a:cs typeface="Arial" pitchFamily="34" charset="0"/>
                <a:sym typeface="Wingdings" pitchFamily="2" charset="2"/>
              </a:rPr>
              <a:t>3 </a:t>
            </a:r>
            <a:r>
              <a:rPr lang="en-US" sz="2400" i="1" baseline="0">
                <a:latin typeface="Times New Roman" pitchFamily="18" charset="0"/>
                <a:cs typeface="Arial" pitchFamily="34" charset="0"/>
                <a:sym typeface="Wingdings" pitchFamily="2" charset="2"/>
              </a:rPr>
              <a:t>– h</a:t>
            </a:r>
            <a:r>
              <a:rPr lang="en-US" sz="2400" i="1">
                <a:latin typeface="Times New Roman" pitchFamily="18" charset="0"/>
                <a:cs typeface="Arial" pitchFamily="34" charset="0"/>
                <a:sym typeface="Wingdings" pitchFamily="2" charset="2"/>
              </a:rPr>
              <a:t>2</a:t>
            </a:r>
            <a:r>
              <a:rPr lang="en-US" sz="2400" i="1" baseline="0">
                <a:latin typeface="Times New Roman" pitchFamily="18" charset="0"/>
                <a:cs typeface="Arial" pitchFamily="34" charset="0"/>
                <a:sym typeface="Wingdings" pitchFamily="2" charset="2"/>
              </a:rPr>
              <a:t>)    </a:t>
            </a:r>
          </a:p>
          <a:p>
            <a:pPr marL="533400" indent="-533400"/>
            <a:r>
              <a:rPr lang="en-US" sz="2400" i="1" baseline="0">
                <a:latin typeface="Times New Roman" pitchFamily="18" charset="0"/>
                <a:cs typeface="Arial" pitchFamily="34" charset="0"/>
                <a:sym typeface="Wingdings" pitchFamily="2" charset="2"/>
              </a:rPr>
              <a:t>	h</a:t>
            </a:r>
            <a:r>
              <a:rPr lang="en-US" sz="2400" i="1">
                <a:latin typeface="Times New Roman" pitchFamily="18" charset="0"/>
                <a:cs typeface="Arial" pitchFamily="34" charset="0"/>
                <a:sym typeface="Wingdings" pitchFamily="2" charset="2"/>
              </a:rPr>
              <a:t>1</a:t>
            </a:r>
            <a:r>
              <a:rPr lang="en-US" sz="2400" i="1" baseline="0">
                <a:latin typeface="Times New Roman" pitchFamily="18" charset="0"/>
                <a:cs typeface="Arial" pitchFamily="34" charset="0"/>
                <a:sym typeface="Wingdings" pitchFamily="2" charset="2"/>
              </a:rPr>
              <a:t> = 3582.3 kJ/kg, h</a:t>
            </a:r>
            <a:r>
              <a:rPr lang="en-US" sz="2400" i="1">
                <a:latin typeface="Times New Roman" pitchFamily="18" charset="0"/>
                <a:cs typeface="Arial" pitchFamily="34" charset="0"/>
                <a:sym typeface="Wingdings" pitchFamily="2" charset="2"/>
              </a:rPr>
              <a:t>2</a:t>
            </a:r>
            <a:r>
              <a:rPr lang="en-US" sz="2400" i="1" baseline="0">
                <a:latin typeface="Times New Roman" pitchFamily="18" charset="0"/>
                <a:cs typeface="Arial" pitchFamily="34" charset="0"/>
                <a:sym typeface="Wingdings" pitchFamily="2" charset="2"/>
              </a:rPr>
              <a:t> = 3154.3  kJ/kg,  h</a:t>
            </a:r>
            <a:r>
              <a:rPr lang="en-US" sz="2400" i="1">
                <a:latin typeface="Times New Roman" pitchFamily="18" charset="0"/>
                <a:cs typeface="Arial" pitchFamily="34" charset="0"/>
                <a:sym typeface="Wingdings" pitchFamily="2" charset="2"/>
              </a:rPr>
              <a:t>3</a:t>
            </a:r>
            <a:r>
              <a:rPr lang="en-US" sz="2400" i="1" baseline="0">
                <a:latin typeface="Times New Roman" pitchFamily="18" charset="0"/>
                <a:cs typeface="Arial" pitchFamily="34" charset="0"/>
                <a:sym typeface="Wingdings" pitchFamily="2" charset="2"/>
              </a:rPr>
              <a:t> = 3674.4 kJ/kg,  </a:t>
            </a:r>
          </a:p>
          <a:p>
            <a:pPr marL="533400" indent="-533400"/>
            <a:r>
              <a:rPr lang="en-US" sz="2400" i="1" baseline="0">
                <a:latin typeface="Times New Roman" pitchFamily="18" charset="0"/>
                <a:cs typeface="Arial" pitchFamily="34" charset="0"/>
                <a:sym typeface="Wingdings" pitchFamily="2" charset="2"/>
              </a:rPr>
              <a:t>	h</a:t>
            </a:r>
            <a:r>
              <a:rPr lang="en-US" sz="2400" i="1">
                <a:latin typeface="Times New Roman" pitchFamily="18" charset="0"/>
                <a:cs typeface="Arial" pitchFamily="34" charset="0"/>
                <a:sym typeface="Wingdings" pitchFamily="2" charset="2"/>
              </a:rPr>
              <a:t>4</a:t>
            </a:r>
            <a:r>
              <a:rPr lang="en-US" sz="2400" i="1" baseline="0">
                <a:latin typeface="Times New Roman" pitchFamily="18" charset="0"/>
                <a:cs typeface="Arial" pitchFamily="34" charset="0"/>
                <a:sym typeface="Wingdings" pitchFamily="2" charset="2"/>
              </a:rPr>
              <a:t> = 2335.8 kJ/kg, h</a:t>
            </a:r>
            <a:r>
              <a:rPr lang="en-US" sz="2400" i="1">
                <a:latin typeface="Times New Roman" pitchFamily="18" charset="0"/>
                <a:cs typeface="Arial" pitchFamily="34" charset="0"/>
                <a:sym typeface="Wingdings" pitchFamily="2" charset="2"/>
              </a:rPr>
              <a:t>5</a:t>
            </a:r>
            <a:r>
              <a:rPr lang="en-US" sz="2400" i="1" baseline="0">
                <a:latin typeface="Times New Roman" pitchFamily="18" charset="0"/>
                <a:cs typeface="Arial" pitchFamily="34" charset="0"/>
                <a:sym typeface="Wingdings" pitchFamily="2" charset="2"/>
              </a:rPr>
              <a:t> = 191.83  kJ/kg,  h</a:t>
            </a:r>
            <a:r>
              <a:rPr lang="en-US" sz="2400" i="1">
                <a:latin typeface="Times New Roman" pitchFamily="18" charset="0"/>
                <a:cs typeface="Arial" pitchFamily="34" charset="0"/>
                <a:sym typeface="Wingdings" pitchFamily="2" charset="2"/>
              </a:rPr>
              <a:t>6</a:t>
            </a:r>
            <a:r>
              <a:rPr lang="en-US" sz="2400" i="1" baseline="0">
                <a:latin typeface="Times New Roman" pitchFamily="18" charset="0"/>
                <a:cs typeface="Arial" pitchFamily="34" charset="0"/>
                <a:sym typeface="Wingdings" pitchFamily="2" charset="2"/>
              </a:rPr>
              <a:t> = 206.94  kJ/kg,  </a:t>
            </a:r>
          </a:p>
          <a:p>
            <a:pPr marL="533400" indent="-533400"/>
            <a:r>
              <a:rPr lang="en-US" sz="2400" i="1" baseline="0">
                <a:latin typeface="Times New Roman" pitchFamily="18" charset="0"/>
                <a:cs typeface="Arial" pitchFamily="34" charset="0"/>
                <a:sym typeface="Wingdings" pitchFamily="2" charset="2"/>
              </a:rPr>
              <a:t>	 w</a:t>
            </a:r>
            <a:r>
              <a:rPr lang="en-US" sz="2400" i="1">
                <a:latin typeface="Times New Roman" pitchFamily="18" charset="0"/>
                <a:cs typeface="Arial" pitchFamily="34" charset="0"/>
                <a:sym typeface="Wingdings" pitchFamily="2" charset="2"/>
              </a:rPr>
              <a:t>turbine</a:t>
            </a:r>
            <a:r>
              <a:rPr lang="en-US" sz="2400" i="1" baseline="0">
                <a:latin typeface="Times New Roman" pitchFamily="18" charset="0"/>
                <a:cs typeface="Arial" pitchFamily="34" charset="0"/>
                <a:sym typeface="Wingdings" pitchFamily="2" charset="2"/>
              </a:rPr>
              <a:t> 	=   w</a:t>
            </a:r>
            <a:r>
              <a:rPr lang="en-US" sz="2400" i="1">
                <a:latin typeface="Times New Roman" pitchFamily="18" charset="0"/>
                <a:cs typeface="Arial" pitchFamily="34" charset="0"/>
                <a:sym typeface="Wingdings" pitchFamily="2" charset="2"/>
              </a:rPr>
              <a:t>HPT</a:t>
            </a:r>
            <a:r>
              <a:rPr lang="en-US" sz="2400" i="1" baseline="0">
                <a:latin typeface="Times New Roman" pitchFamily="18" charset="0"/>
                <a:cs typeface="Arial" pitchFamily="34" charset="0"/>
                <a:sym typeface="Wingdings" pitchFamily="2" charset="2"/>
              </a:rPr>
              <a:t> + w</a:t>
            </a:r>
            <a:r>
              <a:rPr lang="en-US" sz="2400" i="1">
                <a:latin typeface="Times New Roman" pitchFamily="18" charset="0"/>
                <a:cs typeface="Arial" pitchFamily="34" charset="0"/>
                <a:sym typeface="Wingdings" pitchFamily="2" charset="2"/>
              </a:rPr>
              <a:t>LPT</a:t>
            </a:r>
            <a:r>
              <a:rPr lang="en-US" sz="2400" i="1" baseline="0">
                <a:latin typeface="Times New Roman" pitchFamily="18" charset="0"/>
                <a:cs typeface="Arial" pitchFamily="34" charset="0"/>
                <a:sym typeface="Wingdings" pitchFamily="2" charset="2"/>
              </a:rPr>
              <a:t>  	= 1766.6    kJ/kg</a:t>
            </a:r>
          </a:p>
          <a:p>
            <a:pPr marL="533400" indent="-533400"/>
            <a:r>
              <a:rPr lang="en-US" sz="2400" i="1" baseline="0">
                <a:latin typeface="Times New Roman" pitchFamily="18" charset="0"/>
                <a:sym typeface="Symbol" pitchFamily="18" charset="2"/>
              </a:rPr>
              <a:t>	  w</a:t>
            </a:r>
            <a:r>
              <a:rPr lang="en-US" sz="2400" i="1">
                <a:latin typeface="Times New Roman" pitchFamily="18" charset="0"/>
                <a:sym typeface="Symbol" pitchFamily="18" charset="2"/>
              </a:rPr>
              <a:t>s	</a:t>
            </a:r>
            <a:r>
              <a:rPr lang="en-US" sz="2400" i="1" baseline="0">
                <a:latin typeface="Times New Roman" pitchFamily="18" charset="0"/>
                <a:sym typeface="Symbol" pitchFamily="18" charset="2"/>
              </a:rPr>
              <a:t>=  v</a:t>
            </a:r>
            <a:r>
              <a:rPr lang="en-US" sz="2400" i="1">
                <a:latin typeface="Times New Roman" pitchFamily="18" charset="0"/>
                <a:sym typeface="Symbol" pitchFamily="18" charset="2"/>
              </a:rPr>
              <a:t>1</a:t>
            </a:r>
            <a:r>
              <a:rPr lang="en-US" sz="2400" i="1" baseline="0">
                <a:latin typeface="Times New Roman" pitchFamily="18" charset="0"/>
                <a:sym typeface="Symbol" pitchFamily="18" charset="2"/>
              </a:rPr>
              <a:t>(P</a:t>
            </a:r>
            <a:r>
              <a:rPr lang="en-US" sz="2400" i="1">
                <a:latin typeface="Times New Roman" pitchFamily="18" charset="0"/>
                <a:sym typeface="Symbol" pitchFamily="18" charset="2"/>
              </a:rPr>
              <a:t>2</a:t>
            </a:r>
            <a:r>
              <a:rPr lang="en-US" sz="2400" i="1" baseline="0">
                <a:latin typeface="Times New Roman" pitchFamily="18" charset="0"/>
                <a:sym typeface="Symbol" pitchFamily="18" charset="2"/>
              </a:rPr>
              <a:t>-P</a:t>
            </a:r>
            <a:r>
              <a:rPr lang="en-US" sz="2400" i="1">
                <a:latin typeface="Times New Roman" pitchFamily="18" charset="0"/>
                <a:sym typeface="Symbol" pitchFamily="18" charset="2"/>
              </a:rPr>
              <a:t>1</a:t>
            </a:r>
            <a:r>
              <a:rPr lang="en-US" sz="2400" i="1" baseline="0">
                <a:latin typeface="Times New Roman" pitchFamily="18" charset="0"/>
                <a:sym typeface="Symbol" pitchFamily="18" charset="2"/>
              </a:rPr>
              <a:t>)        	=     15.11  </a:t>
            </a:r>
            <a:r>
              <a:rPr lang="en-US" sz="2400" i="1" baseline="0">
                <a:latin typeface="Times New Roman" pitchFamily="18" charset="0"/>
                <a:cs typeface="Arial" pitchFamily="34" charset="0"/>
                <a:sym typeface="Wingdings" pitchFamily="2" charset="2"/>
              </a:rPr>
              <a:t>kJ/kg</a:t>
            </a:r>
          </a:p>
          <a:p>
            <a:pPr marL="533400" indent="-533400"/>
            <a:r>
              <a:rPr lang="en-US" sz="2400" i="1" baseline="0">
                <a:latin typeface="Times New Roman" pitchFamily="18" charset="0"/>
                <a:cs typeface="Arial" pitchFamily="34" charset="0"/>
                <a:sym typeface="Wingdings" pitchFamily="2" charset="2"/>
              </a:rPr>
              <a:t>	  q</a:t>
            </a:r>
            <a:r>
              <a:rPr lang="en-US" sz="2400" i="1">
                <a:latin typeface="Times New Roman" pitchFamily="18" charset="0"/>
                <a:cs typeface="Arial" pitchFamily="34" charset="0"/>
                <a:sym typeface="Wingdings" pitchFamily="2" charset="2"/>
              </a:rPr>
              <a:t>in</a:t>
            </a:r>
            <a:r>
              <a:rPr lang="en-US" sz="2400" i="1" baseline="0">
                <a:latin typeface="Times New Roman" pitchFamily="18" charset="0"/>
                <a:cs typeface="Arial" pitchFamily="34" charset="0"/>
                <a:sym typeface="Wingdings" pitchFamily="2" charset="2"/>
              </a:rPr>
              <a:t> 	=   q</a:t>
            </a:r>
            <a:r>
              <a:rPr lang="en-US" sz="2400" i="1">
                <a:latin typeface="Times New Roman" pitchFamily="18" charset="0"/>
                <a:cs typeface="Arial" pitchFamily="34" charset="0"/>
                <a:sym typeface="Wingdings" pitchFamily="2" charset="2"/>
              </a:rPr>
              <a:t>boiler</a:t>
            </a:r>
            <a:r>
              <a:rPr lang="en-US" sz="2400" i="1" baseline="0">
                <a:latin typeface="Times New Roman" pitchFamily="18" charset="0"/>
                <a:cs typeface="Arial" pitchFamily="34" charset="0"/>
                <a:sym typeface="Wingdings" pitchFamily="2" charset="2"/>
              </a:rPr>
              <a:t> + q</a:t>
            </a:r>
            <a:r>
              <a:rPr lang="en-US" sz="2400" i="1">
                <a:latin typeface="Times New Roman" pitchFamily="18" charset="0"/>
                <a:cs typeface="Arial" pitchFamily="34" charset="0"/>
                <a:sym typeface="Wingdings" pitchFamily="2" charset="2"/>
              </a:rPr>
              <a:t>reheat</a:t>
            </a:r>
            <a:r>
              <a:rPr lang="en-US" sz="2400" i="1" baseline="0">
                <a:latin typeface="Times New Roman" pitchFamily="18" charset="0"/>
                <a:cs typeface="Arial" pitchFamily="34" charset="0"/>
                <a:sym typeface="Wingdings" pitchFamily="2" charset="2"/>
              </a:rPr>
              <a:t> 	= 3895.46  kJ/kg  </a:t>
            </a:r>
            <a:endParaRPr lang="el-GR" sz="2400" i="1" baseline="0">
              <a:latin typeface="Times New Roman" pitchFamily="18" charset="0"/>
              <a:cs typeface="Arial" pitchFamily="34" charset="0"/>
              <a:sym typeface="Wingdings" pitchFamily="2" charset="2"/>
            </a:endParaRPr>
          </a:p>
          <a:p>
            <a:pPr marL="533400" indent="-533400"/>
            <a:r>
              <a:rPr lang="en-US" sz="2400" i="1" baseline="0">
                <a:latin typeface="Times New Roman" pitchFamily="18" charset="0"/>
                <a:sym typeface="Symbol" pitchFamily="18" charset="2"/>
              </a:rPr>
              <a:t>	 </a:t>
            </a:r>
            <a:r>
              <a:rPr lang="en-US" sz="2400" i="1">
                <a:latin typeface="Times New Roman" pitchFamily="18" charset="0"/>
                <a:sym typeface="Symbol" pitchFamily="18" charset="2"/>
              </a:rPr>
              <a:t>th</a:t>
            </a:r>
            <a:r>
              <a:rPr lang="en-US" sz="2400" i="1" baseline="0">
                <a:latin typeface="Times New Roman" pitchFamily="18" charset="0"/>
                <a:sym typeface="Symbol" pitchFamily="18" charset="2"/>
              </a:rPr>
              <a:t> 	=  w</a:t>
            </a:r>
            <a:r>
              <a:rPr lang="en-US" sz="2400" i="1">
                <a:latin typeface="Times New Roman" pitchFamily="18" charset="0"/>
                <a:sym typeface="Symbol" pitchFamily="18" charset="2"/>
              </a:rPr>
              <a:t>net</a:t>
            </a:r>
            <a:r>
              <a:rPr lang="en-US" sz="2400" i="1" baseline="0">
                <a:latin typeface="Times New Roman" pitchFamily="18" charset="0"/>
                <a:sym typeface="Symbol" pitchFamily="18" charset="2"/>
              </a:rPr>
              <a:t>/q</a:t>
            </a:r>
            <a:r>
              <a:rPr lang="en-US" sz="2400" i="1">
                <a:latin typeface="Times New Roman" pitchFamily="18" charset="0"/>
                <a:sym typeface="Symbol" pitchFamily="18" charset="2"/>
              </a:rPr>
              <a:t>in</a:t>
            </a:r>
            <a:r>
              <a:rPr lang="en-US" sz="2400" i="1" baseline="0">
                <a:latin typeface="Times New Roman" pitchFamily="18" charset="0"/>
              </a:rPr>
              <a:t>       =  0.450  ( 45.0 %)         </a:t>
            </a:r>
            <a:r>
              <a:rPr lang="en-US" i="1" baseline="0">
                <a:solidFill>
                  <a:srgbClr val="FFFF00"/>
                </a:solidFill>
                <a:latin typeface="Times New Roman" pitchFamily="18" charset="0"/>
              </a:rPr>
              <a:t>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00036"/>
                                        </p:tgtEl>
                                        <p:attrNameLst>
                                          <p:attrName>style.visibility</p:attrName>
                                        </p:attrNameLst>
                                      </p:cBhvr>
                                      <p:to>
                                        <p:strVal val="visible"/>
                                      </p:to>
                                    </p:set>
                                    <p:anim calcmode="lin" valueType="num">
                                      <p:cBhvr>
                                        <p:cTn id="7" dur="500" fill="hold"/>
                                        <p:tgtEl>
                                          <p:spTgt spid="300036"/>
                                        </p:tgtEl>
                                        <p:attrNameLst>
                                          <p:attrName>ppt_w</p:attrName>
                                        </p:attrNameLst>
                                      </p:cBhvr>
                                      <p:tavLst>
                                        <p:tav tm="0">
                                          <p:val>
                                            <p:fltVal val="0"/>
                                          </p:val>
                                        </p:tav>
                                        <p:tav tm="100000">
                                          <p:val>
                                            <p:strVal val="#ppt_w"/>
                                          </p:val>
                                        </p:tav>
                                      </p:tavLst>
                                    </p:anim>
                                    <p:anim calcmode="lin" valueType="num">
                                      <p:cBhvr>
                                        <p:cTn id="8" dur="500" fill="hold"/>
                                        <p:tgtEl>
                                          <p:spTgt spid="30003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00037"/>
                                        </p:tgtEl>
                                        <p:attrNameLst>
                                          <p:attrName>style.visibility</p:attrName>
                                        </p:attrNameLst>
                                      </p:cBhvr>
                                      <p:to>
                                        <p:strVal val="visible"/>
                                      </p:to>
                                    </p:set>
                                    <p:animEffect transition="in" filter="wipe(up)">
                                      <p:cBhvr>
                                        <p:cTn id="12" dur="500"/>
                                        <p:tgtEl>
                                          <p:spTgt spid="300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6" grpId="0" animBg="1"/>
      <p:bldP spid="3000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รศ.ดร.สมหมาย ปรีเปรม</a:t>
            </a:r>
            <a:endParaRPr lang="th-TH"/>
          </a:p>
        </p:txBody>
      </p:sp>
      <p:sp>
        <p:nvSpPr>
          <p:cNvPr id="308226" name="Rectangle 2"/>
          <p:cNvSpPr>
            <a:spLocks noChangeArrowheads="1"/>
          </p:cNvSpPr>
          <p:nvPr/>
        </p:nvSpPr>
        <p:spPr bwMode="auto">
          <a:xfrm>
            <a:off x="147638" y="211138"/>
            <a:ext cx="8831262" cy="6121400"/>
          </a:xfrm>
          <a:prstGeom prst="rect">
            <a:avLst/>
          </a:prstGeom>
          <a:noFill/>
          <a:ln w="9525">
            <a:noFill/>
            <a:miter lim="800000"/>
            <a:headEnd/>
            <a:tailEnd/>
          </a:ln>
          <a:effectLst/>
        </p:spPr>
        <p:txBody>
          <a:bodyPr anchor="ctr">
            <a:spAutoFit/>
          </a:bodyPr>
          <a:lstStyle/>
          <a:p>
            <a:r>
              <a:rPr lang="en-US" sz="2200" baseline="0">
                <a:latin typeface="Times New Roman" pitchFamily="18" charset="0"/>
              </a:rPr>
              <a:t>9-11C How do actual vapor power cycles differ from the idealized ones?</a:t>
            </a:r>
          </a:p>
          <a:p>
            <a:r>
              <a:rPr lang="en-US" sz="2200" baseline="0">
                <a:latin typeface="Times New Roman" pitchFamily="18" charset="0"/>
              </a:rPr>
              <a:t>9-12C Compare the pressures at the inlet and the exit of the boiler for </a:t>
            </a:r>
            <a:r>
              <a:rPr lang="en-US" sz="2200" i="1" baseline="0">
                <a:latin typeface="Times New Roman" pitchFamily="18" charset="0"/>
              </a:rPr>
              <a:t>(a) </a:t>
            </a:r>
            <a:r>
              <a:rPr lang="en-US" sz="2200" baseline="0">
                <a:latin typeface="Times New Roman" pitchFamily="18" charset="0"/>
              </a:rPr>
              <a:t>actual and </a:t>
            </a:r>
            <a:r>
              <a:rPr lang="en-US" sz="2200" i="1" baseline="0">
                <a:latin typeface="Times New Roman" pitchFamily="18" charset="0"/>
              </a:rPr>
              <a:t>(b) </a:t>
            </a:r>
            <a:r>
              <a:rPr lang="en-US" sz="2200" baseline="0">
                <a:latin typeface="Times New Roman" pitchFamily="18" charset="0"/>
              </a:rPr>
              <a:t>ideal cycles.</a:t>
            </a:r>
          </a:p>
          <a:p>
            <a:r>
              <a:rPr lang="en-US" sz="2200" baseline="0">
                <a:latin typeface="Times New Roman" pitchFamily="18" charset="0"/>
              </a:rPr>
              <a:t>9-14C Is it possible to maintain a pressure of 10 kPa in a condenser which is being cooled by river water entering at 20°C?</a:t>
            </a:r>
          </a:p>
          <a:p>
            <a:r>
              <a:rPr lang="en-US" sz="2200" baseline="0">
                <a:latin typeface="Times New Roman" pitchFamily="18" charset="0"/>
              </a:rPr>
              <a:t>9-15 A steam power plant operates on a simple ideal Rankine cycle between the pressure limits of 3 MPa and 50 kPa. The temperature of the steam at the turbine inlet is 400°C, and the mass flow rate of steam through the cycle is 25 kg/s Show the cycle on a </a:t>
            </a:r>
            <a:r>
              <a:rPr lang="en-US" sz="2200" i="1" baseline="0">
                <a:latin typeface="Times New Roman" pitchFamily="18" charset="0"/>
              </a:rPr>
              <a:t>T-s </a:t>
            </a:r>
            <a:r>
              <a:rPr lang="en-US" sz="2200" baseline="0">
                <a:latin typeface="Times New Roman" pitchFamily="18" charset="0"/>
              </a:rPr>
              <a:t>diagram with respect to saturation lines, and determine </a:t>
            </a:r>
            <a:r>
              <a:rPr lang="en-US" sz="2200" i="1" baseline="0">
                <a:latin typeface="Times New Roman" pitchFamily="18" charset="0"/>
              </a:rPr>
              <a:t>(a) </a:t>
            </a:r>
            <a:r>
              <a:rPr lang="en-US" sz="2200" baseline="0">
                <a:latin typeface="Times New Roman" pitchFamily="18" charset="0"/>
              </a:rPr>
              <a:t>the thermal efficiency of the cycle and </a:t>
            </a:r>
            <a:r>
              <a:rPr lang="en-US" sz="2200" i="1" baseline="0">
                <a:latin typeface="Times New Roman" pitchFamily="18" charset="0"/>
              </a:rPr>
              <a:t>(b) </a:t>
            </a:r>
            <a:r>
              <a:rPr lang="en-US" sz="2200" baseline="0">
                <a:latin typeface="Times New Roman" pitchFamily="18" charset="0"/>
              </a:rPr>
              <a:t>the net power output of the power plant.</a:t>
            </a:r>
          </a:p>
          <a:p>
            <a:r>
              <a:rPr lang="en-US" sz="2200" baseline="0">
                <a:latin typeface="Times New Roman" pitchFamily="18" charset="0"/>
              </a:rPr>
              <a:t>9-16 Consider a 300-MW steam power plant which operates on a simple ideal Rankine cycle. Steam enters the turbine at 10 MPa and 500°C and is cooled in the condenser at a pressure of 10 kPa. Show the cycle on a </a:t>
            </a:r>
            <a:r>
              <a:rPr lang="en-US" sz="2200" i="1" baseline="0">
                <a:latin typeface="Times New Roman" pitchFamily="18" charset="0"/>
              </a:rPr>
              <a:t>T-s </a:t>
            </a:r>
            <a:r>
              <a:rPr lang="en-US" sz="2200" baseline="0">
                <a:latin typeface="Times New Roman" pitchFamily="18" charset="0"/>
              </a:rPr>
              <a:t>diagram with respect to saturation lines, and determine </a:t>
            </a:r>
            <a:r>
              <a:rPr lang="en-US" sz="2200" i="1" baseline="0">
                <a:latin typeface="Times New Roman" pitchFamily="18" charset="0"/>
              </a:rPr>
              <a:t>(a) </a:t>
            </a:r>
            <a:r>
              <a:rPr lang="en-US" sz="2200" baseline="0">
                <a:latin typeface="Times New Roman" pitchFamily="18" charset="0"/>
              </a:rPr>
              <a:t>the quality of the steam at the turbine exit, </a:t>
            </a:r>
            <a:r>
              <a:rPr lang="en-US" sz="2200" i="1" baseline="0">
                <a:latin typeface="Times New Roman" pitchFamily="18" charset="0"/>
              </a:rPr>
              <a:t>(b) </a:t>
            </a:r>
            <a:r>
              <a:rPr lang="en-US" sz="2200" baseline="0">
                <a:latin typeface="Times New Roman" pitchFamily="18" charset="0"/>
              </a:rPr>
              <a:t>the thermal efficiency of the cycle, and </a:t>
            </a:r>
            <a:r>
              <a:rPr lang="en-US" sz="2200" i="1" baseline="0">
                <a:latin typeface="Times New Roman" pitchFamily="18" charset="0"/>
              </a:rPr>
              <a:t>(c) </a:t>
            </a:r>
            <a:r>
              <a:rPr lang="en-US" sz="2200" baseline="0">
                <a:latin typeface="Times New Roman" pitchFamily="18" charset="0"/>
              </a:rPr>
              <a:t>the mass flow rate of the steam.</a:t>
            </a:r>
          </a:p>
          <a:p>
            <a:r>
              <a:rPr lang="en-US" sz="2200" i="1" baseline="0">
                <a:latin typeface="Times New Roman" pitchFamily="18" charset="0"/>
              </a:rPr>
              <a:t>Answers: (a) </a:t>
            </a:r>
            <a:r>
              <a:rPr lang="en-US" sz="2200" baseline="0">
                <a:latin typeface="Times New Roman" pitchFamily="18" charset="0"/>
              </a:rPr>
              <a:t>0.793, </a:t>
            </a:r>
            <a:r>
              <a:rPr lang="en-US" sz="2200" i="1" baseline="0">
                <a:latin typeface="Times New Roman" pitchFamily="18" charset="0"/>
              </a:rPr>
              <a:t>(b)</a:t>
            </a:r>
            <a:r>
              <a:rPr lang="en-US" sz="2200" baseline="0">
                <a:latin typeface="Times New Roman" pitchFamily="18" charset="0"/>
              </a:rPr>
              <a:t>40.2 percent, </a:t>
            </a:r>
            <a:r>
              <a:rPr lang="en-US" sz="2200" i="1" baseline="0">
                <a:latin typeface="Times New Roman" pitchFamily="18" charset="0"/>
              </a:rPr>
              <a:t>(c) </a:t>
            </a:r>
            <a:r>
              <a:rPr lang="en-US" sz="2200" baseline="0">
                <a:latin typeface="Times New Roman" pitchFamily="18" charset="0"/>
              </a:rPr>
              <a:t>235.4kg/s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08226"/>
                                        </p:tgtEl>
                                        <p:attrNameLst>
                                          <p:attrName>style.visibility</p:attrName>
                                        </p:attrNameLst>
                                      </p:cBhvr>
                                      <p:to>
                                        <p:strVal val="visible"/>
                                      </p:to>
                                    </p:set>
                                    <p:anim calcmode="lin" valueType="num">
                                      <p:cBhvr>
                                        <p:cTn id="7" dur="500" fill="hold"/>
                                        <p:tgtEl>
                                          <p:spTgt spid="308226"/>
                                        </p:tgtEl>
                                        <p:attrNameLst>
                                          <p:attrName>ppt_w</p:attrName>
                                        </p:attrNameLst>
                                      </p:cBhvr>
                                      <p:tavLst>
                                        <p:tav tm="0">
                                          <p:val>
                                            <p:fltVal val="0"/>
                                          </p:val>
                                        </p:tav>
                                        <p:tav tm="100000">
                                          <p:val>
                                            <p:strVal val="#ppt_w"/>
                                          </p:val>
                                        </p:tav>
                                      </p:tavLst>
                                    </p:anim>
                                    <p:anim calcmode="lin" valueType="num">
                                      <p:cBhvr>
                                        <p:cTn id="8" dur="500" fill="hold"/>
                                        <p:tgtEl>
                                          <p:spTgt spid="3082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รศ.ดร.สมหมาย ปรีเปรม</a:t>
            </a:r>
            <a:endParaRPr lang="th-TH"/>
          </a:p>
        </p:txBody>
      </p:sp>
      <p:sp>
        <p:nvSpPr>
          <p:cNvPr id="309250" name="Rectangle 2"/>
          <p:cNvSpPr>
            <a:spLocks noChangeArrowheads="1"/>
          </p:cNvSpPr>
          <p:nvPr/>
        </p:nvSpPr>
        <p:spPr bwMode="auto">
          <a:xfrm>
            <a:off x="285750" y="142875"/>
            <a:ext cx="8696325" cy="6273800"/>
          </a:xfrm>
          <a:prstGeom prst="rect">
            <a:avLst/>
          </a:prstGeom>
          <a:noFill/>
          <a:ln w="9525">
            <a:noFill/>
            <a:miter lim="800000"/>
            <a:headEnd/>
            <a:tailEnd/>
          </a:ln>
          <a:effectLst/>
        </p:spPr>
        <p:txBody>
          <a:bodyPr>
            <a:spAutoFit/>
          </a:bodyPr>
          <a:lstStyle/>
          <a:p>
            <a:pPr algn="thaiDist">
              <a:spcBef>
                <a:spcPct val="50000"/>
              </a:spcBef>
            </a:pPr>
            <a:r>
              <a:rPr lang="en-US" baseline="0">
                <a:latin typeface="Times New Roman" pitchFamily="18" charset="0"/>
              </a:rPr>
              <a:t>9-18 A steam power plant operates on a simple ideal Rankine cycle between the pressure limits of 9 MPa and 10 kPa. The mass flow rate of steam through the cycle is 60 kg/sec The moisture content of the steam at the turbine exit is not to exceed 10 percent. Show the cycle on a T-s diagram with respect to saturation lines, and determine (a) the minimum turbine inlet temperature, (b) the rate of heat input in the boiler, and (c) the thermal efficiency of the cycle.</a:t>
            </a:r>
          </a:p>
          <a:p>
            <a:pPr algn="thaiDist">
              <a:spcBef>
                <a:spcPct val="50000"/>
              </a:spcBef>
            </a:pPr>
            <a:r>
              <a:rPr lang="en-US" baseline="0">
                <a:latin typeface="Times New Roman" pitchFamily="18" charset="0"/>
              </a:rPr>
              <a:t>9-19 Repeat Prob. 9-18 assuming an adiabatic efficiency of 85 percent for both the turbine and the pump.</a:t>
            </a:r>
          </a:p>
          <a:p>
            <a:pPr algn="thaiDist">
              <a:spcBef>
                <a:spcPct val="50000"/>
              </a:spcBef>
            </a:pPr>
            <a:r>
              <a:rPr lang="en-US" baseline="0">
                <a:latin typeface="Times New Roman" pitchFamily="18" charset="0"/>
              </a:rPr>
              <a:t>9-20 Consider a coal-fired steam power plant which produces 300 MW of electric power. The power plant operates on a simple ideal Rankine cycle with turbine inlet conditions of 5 MPa and 450°C and a condenser pressure of 25 kPa. The coal used has a heating value (energy released when the fuel is burned) of 29,300 kJ/kg. Assuming that 75 percent of this energy is transferred to the steam in the boiler and that the electric generator has an efficiency of 96 percent, determine (a) the overall plant efficiency (the ratio of net electric power output to the energy input as fuel and (b) the required rate of coal supply, in t/h </a:t>
            </a:r>
          </a:p>
          <a:p>
            <a:pPr algn="thaiDist"/>
            <a:r>
              <a:rPr lang="en-US" baseline="0">
                <a:latin typeface="Times New Roman" pitchFamily="18" charset="0"/>
              </a:rPr>
              <a:t>[1 metric ton (t) = l000 kg]. Answers: (a) 24.6 percent, (b) 150.1 t/h</a:t>
            </a:r>
          </a:p>
          <a:p>
            <a:pPr algn="thaiDist">
              <a:spcBef>
                <a:spcPct val="50000"/>
              </a:spcBef>
            </a:pPr>
            <a:r>
              <a:rPr lang="en-US" baseline="0">
                <a:latin typeface="Times New Roman" pitchFamily="18" charset="0"/>
              </a:rPr>
              <a:t>9-21 Consider a solar-pond power plant which operates on a simple ideal Rankine cycle with refrigerant-12 as the working fluid. The refrigerant enters the turbine as a saturated vapor at 1.6 MPa and leaves at 0.7 MPa. The mass flow rate of the refrigerant is 6 kg/sec Show the cycle on a T-s diagram with respect to saturation lines, and determine (a) the thermal efficiency of the cycle and (b) the power output of this plant.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09250"/>
                                        </p:tgtEl>
                                        <p:attrNameLst>
                                          <p:attrName>style.visibility</p:attrName>
                                        </p:attrNameLst>
                                      </p:cBhvr>
                                      <p:to>
                                        <p:strVal val="visible"/>
                                      </p:to>
                                    </p:set>
                                    <p:anim calcmode="lin" valueType="num">
                                      <p:cBhvr>
                                        <p:cTn id="7" dur="500" fill="hold"/>
                                        <p:tgtEl>
                                          <p:spTgt spid="309250"/>
                                        </p:tgtEl>
                                        <p:attrNameLst>
                                          <p:attrName>ppt_w</p:attrName>
                                        </p:attrNameLst>
                                      </p:cBhvr>
                                      <p:tavLst>
                                        <p:tav tm="0">
                                          <p:val>
                                            <p:fltVal val="0"/>
                                          </p:val>
                                        </p:tav>
                                        <p:tav tm="100000">
                                          <p:val>
                                            <p:strVal val="#ppt_w"/>
                                          </p:val>
                                        </p:tav>
                                      </p:tavLst>
                                    </p:anim>
                                    <p:anim calcmode="lin" valueType="num">
                                      <p:cBhvr>
                                        <p:cTn id="8" dur="500" fill="hold"/>
                                        <p:tgtEl>
                                          <p:spTgt spid="3092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รศ.ดร.สมหมาย ปรีเปรม</a:t>
            </a:r>
            <a:endParaRPr lang="th-TH"/>
          </a:p>
        </p:txBody>
      </p:sp>
      <p:sp>
        <p:nvSpPr>
          <p:cNvPr id="363524" name="Rectangle 4"/>
          <p:cNvSpPr>
            <a:spLocks noGrp="1" noChangeArrowheads="1"/>
          </p:cNvSpPr>
          <p:nvPr>
            <p:ph type="title"/>
          </p:nvPr>
        </p:nvSpPr>
        <p:spPr/>
        <p:txBody>
          <a:bodyPr/>
          <a:lstStyle/>
          <a:p>
            <a:r>
              <a:rPr lang="en-US"/>
              <a:t>Home Work</a:t>
            </a:r>
          </a:p>
        </p:txBody>
      </p:sp>
      <p:sp>
        <p:nvSpPr>
          <p:cNvPr id="363525" name="Rectangle 5"/>
          <p:cNvSpPr>
            <a:spLocks noGrp="1" noChangeArrowheads="1"/>
          </p:cNvSpPr>
          <p:nvPr>
            <p:ph type="body" idx="1"/>
          </p:nvPr>
        </p:nvSpPr>
        <p:spPr/>
        <p:txBody>
          <a:bodyPr/>
          <a:lstStyle/>
          <a:p>
            <a:r>
              <a:rPr lang="en-US"/>
              <a:t>9-14c</a:t>
            </a:r>
          </a:p>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9"/>
          <p:cNvSpPr>
            <a:spLocks noGrp="1" noChangeArrowheads="1"/>
          </p:cNvSpPr>
          <p:nvPr>
            <p:ph type="ftr" sz="quarter" idx="3"/>
          </p:nvPr>
        </p:nvSpPr>
        <p:spPr/>
        <p:txBody>
          <a:bodyPr/>
          <a:lstStyle/>
          <a:p>
            <a:r>
              <a:rPr lang="en-US"/>
              <a:t>รศ.ดร.สมหมาย ปรีเปรม</a:t>
            </a:r>
            <a:endParaRPr lang="th-TH"/>
          </a:p>
        </p:txBody>
      </p:sp>
      <p:sp>
        <p:nvSpPr>
          <p:cNvPr id="311300" name="Rectangle 4"/>
          <p:cNvSpPr>
            <a:spLocks noGrp="1" noChangeArrowheads="1"/>
          </p:cNvSpPr>
          <p:nvPr>
            <p:ph type="ctrTitle"/>
          </p:nvPr>
        </p:nvSpPr>
        <p:spPr/>
        <p:txBody>
          <a:bodyPr/>
          <a:lstStyle/>
          <a:p>
            <a:r>
              <a:rPr lang="en-US"/>
              <a:t>End of Chapter 9</a:t>
            </a:r>
            <a:endParaRPr lang="th-TH"/>
          </a:p>
        </p:txBody>
      </p:sp>
      <p:sp>
        <p:nvSpPr>
          <p:cNvPr id="311301" name="Rectangle 5"/>
          <p:cNvSpPr>
            <a:spLocks noGrp="1" noChangeArrowheads="1"/>
          </p:cNvSpPr>
          <p:nvPr>
            <p:ph type="subTitle" idx="1"/>
          </p:nvPr>
        </p:nvSpPr>
        <p:spPr/>
        <p:txBody>
          <a:bodyPr/>
          <a:lstStyle/>
          <a:p>
            <a:r>
              <a:rPr lang="th-TH"/>
              <a:t>ทำโจทย์เยอะๆ จะช่วยให้เข้าใจได้ลึกซึ้งยิ่งขึ้น</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t>รศ.ดร.สมหมาย ปรีเปรม</a:t>
            </a:r>
            <a:endParaRPr lang="th-TH"/>
          </a:p>
        </p:txBody>
      </p:sp>
      <p:pic>
        <p:nvPicPr>
          <p:cNvPr id="282628" name="Picture 4" descr="PGSsysOV"/>
          <p:cNvPicPr>
            <a:picLocks noChangeAspect="1" noChangeArrowheads="1"/>
          </p:cNvPicPr>
          <p:nvPr/>
        </p:nvPicPr>
        <p:blipFill>
          <a:blip r:embed="rId3" cstate="print"/>
          <a:srcRect/>
          <a:stretch>
            <a:fillRect/>
          </a:stretch>
        </p:blipFill>
        <p:spPr bwMode="auto">
          <a:xfrm>
            <a:off x="1676400" y="3400425"/>
            <a:ext cx="4876800" cy="3048000"/>
          </a:xfrm>
          <a:prstGeom prst="rect">
            <a:avLst/>
          </a:prstGeom>
          <a:noFill/>
        </p:spPr>
      </p:pic>
      <p:pic>
        <p:nvPicPr>
          <p:cNvPr id="282629" name="Picture 5" descr="T285534A"/>
          <p:cNvPicPr>
            <a:picLocks noChangeAspect="1" noChangeArrowheads="1"/>
          </p:cNvPicPr>
          <p:nvPr/>
        </p:nvPicPr>
        <p:blipFill>
          <a:blip r:embed="rId4" cstate="print"/>
          <a:srcRect/>
          <a:stretch>
            <a:fillRect/>
          </a:stretch>
        </p:blipFill>
        <p:spPr bwMode="auto">
          <a:xfrm>
            <a:off x="1504950" y="133350"/>
            <a:ext cx="5295900" cy="3124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82629"/>
                                        </p:tgtEl>
                                        <p:attrNameLst>
                                          <p:attrName>style.visibility</p:attrName>
                                        </p:attrNameLst>
                                      </p:cBhvr>
                                      <p:to>
                                        <p:strVal val="visible"/>
                                      </p:to>
                                    </p:set>
                                    <p:anim calcmode="lin" valueType="num">
                                      <p:cBhvr>
                                        <p:cTn id="7" dur="500" fill="hold"/>
                                        <p:tgtEl>
                                          <p:spTgt spid="282629"/>
                                        </p:tgtEl>
                                        <p:attrNameLst>
                                          <p:attrName>ppt_w</p:attrName>
                                        </p:attrNameLst>
                                      </p:cBhvr>
                                      <p:tavLst>
                                        <p:tav tm="0">
                                          <p:val>
                                            <p:fltVal val="0"/>
                                          </p:val>
                                        </p:tav>
                                        <p:tav tm="100000">
                                          <p:val>
                                            <p:strVal val="#ppt_w"/>
                                          </p:val>
                                        </p:tav>
                                      </p:tavLst>
                                    </p:anim>
                                    <p:anim calcmode="lin" valueType="num">
                                      <p:cBhvr>
                                        <p:cTn id="8" dur="500" fill="hold"/>
                                        <p:tgtEl>
                                          <p:spTgt spid="28262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82628"/>
                                        </p:tgtEl>
                                        <p:attrNameLst>
                                          <p:attrName>style.visibility</p:attrName>
                                        </p:attrNameLst>
                                      </p:cBhvr>
                                      <p:to>
                                        <p:strVal val="visible"/>
                                      </p:to>
                                    </p:set>
                                    <p:anim calcmode="lin" valueType="num">
                                      <p:cBhvr>
                                        <p:cTn id="12" dur="500" fill="hold"/>
                                        <p:tgtEl>
                                          <p:spTgt spid="282628"/>
                                        </p:tgtEl>
                                        <p:attrNameLst>
                                          <p:attrName>ppt_w</p:attrName>
                                        </p:attrNameLst>
                                      </p:cBhvr>
                                      <p:tavLst>
                                        <p:tav tm="0">
                                          <p:val>
                                            <p:fltVal val="0"/>
                                          </p:val>
                                        </p:tav>
                                        <p:tav tm="100000">
                                          <p:val>
                                            <p:strVal val="#ppt_w"/>
                                          </p:val>
                                        </p:tav>
                                      </p:tavLst>
                                    </p:anim>
                                    <p:anim calcmode="lin" valueType="num">
                                      <p:cBhvr>
                                        <p:cTn id="13" dur="500" fill="hold"/>
                                        <p:tgtEl>
                                          <p:spTgt spid="2826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t>รศ.ดร.สมหมาย ปรีเปรม</a:t>
            </a:r>
            <a:endParaRPr lang="th-TH"/>
          </a:p>
        </p:txBody>
      </p:sp>
      <p:pic>
        <p:nvPicPr>
          <p:cNvPr id="266244" name="Picture 4" descr="BiomassPowerPlant"/>
          <p:cNvPicPr>
            <a:picLocks noChangeAspect="1" noChangeArrowheads="1"/>
          </p:cNvPicPr>
          <p:nvPr/>
        </p:nvPicPr>
        <p:blipFill>
          <a:blip r:embed="rId3" cstate="print"/>
          <a:srcRect/>
          <a:stretch>
            <a:fillRect/>
          </a:stretch>
        </p:blipFill>
        <p:spPr bwMode="auto">
          <a:xfrm>
            <a:off x="485775" y="1282700"/>
            <a:ext cx="7953375" cy="4229100"/>
          </a:xfrm>
          <a:prstGeom prst="rect">
            <a:avLst/>
          </a:prstGeom>
          <a:noFill/>
        </p:spPr>
      </p:pic>
      <p:sp>
        <p:nvSpPr>
          <p:cNvPr id="266245" name="Text Box 5"/>
          <p:cNvSpPr txBox="1">
            <a:spLocks noChangeArrowheads="1"/>
          </p:cNvSpPr>
          <p:nvPr/>
        </p:nvSpPr>
        <p:spPr bwMode="auto">
          <a:xfrm>
            <a:off x="2216150" y="538163"/>
            <a:ext cx="4892675" cy="762000"/>
          </a:xfrm>
          <a:prstGeom prst="rect">
            <a:avLst/>
          </a:prstGeom>
          <a:noFill/>
          <a:ln w="9525">
            <a:noFill/>
            <a:miter lim="800000"/>
            <a:headEnd/>
            <a:tailEnd/>
          </a:ln>
          <a:effectLst/>
        </p:spPr>
        <p:txBody>
          <a:bodyPr>
            <a:spAutoFit/>
          </a:bodyPr>
          <a:lstStyle/>
          <a:p>
            <a:pPr algn="ctr">
              <a:spcBef>
                <a:spcPct val="50000"/>
              </a:spcBef>
            </a:pPr>
            <a:r>
              <a:rPr lang="th-TH" sz="4400" baseline="0"/>
              <a:t>โรงไฟฟ้าเชื้อเพลิงขยะ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66244"/>
                                        </p:tgtEl>
                                        <p:attrNameLst>
                                          <p:attrName>style.visibility</p:attrName>
                                        </p:attrNameLst>
                                      </p:cBhvr>
                                      <p:to>
                                        <p:strVal val="visible"/>
                                      </p:to>
                                    </p:set>
                                    <p:anim calcmode="lin" valueType="num">
                                      <p:cBhvr>
                                        <p:cTn id="7" dur="500" fill="hold"/>
                                        <p:tgtEl>
                                          <p:spTgt spid="266244"/>
                                        </p:tgtEl>
                                        <p:attrNameLst>
                                          <p:attrName>ppt_w</p:attrName>
                                        </p:attrNameLst>
                                      </p:cBhvr>
                                      <p:tavLst>
                                        <p:tav tm="0">
                                          <p:val>
                                            <p:fltVal val="0"/>
                                          </p:val>
                                        </p:tav>
                                        <p:tav tm="100000">
                                          <p:val>
                                            <p:strVal val="#ppt_w"/>
                                          </p:val>
                                        </p:tav>
                                      </p:tavLst>
                                    </p:anim>
                                    <p:anim calcmode="lin" valueType="num">
                                      <p:cBhvr>
                                        <p:cTn id="8" dur="500" fill="hold"/>
                                        <p:tgtEl>
                                          <p:spTgt spid="26624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t>รศ.ดร.สมหมาย ปรีเปรม</a:t>
            </a:r>
            <a:endParaRPr lang="th-TH"/>
          </a:p>
        </p:txBody>
      </p:sp>
      <p:pic>
        <p:nvPicPr>
          <p:cNvPr id="321540" name="Picture 4" descr="RankineCycle"/>
          <p:cNvPicPr>
            <a:picLocks noChangeAspect="1" noChangeArrowheads="1" noCrop="1"/>
          </p:cNvPicPr>
          <p:nvPr/>
        </p:nvPicPr>
        <p:blipFill>
          <a:blip r:embed="rId3" cstate="print"/>
          <a:srcRect/>
          <a:stretch>
            <a:fillRect/>
          </a:stretch>
        </p:blipFill>
        <p:spPr bwMode="auto">
          <a:xfrm>
            <a:off x="1095375" y="1190625"/>
            <a:ext cx="6867525" cy="4905375"/>
          </a:xfrm>
          <a:prstGeom prst="rect">
            <a:avLst/>
          </a:prstGeom>
          <a:noFill/>
        </p:spPr>
      </p:pic>
      <p:sp>
        <p:nvSpPr>
          <p:cNvPr id="321541" name="Text Box 5"/>
          <p:cNvSpPr txBox="1">
            <a:spLocks noChangeArrowheads="1"/>
          </p:cNvSpPr>
          <p:nvPr/>
        </p:nvSpPr>
        <p:spPr bwMode="auto">
          <a:xfrm>
            <a:off x="1463675" y="300038"/>
            <a:ext cx="6045200" cy="762000"/>
          </a:xfrm>
          <a:prstGeom prst="rect">
            <a:avLst/>
          </a:prstGeom>
          <a:noFill/>
          <a:ln w="9525">
            <a:noFill/>
            <a:miter lim="800000"/>
            <a:headEnd/>
            <a:tailEnd/>
          </a:ln>
          <a:effectLst/>
        </p:spPr>
        <p:txBody>
          <a:bodyPr>
            <a:spAutoFit/>
          </a:bodyPr>
          <a:lstStyle/>
          <a:p>
            <a:pPr algn="ctr">
              <a:spcBef>
                <a:spcPct val="50000"/>
              </a:spcBef>
            </a:pPr>
            <a:r>
              <a:rPr lang="en-US" sz="4400" baseline="0"/>
              <a:t>Simple Rankine Cycle</a:t>
            </a:r>
            <a:endParaRPr lang="th-TH" sz="4400" baseline="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ooter Placeholder 2"/>
          <p:cNvSpPr>
            <a:spLocks noGrp="1"/>
          </p:cNvSpPr>
          <p:nvPr>
            <p:ph type="ftr" sz="quarter" idx="11"/>
          </p:nvPr>
        </p:nvSpPr>
        <p:spPr/>
        <p:txBody>
          <a:bodyPr/>
          <a:lstStyle/>
          <a:p>
            <a:r>
              <a:rPr lang="en-US"/>
              <a:t>รศ.ดร.สมหมาย ปรีเปรม</a:t>
            </a:r>
            <a:endParaRPr lang="th-TH"/>
          </a:p>
        </p:txBody>
      </p:sp>
      <p:sp>
        <p:nvSpPr>
          <p:cNvPr id="283650" name="Text Box 2"/>
          <p:cNvSpPr txBox="1">
            <a:spLocks noChangeArrowheads="1"/>
          </p:cNvSpPr>
          <p:nvPr/>
        </p:nvSpPr>
        <p:spPr bwMode="auto">
          <a:xfrm>
            <a:off x="1765300" y="2921000"/>
            <a:ext cx="1114425" cy="366713"/>
          </a:xfrm>
          <a:prstGeom prst="rect">
            <a:avLst/>
          </a:prstGeom>
          <a:noFill/>
          <a:ln w="9525">
            <a:noFill/>
            <a:miter lim="800000"/>
            <a:headEnd/>
            <a:tailEnd/>
          </a:ln>
          <a:effectLst/>
        </p:spPr>
        <p:txBody>
          <a:bodyPr>
            <a:spAutoFit/>
          </a:bodyPr>
          <a:lstStyle/>
          <a:p>
            <a:pPr algn="ctr">
              <a:spcBef>
                <a:spcPct val="50000"/>
              </a:spcBef>
            </a:pPr>
            <a:r>
              <a:rPr lang="en-US" baseline="0">
                <a:solidFill>
                  <a:srgbClr val="FF0000"/>
                </a:solidFill>
                <a:latin typeface="Comic Sans MS" pitchFamily="66" charset="0"/>
                <a:cs typeface="Arial" pitchFamily="34" charset="0"/>
              </a:rPr>
              <a:t>Possible</a:t>
            </a:r>
            <a:endParaRPr lang="th-TH" baseline="0">
              <a:solidFill>
                <a:srgbClr val="FF0000"/>
              </a:solidFill>
              <a:cs typeface="Arial" pitchFamily="34" charset="0"/>
            </a:endParaRPr>
          </a:p>
        </p:txBody>
      </p:sp>
      <p:sp>
        <p:nvSpPr>
          <p:cNvPr id="283674" name="Rectangle 26"/>
          <p:cNvSpPr>
            <a:spLocks noChangeArrowheads="1"/>
          </p:cNvSpPr>
          <p:nvPr/>
        </p:nvSpPr>
        <p:spPr bwMode="auto">
          <a:xfrm>
            <a:off x="2909888" y="2343150"/>
            <a:ext cx="2955925" cy="457200"/>
          </a:xfrm>
          <a:prstGeom prst="rect">
            <a:avLst/>
          </a:prstGeom>
          <a:noFill/>
          <a:ln w="9525">
            <a:noFill/>
            <a:miter lim="800000"/>
            <a:headEnd/>
            <a:tailEnd/>
          </a:ln>
          <a:effectLst/>
        </p:spPr>
        <p:txBody>
          <a:bodyPr>
            <a:spAutoFit/>
          </a:bodyPr>
          <a:lstStyle/>
          <a:p>
            <a:pPr algn="ctr"/>
            <a:r>
              <a:rPr lang="en-US" sz="2400" i="1" baseline="0">
                <a:solidFill>
                  <a:srgbClr val="FFFF00"/>
                </a:solidFill>
                <a:latin typeface="Times New Roman" pitchFamily="18" charset="0"/>
              </a:rPr>
              <a:t>Carnot Vapor Cycle</a:t>
            </a:r>
            <a:endParaRPr lang="th-TH" sz="2400" i="1" baseline="0">
              <a:solidFill>
                <a:srgbClr val="FFFF00"/>
              </a:solidFill>
              <a:latin typeface="Times New Roman" pitchFamily="18" charset="0"/>
            </a:endParaRPr>
          </a:p>
        </p:txBody>
      </p:sp>
      <p:grpSp>
        <p:nvGrpSpPr>
          <p:cNvPr id="283714" name="Group 66"/>
          <p:cNvGrpSpPr>
            <a:grpSpLocks/>
          </p:cNvGrpSpPr>
          <p:nvPr/>
        </p:nvGrpSpPr>
        <p:grpSpPr bwMode="auto">
          <a:xfrm>
            <a:off x="4929188" y="3136900"/>
            <a:ext cx="3389312" cy="2976563"/>
            <a:chOff x="3111" y="1166"/>
            <a:chExt cx="2135" cy="1875"/>
          </a:xfrm>
        </p:grpSpPr>
        <p:sp>
          <p:nvSpPr>
            <p:cNvPr id="283651" name="Line 3"/>
            <p:cNvSpPr>
              <a:spLocks noChangeShapeType="1"/>
            </p:cNvSpPr>
            <p:nvPr/>
          </p:nvSpPr>
          <p:spPr bwMode="auto">
            <a:xfrm>
              <a:off x="3762" y="2099"/>
              <a:ext cx="0" cy="0"/>
            </a:xfrm>
            <a:prstGeom prst="line">
              <a:avLst/>
            </a:prstGeom>
            <a:noFill/>
            <a:ln w="9525">
              <a:solidFill>
                <a:srgbClr val="000000"/>
              </a:solidFill>
              <a:round/>
              <a:headEnd/>
              <a:tailEnd/>
            </a:ln>
          </p:spPr>
          <p:txBody>
            <a:bodyPr/>
            <a:lstStyle/>
            <a:p>
              <a:endParaRPr lang="th-TH"/>
            </a:p>
          </p:txBody>
        </p:sp>
        <p:sp>
          <p:nvSpPr>
            <p:cNvPr id="283653" name="Line 5"/>
            <p:cNvSpPr>
              <a:spLocks noChangeShapeType="1"/>
            </p:cNvSpPr>
            <p:nvPr/>
          </p:nvSpPr>
          <p:spPr bwMode="auto">
            <a:xfrm>
              <a:off x="3741" y="1942"/>
              <a:ext cx="0" cy="0"/>
            </a:xfrm>
            <a:prstGeom prst="line">
              <a:avLst/>
            </a:prstGeom>
            <a:noFill/>
            <a:ln w="9525">
              <a:solidFill>
                <a:srgbClr val="000000"/>
              </a:solidFill>
              <a:round/>
              <a:headEnd/>
              <a:tailEnd/>
            </a:ln>
          </p:spPr>
          <p:txBody>
            <a:bodyPr/>
            <a:lstStyle/>
            <a:p>
              <a:endParaRPr lang="th-TH"/>
            </a:p>
          </p:txBody>
        </p:sp>
        <p:grpSp>
          <p:nvGrpSpPr>
            <p:cNvPr id="283654" name="Group 6"/>
            <p:cNvGrpSpPr>
              <a:grpSpLocks/>
            </p:cNvGrpSpPr>
            <p:nvPr/>
          </p:nvGrpSpPr>
          <p:grpSpPr bwMode="auto">
            <a:xfrm>
              <a:off x="3111" y="1166"/>
              <a:ext cx="2126" cy="1875"/>
              <a:chOff x="843" y="590"/>
              <a:chExt cx="2126" cy="1875"/>
            </a:xfrm>
          </p:grpSpPr>
          <p:grpSp>
            <p:nvGrpSpPr>
              <p:cNvPr id="283655" name="Group 7"/>
              <p:cNvGrpSpPr>
                <a:grpSpLocks/>
              </p:cNvGrpSpPr>
              <p:nvPr/>
            </p:nvGrpSpPr>
            <p:grpSpPr bwMode="auto">
              <a:xfrm>
                <a:off x="843" y="590"/>
                <a:ext cx="2126" cy="1875"/>
                <a:chOff x="843" y="590"/>
                <a:chExt cx="2126" cy="1875"/>
              </a:xfrm>
            </p:grpSpPr>
            <p:sp>
              <p:nvSpPr>
                <p:cNvPr id="283656" name="Text Box 8"/>
                <p:cNvSpPr txBox="1">
                  <a:spLocks noChangeArrowheads="1"/>
                </p:cNvSpPr>
                <p:nvPr/>
              </p:nvSpPr>
              <p:spPr bwMode="auto">
                <a:xfrm>
                  <a:off x="843" y="590"/>
                  <a:ext cx="252" cy="211"/>
                </a:xfrm>
                <a:prstGeom prst="rect">
                  <a:avLst/>
                </a:prstGeom>
                <a:noFill/>
                <a:ln w="9525">
                  <a:noFill/>
                  <a:miter lim="800000"/>
                  <a:headEnd/>
                  <a:tailEnd/>
                </a:ln>
              </p:spPr>
              <p:txBody>
                <a:bodyPr/>
                <a:lstStyle/>
                <a:p>
                  <a:pPr algn="ctr"/>
                  <a:r>
                    <a:rPr lang="en-US" sz="1200" i="1" baseline="0">
                      <a:latin typeface="Times New Roman" pitchFamily="18" charset="0"/>
                    </a:rPr>
                    <a:t>T</a:t>
                  </a:r>
                  <a:endParaRPr lang="en-US" sz="1200" i="1" baseline="0">
                    <a:latin typeface="Times New Roman" pitchFamily="18" charset="0"/>
                    <a:cs typeface="Arial" pitchFamily="34" charset="0"/>
                  </a:endParaRPr>
                </a:p>
              </p:txBody>
            </p:sp>
            <p:sp>
              <p:nvSpPr>
                <p:cNvPr id="283657" name="Line 9"/>
                <p:cNvSpPr>
                  <a:spLocks noChangeShapeType="1"/>
                </p:cNvSpPr>
                <p:nvPr/>
              </p:nvSpPr>
              <p:spPr bwMode="auto">
                <a:xfrm flipV="1">
                  <a:off x="1112" y="646"/>
                  <a:ext cx="6" cy="1604"/>
                </a:xfrm>
                <a:prstGeom prst="line">
                  <a:avLst/>
                </a:prstGeom>
                <a:noFill/>
                <a:ln w="38100">
                  <a:solidFill>
                    <a:srgbClr val="808080"/>
                  </a:solidFill>
                  <a:round/>
                  <a:headEnd/>
                  <a:tailEnd type="stealth" w="med" len="med"/>
                </a:ln>
              </p:spPr>
              <p:txBody>
                <a:bodyPr/>
                <a:lstStyle/>
                <a:p>
                  <a:endParaRPr lang="th-TH"/>
                </a:p>
              </p:txBody>
            </p:sp>
            <p:sp>
              <p:nvSpPr>
                <p:cNvPr id="283658" name="Line 10"/>
                <p:cNvSpPr>
                  <a:spLocks noChangeShapeType="1"/>
                </p:cNvSpPr>
                <p:nvPr/>
              </p:nvSpPr>
              <p:spPr bwMode="auto">
                <a:xfrm flipV="1">
                  <a:off x="1099" y="2235"/>
                  <a:ext cx="1751" cy="15"/>
                </a:xfrm>
                <a:prstGeom prst="line">
                  <a:avLst/>
                </a:prstGeom>
                <a:noFill/>
                <a:ln w="38100">
                  <a:solidFill>
                    <a:srgbClr val="808080"/>
                  </a:solidFill>
                  <a:round/>
                  <a:headEnd/>
                  <a:tailEnd type="stealth" w="med" len="med"/>
                </a:ln>
              </p:spPr>
              <p:txBody>
                <a:bodyPr/>
                <a:lstStyle/>
                <a:p>
                  <a:endParaRPr lang="th-TH"/>
                </a:p>
              </p:txBody>
            </p:sp>
            <p:sp>
              <p:nvSpPr>
                <p:cNvPr id="283659" name="Text Box 11"/>
                <p:cNvSpPr txBox="1">
                  <a:spLocks noChangeArrowheads="1"/>
                </p:cNvSpPr>
                <p:nvPr/>
              </p:nvSpPr>
              <p:spPr bwMode="auto">
                <a:xfrm>
                  <a:off x="2659" y="2254"/>
                  <a:ext cx="310" cy="211"/>
                </a:xfrm>
                <a:prstGeom prst="rect">
                  <a:avLst/>
                </a:prstGeom>
                <a:noFill/>
                <a:ln w="9525">
                  <a:noFill/>
                  <a:miter lim="800000"/>
                  <a:headEnd/>
                  <a:tailEnd/>
                </a:ln>
              </p:spPr>
              <p:txBody>
                <a:bodyPr/>
                <a:lstStyle/>
                <a:p>
                  <a:pPr algn="ctr"/>
                  <a:r>
                    <a:rPr lang="en-US" sz="1200" i="1" baseline="0">
                      <a:latin typeface="Times New Roman" pitchFamily="18" charset="0"/>
                    </a:rPr>
                    <a:t>s</a:t>
                  </a:r>
                  <a:endParaRPr lang="en-US" sz="1200" i="1" baseline="0">
                    <a:latin typeface="Times New Roman" pitchFamily="18" charset="0"/>
                    <a:cs typeface="Arial" pitchFamily="34" charset="0"/>
                  </a:endParaRPr>
                </a:p>
              </p:txBody>
            </p:sp>
          </p:grpSp>
          <p:grpSp>
            <p:nvGrpSpPr>
              <p:cNvPr id="283660" name="Group 12"/>
              <p:cNvGrpSpPr>
                <a:grpSpLocks/>
              </p:cNvGrpSpPr>
              <p:nvPr/>
            </p:nvGrpSpPr>
            <p:grpSpPr bwMode="auto">
              <a:xfrm>
                <a:off x="1215" y="1038"/>
                <a:ext cx="1465" cy="1015"/>
                <a:chOff x="1215" y="1038"/>
                <a:chExt cx="1465" cy="1015"/>
              </a:xfrm>
            </p:grpSpPr>
            <p:sp>
              <p:nvSpPr>
                <p:cNvPr id="283661" name="Freeform 13"/>
                <p:cNvSpPr>
                  <a:spLocks/>
                </p:cNvSpPr>
                <p:nvPr/>
              </p:nvSpPr>
              <p:spPr bwMode="auto">
                <a:xfrm>
                  <a:off x="1215" y="1065"/>
                  <a:ext cx="1465" cy="988"/>
                </a:xfrm>
                <a:custGeom>
                  <a:avLst/>
                  <a:gdLst/>
                  <a:ahLst/>
                  <a:cxnLst>
                    <a:cxn ang="0">
                      <a:pos x="0" y="988"/>
                    </a:cxn>
                    <a:cxn ang="0">
                      <a:pos x="63" y="793"/>
                    </a:cxn>
                    <a:cxn ang="0">
                      <a:pos x="117" y="635"/>
                    </a:cxn>
                    <a:cxn ang="0">
                      <a:pos x="188" y="428"/>
                    </a:cxn>
                    <a:cxn ang="0">
                      <a:pos x="277" y="231"/>
                    </a:cxn>
                    <a:cxn ang="0">
                      <a:pos x="412" y="36"/>
                    </a:cxn>
                    <a:cxn ang="0">
                      <a:pos x="595" y="13"/>
                    </a:cxn>
                    <a:cxn ang="0">
                      <a:pos x="738" y="112"/>
                    </a:cxn>
                    <a:cxn ang="0">
                      <a:pos x="841" y="211"/>
                    </a:cxn>
                    <a:cxn ang="0">
                      <a:pos x="922" y="304"/>
                    </a:cxn>
                    <a:cxn ang="0">
                      <a:pos x="1054" y="457"/>
                    </a:cxn>
                    <a:cxn ang="0">
                      <a:pos x="1193" y="623"/>
                    </a:cxn>
                    <a:cxn ang="0">
                      <a:pos x="1311" y="770"/>
                    </a:cxn>
                    <a:cxn ang="0">
                      <a:pos x="1465" y="942"/>
                    </a:cxn>
                  </a:cxnLst>
                  <a:rect l="0" t="0" r="r" b="b"/>
                  <a:pathLst>
                    <a:path w="1465" h="988">
                      <a:moveTo>
                        <a:pt x="0" y="988"/>
                      </a:moveTo>
                      <a:cubicBezTo>
                        <a:pt x="10" y="956"/>
                        <a:pt x="43" y="852"/>
                        <a:pt x="63" y="793"/>
                      </a:cubicBezTo>
                      <a:cubicBezTo>
                        <a:pt x="83" y="734"/>
                        <a:pt x="96" y="696"/>
                        <a:pt x="117" y="635"/>
                      </a:cubicBezTo>
                      <a:cubicBezTo>
                        <a:pt x="138" y="574"/>
                        <a:pt x="161" y="495"/>
                        <a:pt x="188" y="428"/>
                      </a:cubicBezTo>
                      <a:cubicBezTo>
                        <a:pt x="215" y="361"/>
                        <a:pt x="240" y="296"/>
                        <a:pt x="277" y="231"/>
                      </a:cubicBezTo>
                      <a:cubicBezTo>
                        <a:pt x="314" y="166"/>
                        <a:pt x="359" y="72"/>
                        <a:pt x="412" y="36"/>
                      </a:cubicBezTo>
                      <a:cubicBezTo>
                        <a:pt x="465" y="0"/>
                        <a:pt x="541" y="1"/>
                        <a:pt x="595" y="13"/>
                      </a:cubicBezTo>
                      <a:cubicBezTo>
                        <a:pt x="649" y="26"/>
                        <a:pt x="697" y="79"/>
                        <a:pt x="738" y="112"/>
                      </a:cubicBezTo>
                      <a:cubicBezTo>
                        <a:pt x="780" y="145"/>
                        <a:pt x="811" y="179"/>
                        <a:pt x="841" y="211"/>
                      </a:cubicBezTo>
                      <a:cubicBezTo>
                        <a:pt x="871" y="243"/>
                        <a:pt x="886" y="263"/>
                        <a:pt x="922" y="304"/>
                      </a:cubicBezTo>
                      <a:cubicBezTo>
                        <a:pt x="958" y="345"/>
                        <a:pt x="1009" y="404"/>
                        <a:pt x="1054" y="457"/>
                      </a:cubicBezTo>
                      <a:cubicBezTo>
                        <a:pt x="1099" y="510"/>
                        <a:pt x="1150" y="571"/>
                        <a:pt x="1193" y="623"/>
                      </a:cubicBezTo>
                      <a:cubicBezTo>
                        <a:pt x="1237" y="675"/>
                        <a:pt x="1266" y="717"/>
                        <a:pt x="1311" y="770"/>
                      </a:cubicBezTo>
                      <a:cubicBezTo>
                        <a:pt x="1356" y="823"/>
                        <a:pt x="1433" y="906"/>
                        <a:pt x="1465" y="942"/>
                      </a:cubicBezTo>
                    </a:path>
                  </a:pathLst>
                </a:custGeom>
                <a:noFill/>
                <a:ln w="50800">
                  <a:solidFill>
                    <a:srgbClr val="800080"/>
                  </a:solidFill>
                  <a:round/>
                  <a:headEnd/>
                  <a:tailEnd/>
                </a:ln>
                <a:effectLst/>
              </p:spPr>
              <p:txBody>
                <a:bodyPr/>
                <a:lstStyle/>
                <a:p>
                  <a:endParaRPr lang="th-TH"/>
                </a:p>
              </p:txBody>
            </p:sp>
            <p:sp>
              <p:nvSpPr>
                <p:cNvPr id="283662" name="Oval 14"/>
                <p:cNvSpPr>
                  <a:spLocks noChangeArrowheads="1"/>
                </p:cNvSpPr>
                <p:nvPr/>
              </p:nvSpPr>
              <p:spPr bwMode="auto">
                <a:xfrm>
                  <a:off x="1709" y="1038"/>
                  <a:ext cx="67" cy="57"/>
                </a:xfrm>
                <a:prstGeom prst="ellipse">
                  <a:avLst/>
                </a:prstGeom>
                <a:solidFill>
                  <a:srgbClr val="FF0000"/>
                </a:solidFill>
                <a:ln w="9525">
                  <a:noFill/>
                  <a:round/>
                  <a:headEnd/>
                  <a:tailEnd/>
                </a:ln>
                <a:effectLst/>
              </p:spPr>
              <p:txBody>
                <a:bodyPr wrap="none" anchor="ctr"/>
                <a:lstStyle/>
                <a:p>
                  <a:endParaRPr lang="th-TH"/>
                </a:p>
              </p:txBody>
            </p:sp>
          </p:grpSp>
        </p:grpSp>
        <p:sp>
          <p:nvSpPr>
            <p:cNvPr id="283677" name="Freeform 29"/>
            <p:cNvSpPr>
              <a:spLocks/>
            </p:cNvSpPr>
            <p:nvPr/>
          </p:nvSpPr>
          <p:spPr bwMode="auto">
            <a:xfrm>
              <a:off x="3420" y="1436"/>
              <a:ext cx="1212" cy="1004"/>
            </a:xfrm>
            <a:custGeom>
              <a:avLst/>
              <a:gdLst/>
              <a:ahLst/>
              <a:cxnLst>
                <a:cxn ang="0">
                  <a:pos x="0" y="1004"/>
                </a:cxn>
                <a:cxn ang="0">
                  <a:pos x="304" y="508"/>
                </a:cxn>
                <a:cxn ang="0">
                  <a:pos x="974" y="502"/>
                </a:cxn>
                <a:cxn ang="0">
                  <a:pos x="1060" y="356"/>
                </a:cxn>
                <a:cxn ang="0">
                  <a:pos x="1144" y="180"/>
                </a:cxn>
                <a:cxn ang="0">
                  <a:pos x="1212" y="0"/>
                </a:cxn>
              </a:cxnLst>
              <a:rect l="0" t="0" r="r" b="b"/>
              <a:pathLst>
                <a:path w="1212" h="1004">
                  <a:moveTo>
                    <a:pt x="0" y="1004"/>
                  </a:moveTo>
                  <a:lnTo>
                    <a:pt x="304" y="508"/>
                  </a:lnTo>
                  <a:lnTo>
                    <a:pt x="974" y="502"/>
                  </a:lnTo>
                  <a:lnTo>
                    <a:pt x="1060" y="356"/>
                  </a:lnTo>
                  <a:lnTo>
                    <a:pt x="1144" y="180"/>
                  </a:lnTo>
                  <a:lnTo>
                    <a:pt x="1212" y="0"/>
                  </a:lnTo>
                </a:path>
              </a:pathLst>
            </a:custGeom>
            <a:noFill/>
            <a:ln w="12700">
              <a:solidFill>
                <a:srgbClr val="CCFFFF"/>
              </a:solidFill>
              <a:round/>
              <a:headEnd/>
              <a:tailEnd/>
            </a:ln>
          </p:spPr>
          <p:txBody>
            <a:bodyPr/>
            <a:lstStyle/>
            <a:p>
              <a:endParaRPr lang="th-TH"/>
            </a:p>
          </p:txBody>
        </p:sp>
        <p:sp>
          <p:nvSpPr>
            <p:cNvPr id="283678" name="Text Box 30"/>
            <p:cNvSpPr txBox="1">
              <a:spLocks noChangeArrowheads="1"/>
            </p:cNvSpPr>
            <p:nvPr/>
          </p:nvSpPr>
          <p:spPr bwMode="auto">
            <a:xfrm>
              <a:off x="4557" y="1484"/>
              <a:ext cx="224" cy="139"/>
            </a:xfrm>
            <a:prstGeom prst="rect">
              <a:avLst/>
            </a:prstGeom>
            <a:noFill/>
            <a:ln w="9525">
              <a:noFill/>
              <a:miter lim="800000"/>
              <a:headEnd/>
              <a:tailEnd/>
            </a:ln>
          </p:spPr>
          <p:txBody>
            <a:bodyPr/>
            <a:lstStyle/>
            <a:p>
              <a:pPr algn="ctr"/>
              <a:r>
                <a:rPr lang="en-US" sz="1000" i="1" baseline="0">
                  <a:latin typeface="Times New Roman" pitchFamily="18" charset="0"/>
                </a:rPr>
                <a:t>P</a:t>
              </a:r>
              <a:r>
                <a:rPr lang="en-US" sz="1000" i="1">
                  <a:latin typeface="Times New Roman" pitchFamily="18" charset="0"/>
                </a:rPr>
                <a:t>2</a:t>
              </a:r>
              <a:endParaRPr lang="en-US" sz="1000" i="1">
                <a:latin typeface="Times New Roman" pitchFamily="18" charset="0"/>
                <a:cs typeface="Arial" pitchFamily="34" charset="0"/>
              </a:endParaRPr>
            </a:p>
          </p:txBody>
        </p:sp>
        <p:sp>
          <p:nvSpPr>
            <p:cNvPr id="283680" name="Freeform 32"/>
            <p:cNvSpPr>
              <a:spLocks/>
            </p:cNvSpPr>
            <p:nvPr/>
          </p:nvSpPr>
          <p:spPr bwMode="auto">
            <a:xfrm>
              <a:off x="3420" y="1752"/>
              <a:ext cx="1696" cy="888"/>
            </a:xfrm>
            <a:custGeom>
              <a:avLst/>
              <a:gdLst/>
              <a:ahLst/>
              <a:cxnLst>
                <a:cxn ang="0">
                  <a:pos x="0" y="888"/>
                </a:cxn>
                <a:cxn ang="0">
                  <a:pos x="140" y="652"/>
                </a:cxn>
                <a:cxn ang="0">
                  <a:pos x="1346" y="641"/>
                </a:cxn>
                <a:cxn ang="0">
                  <a:pos x="1452" y="492"/>
                </a:cxn>
                <a:cxn ang="0">
                  <a:pos x="1536" y="364"/>
                </a:cxn>
                <a:cxn ang="0">
                  <a:pos x="1616" y="208"/>
                </a:cxn>
                <a:cxn ang="0">
                  <a:pos x="1696" y="0"/>
                </a:cxn>
              </a:cxnLst>
              <a:rect l="0" t="0" r="r" b="b"/>
              <a:pathLst>
                <a:path w="1696" h="888">
                  <a:moveTo>
                    <a:pt x="0" y="888"/>
                  </a:moveTo>
                  <a:lnTo>
                    <a:pt x="140" y="652"/>
                  </a:lnTo>
                  <a:lnTo>
                    <a:pt x="1346" y="641"/>
                  </a:lnTo>
                  <a:lnTo>
                    <a:pt x="1452" y="492"/>
                  </a:lnTo>
                  <a:lnTo>
                    <a:pt x="1536" y="364"/>
                  </a:lnTo>
                  <a:lnTo>
                    <a:pt x="1616" y="208"/>
                  </a:lnTo>
                  <a:lnTo>
                    <a:pt x="1696" y="0"/>
                  </a:lnTo>
                </a:path>
              </a:pathLst>
            </a:custGeom>
            <a:noFill/>
            <a:ln w="12700">
              <a:solidFill>
                <a:srgbClr val="CCFFFF"/>
              </a:solidFill>
              <a:round/>
              <a:headEnd/>
              <a:tailEnd/>
            </a:ln>
          </p:spPr>
          <p:txBody>
            <a:bodyPr/>
            <a:lstStyle/>
            <a:p>
              <a:endParaRPr lang="th-TH"/>
            </a:p>
          </p:txBody>
        </p:sp>
        <p:sp>
          <p:nvSpPr>
            <p:cNvPr id="283681" name="Text Box 33"/>
            <p:cNvSpPr txBox="1">
              <a:spLocks noChangeArrowheads="1"/>
            </p:cNvSpPr>
            <p:nvPr/>
          </p:nvSpPr>
          <p:spPr bwMode="auto">
            <a:xfrm>
              <a:off x="5022" y="1853"/>
              <a:ext cx="224" cy="139"/>
            </a:xfrm>
            <a:prstGeom prst="rect">
              <a:avLst/>
            </a:prstGeom>
            <a:noFill/>
            <a:ln w="9525">
              <a:noFill/>
              <a:miter lim="800000"/>
              <a:headEnd/>
              <a:tailEnd/>
            </a:ln>
          </p:spPr>
          <p:txBody>
            <a:bodyPr/>
            <a:lstStyle/>
            <a:p>
              <a:pPr algn="ctr"/>
              <a:r>
                <a:rPr lang="en-US" sz="1000" i="1" baseline="0">
                  <a:latin typeface="Times New Roman" pitchFamily="18" charset="0"/>
                </a:rPr>
                <a:t>P</a:t>
              </a:r>
              <a:r>
                <a:rPr lang="en-US" sz="1000" i="1">
                  <a:latin typeface="Times New Roman" pitchFamily="18" charset="0"/>
                </a:rPr>
                <a:t>1</a:t>
              </a:r>
              <a:endParaRPr lang="en-US" sz="1000" i="1">
                <a:latin typeface="Times New Roman" pitchFamily="18" charset="0"/>
                <a:cs typeface="Arial" pitchFamily="34" charset="0"/>
              </a:endParaRPr>
            </a:p>
          </p:txBody>
        </p:sp>
      </p:grpSp>
      <p:grpSp>
        <p:nvGrpSpPr>
          <p:cNvPr id="283692" name="Group 44"/>
          <p:cNvGrpSpPr>
            <a:grpSpLocks/>
          </p:cNvGrpSpPr>
          <p:nvPr/>
        </p:nvGrpSpPr>
        <p:grpSpPr bwMode="auto">
          <a:xfrm>
            <a:off x="796925" y="3186113"/>
            <a:ext cx="3375025" cy="2976562"/>
            <a:chOff x="843" y="590"/>
            <a:chExt cx="2126" cy="1875"/>
          </a:xfrm>
        </p:grpSpPr>
        <p:grpSp>
          <p:nvGrpSpPr>
            <p:cNvPr id="283693" name="Group 45"/>
            <p:cNvGrpSpPr>
              <a:grpSpLocks/>
            </p:cNvGrpSpPr>
            <p:nvPr/>
          </p:nvGrpSpPr>
          <p:grpSpPr bwMode="auto">
            <a:xfrm>
              <a:off x="843" y="590"/>
              <a:ext cx="2126" cy="1875"/>
              <a:chOff x="843" y="590"/>
              <a:chExt cx="2126" cy="1875"/>
            </a:xfrm>
          </p:grpSpPr>
          <p:sp>
            <p:nvSpPr>
              <p:cNvPr id="283694" name="Text Box 46"/>
              <p:cNvSpPr txBox="1">
                <a:spLocks noChangeArrowheads="1"/>
              </p:cNvSpPr>
              <p:nvPr/>
            </p:nvSpPr>
            <p:spPr bwMode="auto">
              <a:xfrm>
                <a:off x="843" y="590"/>
                <a:ext cx="252" cy="211"/>
              </a:xfrm>
              <a:prstGeom prst="rect">
                <a:avLst/>
              </a:prstGeom>
              <a:noFill/>
              <a:ln w="9525">
                <a:noFill/>
                <a:miter lim="800000"/>
                <a:headEnd/>
                <a:tailEnd/>
              </a:ln>
            </p:spPr>
            <p:txBody>
              <a:bodyPr/>
              <a:lstStyle/>
              <a:p>
                <a:pPr algn="ctr"/>
                <a:r>
                  <a:rPr lang="en-US" sz="1200" i="1" baseline="0">
                    <a:latin typeface="Times New Roman" pitchFamily="18" charset="0"/>
                  </a:rPr>
                  <a:t>T</a:t>
                </a:r>
                <a:endParaRPr lang="en-US" sz="1200" i="1" baseline="0">
                  <a:latin typeface="Times New Roman" pitchFamily="18" charset="0"/>
                  <a:cs typeface="Arial" pitchFamily="34" charset="0"/>
                </a:endParaRPr>
              </a:p>
            </p:txBody>
          </p:sp>
          <p:sp>
            <p:nvSpPr>
              <p:cNvPr id="283695" name="Line 47"/>
              <p:cNvSpPr>
                <a:spLocks noChangeShapeType="1"/>
              </p:cNvSpPr>
              <p:nvPr/>
            </p:nvSpPr>
            <p:spPr bwMode="auto">
              <a:xfrm flipV="1">
                <a:off x="1112" y="646"/>
                <a:ext cx="6" cy="1604"/>
              </a:xfrm>
              <a:prstGeom prst="line">
                <a:avLst/>
              </a:prstGeom>
              <a:noFill/>
              <a:ln w="38100">
                <a:solidFill>
                  <a:srgbClr val="808080"/>
                </a:solidFill>
                <a:round/>
                <a:headEnd/>
                <a:tailEnd type="stealth" w="med" len="med"/>
              </a:ln>
            </p:spPr>
            <p:txBody>
              <a:bodyPr/>
              <a:lstStyle/>
              <a:p>
                <a:endParaRPr lang="th-TH"/>
              </a:p>
            </p:txBody>
          </p:sp>
          <p:sp>
            <p:nvSpPr>
              <p:cNvPr id="283696" name="Line 48"/>
              <p:cNvSpPr>
                <a:spLocks noChangeShapeType="1"/>
              </p:cNvSpPr>
              <p:nvPr/>
            </p:nvSpPr>
            <p:spPr bwMode="auto">
              <a:xfrm flipV="1">
                <a:off x="1099" y="2235"/>
                <a:ext cx="1751" cy="15"/>
              </a:xfrm>
              <a:prstGeom prst="line">
                <a:avLst/>
              </a:prstGeom>
              <a:noFill/>
              <a:ln w="38100">
                <a:solidFill>
                  <a:srgbClr val="808080"/>
                </a:solidFill>
                <a:round/>
                <a:headEnd/>
                <a:tailEnd type="stealth" w="med" len="med"/>
              </a:ln>
            </p:spPr>
            <p:txBody>
              <a:bodyPr/>
              <a:lstStyle/>
              <a:p>
                <a:endParaRPr lang="th-TH"/>
              </a:p>
            </p:txBody>
          </p:sp>
          <p:sp>
            <p:nvSpPr>
              <p:cNvPr id="283697" name="Text Box 49"/>
              <p:cNvSpPr txBox="1">
                <a:spLocks noChangeArrowheads="1"/>
              </p:cNvSpPr>
              <p:nvPr/>
            </p:nvSpPr>
            <p:spPr bwMode="auto">
              <a:xfrm>
                <a:off x="2659" y="2254"/>
                <a:ext cx="310" cy="211"/>
              </a:xfrm>
              <a:prstGeom prst="rect">
                <a:avLst/>
              </a:prstGeom>
              <a:noFill/>
              <a:ln w="9525">
                <a:noFill/>
                <a:miter lim="800000"/>
                <a:headEnd/>
                <a:tailEnd/>
              </a:ln>
            </p:spPr>
            <p:txBody>
              <a:bodyPr/>
              <a:lstStyle/>
              <a:p>
                <a:pPr algn="ctr"/>
                <a:r>
                  <a:rPr lang="en-US" sz="1200" i="1" baseline="0">
                    <a:latin typeface="Times New Roman" pitchFamily="18" charset="0"/>
                  </a:rPr>
                  <a:t>s</a:t>
                </a:r>
                <a:endParaRPr lang="en-US" sz="1200" i="1" baseline="0">
                  <a:latin typeface="Times New Roman" pitchFamily="18" charset="0"/>
                  <a:cs typeface="Arial" pitchFamily="34" charset="0"/>
                </a:endParaRPr>
              </a:p>
            </p:txBody>
          </p:sp>
        </p:grpSp>
        <p:grpSp>
          <p:nvGrpSpPr>
            <p:cNvPr id="283698" name="Group 50"/>
            <p:cNvGrpSpPr>
              <a:grpSpLocks/>
            </p:cNvGrpSpPr>
            <p:nvPr/>
          </p:nvGrpSpPr>
          <p:grpSpPr bwMode="auto">
            <a:xfrm>
              <a:off x="1215" y="1038"/>
              <a:ext cx="1465" cy="1015"/>
              <a:chOff x="1215" y="1038"/>
              <a:chExt cx="1465" cy="1015"/>
            </a:xfrm>
          </p:grpSpPr>
          <p:sp>
            <p:nvSpPr>
              <p:cNvPr id="283699" name="Freeform 51"/>
              <p:cNvSpPr>
                <a:spLocks/>
              </p:cNvSpPr>
              <p:nvPr/>
            </p:nvSpPr>
            <p:spPr bwMode="auto">
              <a:xfrm>
                <a:off x="1215" y="1065"/>
                <a:ext cx="1465" cy="988"/>
              </a:xfrm>
              <a:custGeom>
                <a:avLst/>
                <a:gdLst/>
                <a:ahLst/>
                <a:cxnLst>
                  <a:cxn ang="0">
                    <a:pos x="0" y="988"/>
                  </a:cxn>
                  <a:cxn ang="0">
                    <a:pos x="63" y="793"/>
                  </a:cxn>
                  <a:cxn ang="0">
                    <a:pos x="117" y="635"/>
                  </a:cxn>
                  <a:cxn ang="0">
                    <a:pos x="188" y="428"/>
                  </a:cxn>
                  <a:cxn ang="0">
                    <a:pos x="277" y="231"/>
                  </a:cxn>
                  <a:cxn ang="0">
                    <a:pos x="412" y="36"/>
                  </a:cxn>
                  <a:cxn ang="0">
                    <a:pos x="595" y="13"/>
                  </a:cxn>
                  <a:cxn ang="0">
                    <a:pos x="738" y="112"/>
                  </a:cxn>
                  <a:cxn ang="0">
                    <a:pos x="841" y="211"/>
                  </a:cxn>
                  <a:cxn ang="0">
                    <a:pos x="922" y="304"/>
                  </a:cxn>
                  <a:cxn ang="0">
                    <a:pos x="1054" y="457"/>
                  </a:cxn>
                  <a:cxn ang="0">
                    <a:pos x="1193" y="623"/>
                  </a:cxn>
                  <a:cxn ang="0">
                    <a:pos x="1311" y="770"/>
                  </a:cxn>
                  <a:cxn ang="0">
                    <a:pos x="1465" y="942"/>
                  </a:cxn>
                </a:cxnLst>
                <a:rect l="0" t="0" r="r" b="b"/>
                <a:pathLst>
                  <a:path w="1465" h="988">
                    <a:moveTo>
                      <a:pt x="0" y="988"/>
                    </a:moveTo>
                    <a:cubicBezTo>
                      <a:pt x="10" y="956"/>
                      <a:pt x="43" y="852"/>
                      <a:pt x="63" y="793"/>
                    </a:cubicBezTo>
                    <a:cubicBezTo>
                      <a:pt x="83" y="734"/>
                      <a:pt x="96" y="696"/>
                      <a:pt x="117" y="635"/>
                    </a:cubicBezTo>
                    <a:cubicBezTo>
                      <a:pt x="138" y="574"/>
                      <a:pt x="161" y="495"/>
                      <a:pt x="188" y="428"/>
                    </a:cubicBezTo>
                    <a:cubicBezTo>
                      <a:pt x="215" y="361"/>
                      <a:pt x="240" y="296"/>
                      <a:pt x="277" y="231"/>
                    </a:cubicBezTo>
                    <a:cubicBezTo>
                      <a:pt x="314" y="166"/>
                      <a:pt x="359" y="72"/>
                      <a:pt x="412" y="36"/>
                    </a:cubicBezTo>
                    <a:cubicBezTo>
                      <a:pt x="465" y="0"/>
                      <a:pt x="541" y="1"/>
                      <a:pt x="595" y="13"/>
                    </a:cubicBezTo>
                    <a:cubicBezTo>
                      <a:pt x="649" y="26"/>
                      <a:pt x="697" y="79"/>
                      <a:pt x="738" y="112"/>
                    </a:cubicBezTo>
                    <a:cubicBezTo>
                      <a:pt x="780" y="145"/>
                      <a:pt x="811" y="179"/>
                      <a:pt x="841" y="211"/>
                    </a:cubicBezTo>
                    <a:cubicBezTo>
                      <a:pt x="871" y="243"/>
                      <a:pt x="886" y="263"/>
                      <a:pt x="922" y="304"/>
                    </a:cubicBezTo>
                    <a:cubicBezTo>
                      <a:pt x="958" y="345"/>
                      <a:pt x="1009" y="404"/>
                      <a:pt x="1054" y="457"/>
                    </a:cubicBezTo>
                    <a:cubicBezTo>
                      <a:pt x="1099" y="510"/>
                      <a:pt x="1150" y="571"/>
                      <a:pt x="1193" y="623"/>
                    </a:cubicBezTo>
                    <a:cubicBezTo>
                      <a:pt x="1237" y="675"/>
                      <a:pt x="1266" y="717"/>
                      <a:pt x="1311" y="770"/>
                    </a:cubicBezTo>
                    <a:cubicBezTo>
                      <a:pt x="1356" y="823"/>
                      <a:pt x="1433" y="906"/>
                      <a:pt x="1465" y="942"/>
                    </a:cubicBezTo>
                  </a:path>
                </a:pathLst>
              </a:custGeom>
              <a:noFill/>
              <a:ln w="50800">
                <a:solidFill>
                  <a:srgbClr val="800080"/>
                </a:solidFill>
                <a:round/>
                <a:headEnd/>
                <a:tailEnd/>
              </a:ln>
              <a:effectLst/>
            </p:spPr>
            <p:txBody>
              <a:bodyPr/>
              <a:lstStyle/>
              <a:p>
                <a:endParaRPr lang="th-TH"/>
              </a:p>
            </p:txBody>
          </p:sp>
          <p:sp>
            <p:nvSpPr>
              <p:cNvPr id="283700" name="Oval 52"/>
              <p:cNvSpPr>
                <a:spLocks noChangeArrowheads="1"/>
              </p:cNvSpPr>
              <p:nvPr/>
            </p:nvSpPr>
            <p:spPr bwMode="auto">
              <a:xfrm>
                <a:off x="1709" y="1038"/>
                <a:ext cx="67" cy="57"/>
              </a:xfrm>
              <a:prstGeom prst="ellipse">
                <a:avLst/>
              </a:prstGeom>
              <a:solidFill>
                <a:srgbClr val="FF0000"/>
              </a:solidFill>
              <a:ln w="9525">
                <a:noFill/>
                <a:round/>
                <a:headEnd/>
                <a:tailEnd/>
              </a:ln>
              <a:effectLst/>
            </p:spPr>
            <p:txBody>
              <a:bodyPr wrap="none" anchor="ctr"/>
              <a:lstStyle/>
              <a:p>
                <a:endParaRPr lang="th-TH"/>
              </a:p>
            </p:txBody>
          </p:sp>
        </p:grpSp>
      </p:grpSp>
      <p:sp>
        <p:nvSpPr>
          <p:cNvPr id="283704" name="Rectangle 56"/>
          <p:cNvSpPr>
            <a:spLocks noChangeArrowheads="1"/>
          </p:cNvSpPr>
          <p:nvPr/>
        </p:nvSpPr>
        <p:spPr bwMode="auto">
          <a:xfrm>
            <a:off x="5919788" y="4367213"/>
            <a:ext cx="1041400" cy="723900"/>
          </a:xfrm>
          <a:prstGeom prst="rect">
            <a:avLst/>
          </a:prstGeom>
          <a:solidFill>
            <a:srgbClr val="99CC00">
              <a:alpha val="22000"/>
            </a:srgbClr>
          </a:solidFill>
          <a:ln w="25400">
            <a:solidFill>
              <a:schemeClr val="tx1"/>
            </a:solidFill>
            <a:miter lim="800000"/>
            <a:headEnd/>
            <a:tailEnd/>
          </a:ln>
          <a:effectLst/>
        </p:spPr>
        <p:txBody>
          <a:bodyPr wrap="none" anchor="ctr"/>
          <a:lstStyle/>
          <a:p>
            <a:endParaRPr lang="th-TH"/>
          </a:p>
        </p:txBody>
      </p:sp>
      <p:grpSp>
        <p:nvGrpSpPr>
          <p:cNvPr id="283710" name="Group 62"/>
          <p:cNvGrpSpPr>
            <a:grpSpLocks/>
          </p:cNvGrpSpPr>
          <p:nvPr/>
        </p:nvGrpSpPr>
        <p:grpSpPr bwMode="auto">
          <a:xfrm>
            <a:off x="1279525" y="4260850"/>
            <a:ext cx="1041400" cy="723900"/>
            <a:chOff x="530" y="254"/>
            <a:chExt cx="656" cy="456"/>
          </a:xfrm>
        </p:grpSpPr>
        <p:sp>
          <p:nvSpPr>
            <p:cNvPr id="283691" name="Rectangle 43"/>
            <p:cNvSpPr>
              <a:spLocks noChangeArrowheads="1"/>
            </p:cNvSpPr>
            <p:nvPr/>
          </p:nvSpPr>
          <p:spPr bwMode="auto">
            <a:xfrm>
              <a:off x="530" y="254"/>
              <a:ext cx="656" cy="456"/>
            </a:xfrm>
            <a:prstGeom prst="rect">
              <a:avLst/>
            </a:prstGeom>
            <a:solidFill>
              <a:srgbClr val="969696">
                <a:alpha val="50999"/>
              </a:srgbClr>
            </a:solidFill>
            <a:ln w="25400">
              <a:solidFill>
                <a:schemeClr val="tx1"/>
              </a:solidFill>
              <a:miter lim="800000"/>
              <a:headEnd/>
              <a:tailEnd/>
            </a:ln>
            <a:effectLst/>
          </p:spPr>
          <p:txBody>
            <a:bodyPr wrap="none" anchor="ctr"/>
            <a:lstStyle/>
            <a:p>
              <a:endParaRPr lang="th-TH"/>
            </a:p>
          </p:txBody>
        </p:sp>
        <p:sp>
          <p:nvSpPr>
            <p:cNvPr id="283705" name="Rectangle 57"/>
            <p:cNvSpPr>
              <a:spLocks noChangeArrowheads="1"/>
            </p:cNvSpPr>
            <p:nvPr/>
          </p:nvSpPr>
          <p:spPr bwMode="auto">
            <a:xfrm>
              <a:off x="616" y="385"/>
              <a:ext cx="482" cy="173"/>
            </a:xfrm>
            <a:prstGeom prst="rect">
              <a:avLst/>
            </a:prstGeom>
            <a:noFill/>
            <a:ln w="9525">
              <a:noFill/>
              <a:miter lim="800000"/>
              <a:headEnd/>
              <a:tailEnd/>
            </a:ln>
            <a:effectLst/>
          </p:spPr>
          <p:txBody>
            <a:bodyPr>
              <a:spAutoFit/>
            </a:bodyPr>
            <a:lstStyle/>
            <a:p>
              <a:pPr algn="ctr"/>
              <a:r>
                <a:rPr lang="en-US" sz="1200" i="1" baseline="0">
                  <a:latin typeface="Times New Roman" pitchFamily="18" charset="0"/>
                </a:rPr>
                <a:t>Carnot 1</a:t>
              </a:r>
              <a:endParaRPr lang="th-TH" sz="1200" i="1" baseline="0">
                <a:latin typeface="Times New Roman" pitchFamily="18" charset="0"/>
              </a:endParaRPr>
            </a:p>
          </p:txBody>
        </p:sp>
      </p:grpSp>
      <p:sp>
        <p:nvSpPr>
          <p:cNvPr id="283706" name="Rectangle 58"/>
          <p:cNvSpPr>
            <a:spLocks noChangeArrowheads="1"/>
          </p:cNvSpPr>
          <p:nvPr/>
        </p:nvSpPr>
        <p:spPr bwMode="auto">
          <a:xfrm>
            <a:off x="5894388" y="4527550"/>
            <a:ext cx="1041400" cy="304800"/>
          </a:xfrm>
          <a:prstGeom prst="rect">
            <a:avLst/>
          </a:prstGeom>
          <a:noFill/>
          <a:ln w="9525">
            <a:noFill/>
            <a:miter lim="800000"/>
            <a:headEnd/>
            <a:tailEnd/>
          </a:ln>
          <a:effectLst/>
        </p:spPr>
        <p:txBody>
          <a:bodyPr>
            <a:spAutoFit/>
          </a:bodyPr>
          <a:lstStyle/>
          <a:p>
            <a:pPr algn="ctr"/>
            <a:r>
              <a:rPr lang="en-US" sz="1400" i="1" baseline="0">
                <a:latin typeface="Times New Roman" pitchFamily="18" charset="0"/>
              </a:rPr>
              <a:t>Carnot 5</a:t>
            </a:r>
            <a:endParaRPr lang="th-TH" sz="1400" i="1" baseline="0">
              <a:latin typeface="Times New Roman" pitchFamily="18" charset="0"/>
            </a:endParaRPr>
          </a:p>
        </p:txBody>
      </p:sp>
      <p:grpSp>
        <p:nvGrpSpPr>
          <p:cNvPr id="283713" name="Group 65"/>
          <p:cNvGrpSpPr>
            <a:grpSpLocks/>
          </p:cNvGrpSpPr>
          <p:nvPr/>
        </p:nvGrpSpPr>
        <p:grpSpPr bwMode="auto">
          <a:xfrm>
            <a:off x="1730375" y="3463925"/>
            <a:ext cx="1041400" cy="723900"/>
            <a:chOff x="1972" y="1552"/>
            <a:chExt cx="656" cy="456"/>
          </a:xfrm>
        </p:grpSpPr>
        <p:sp>
          <p:nvSpPr>
            <p:cNvPr id="283702" name="Rectangle 54"/>
            <p:cNvSpPr>
              <a:spLocks noChangeArrowheads="1"/>
            </p:cNvSpPr>
            <p:nvPr/>
          </p:nvSpPr>
          <p:spPr bwMode="auto">
            <a:xfrm>
              <a:off x="1972" y="1552"/>
              <a:ext cx="656" cy="456"/>
            </a:xfrm>
            <a:prstGeom prst="rect">
              <a:avLst/>
            </a:prstGeom>
            <a:solidFill>
              <a:srgbClr val="FF0000">
                <a:alpha val="55000"/>
              </a:srgbClr>
            </a:solidFill>
            <a:ln w="25400">
              <a:solidFill>
                <a:schemeClr val="tx1"/>
              </a:solidFill>
              <a:miter lim="800000"/>
              <a:headEnd/>
              <a:tailEnd/>
            </a:ln>
            <a:effectLst/>
          </p:spPr>
          <p:txBody>
            <a:bodyPr wrap="none" anchor="ctr"/>
            <a:lstStyle/>
            <a:p>
              <a:endParaRPr lang="th-TH"/>
            </a:p>
          </p:txBody>
        </p:sp>
        <p:sp>
          <p:nvSpPr>
            <p:cNvPr id="283707" name="Rectangle 59"/>
            <p:cNvSpPr>
              <a:spLocks noChangeArrowheads="1"/>
            </p:cNvSpPr>
            <p:nvPr/>
          </p:nvSpPr>
          <p:spPr bwMode="auto">
            <a:xfrm>
              <a:off x="2064" y="1683"/>
              <a:ext cx="482" cy="173"/>
            </a:xfrm>
            <a:prstGeom prst="rect">
              <a:avLst/>
            </a:prstGeom>
            <a:noFill/>
            <a:ln w="9525">
              <a:noFill/>
              <a:miter lim="800000"/>
              <a:headEnd/>
              <a:tailEnd/>
            </a:ln>
            <a:effectLst/>
          </p:spPr>
          <p:txBody>
            <a:bodyPr>
              <a:spAutoFit/>
            </a:bodyPr>
            <a:lstStyle/>
            <a:p>
              <a:pPr algn="ctr"/>
              <a:r>
                <a:rPr lang="en-US" sz="1200" i="1" baseline="0">
                  <a:latin typeface="Times New Roman" pitchFamily="18" charset="0"/>
                </a:rPr>
                <a:t>Carnot 4</a:t>
              </a:r>
              <a:endParaRPr lang="th-TH" sz="1200" i="1" baseline="0">
                <a:latin typeface="Times New Roman" pitchFamily="18" charset="0"/>
              </a:endParaRPr>
            </a:p>
          </p:txBody>
        </p:sp>
      </p:grpSp>
      <p:grpSp>
        <p:nvGrpSpPr>
          <p:cNvPr id="283712" name="Group 64"/>
          <p:cNvGrpSpPr>
            <a:grpSpLocks/>
          </p:cNvGrpSpPr>
          <p:nvPr/>
        </p:nvGrpSpPr>
        <p:grpSpPr bwMode="auto">
          <a:xfrm>
            <a:off x="2595563" y="4252913"/>
            <a:ext cx="1041400" cy="723900"/>
            <a:chOff x="2379" y="531"/>
            <a:chExt cx="656" cy="456"/>
          </a:xfrm>
        </p:grpSpPr>
        <p:sp>
          <p:nvSpPr>
            <p:cNvPr id="283701" name="Rectangle 53"/>
            <p:cNvSpPr>
              <a:spLocks noChangeArrowheads="1"/>
            </p:cNvSpPr>
            <p:nvPr/>
          </p:nvSpPr>
          <p:spPr bwMode="auto">
            <a:xfrm>
              <a:off x="2379" y="531"/>
              <a:ext cx="656" cy="456"/>
            </a:xfrm>
            <a:prstGeom prst="rect">
              <a:avLst/>
            </a:prstGeom>
            <a:solidFill>
              <a:srgbClr val="CC99FF">
                <a:alpha val="62000"/>
              </a:srgbClr>
            </a:solidFill>
            <a:ln w="25400">
              <a:solidFill>
                <a:schemeClr val="tx1"/>
              </a:solidFill>
              <a:miter lim="800000"/>
              <a:headEnd/>
              <a:tailEnd/>
            </a:ln>
            <a:effectLst/>
          </p:spPr>
          <p:txBody>
            <a:bodyPr wrap="none" anchor="ctr"/>
            <a:lstStyle/>
            <a:p>
              <a:endParaRPr lang="th-TH"/>
            </a:p>
          </p:txBody>
        </p:sp>
        <p:sp>
          <p:nvSpPr>
            <p:cNvPr id="283708" name="Rectangle 60"/>
            <p:cNvSpPr>
              <a:spLocks noChangeArrowheads="1"/>
            </p:cNvSpPr>
            <p:nvPr/>
          </p:nvSpPr>
          <p:spPr bwMode="auto">
            <a:xfrm>
              <a:off x="2479" y="670"/>
              <a:ext cx="482" cy="173"/>
            </a:xfrm>
            <a:prstGeom prst="rect">
              <a:avLst/>
            </a:prstGeom>
            <a:noFill/>
            <a:ln w="9525">
              <a:noFill/>
              <a:miter lim="800000"/>
              <a:headEnd/>
              <a:tailEnd/>
            </a:ln>
            <a:effectLst/>
          </p:spPr>
          <p:txBody>
            <a:bodyPr>
              <a:spAutoFit/>
            </a:bodyPr>
            <a:lstStyle/>
            <a:p>
              <a:pPr algn="ctr"/>
              <a:r>
                <a:rPr lang="en-US" sz="1200" i="1" baseline="0">
                  <a:latin typeface="Times New Roman" pitchFamily="18" charset="0"/>
                </a:rPr>
                <a:t>Carnot 3</a:t>
              </a:r>
              <a:endParaRPr lang="th-TH" sz="1200" i="1" baseline="0">
                <a:latin typeface="Times New Roman" pitchFamily="18" charset="0"/>
              </a:endParaRPr>
            </a:p>
          </p:txBody>
        </p:sp>
      </p:grpSp>
      <p:grpSp>
        <p:nvGrpSpPr>
          <p:cNvPr id="283711" name="Group 63"/>
          <p:cNvGrpSpPr>
            <a:grpSpLocks/>
          </p:cNvGrpSpPr>
          <p:nvPr/>
        </p:nvGrpSpPr>
        <p:grpSpPr bwMode="auto">
          <a:xfrm>
            <a:off x="1903413" y="5037138"/>
            <a:ext cx="1041400" cy="723900"/>
            <a:chOff x="1499" y="485"/>
            <a:chExt cx="656" cy="456"/>
          </a:xfrm>
        </p:grpSpPr>
        <p:sp>
          <p:nvSpPr>
            <p:cNvPr id="283703" name="Rectangle 55"/>
            <p:cNvSpPr>
              <a:spLocks noChangeArrowheads="1"/>
            </p:cNvSpPr>
            <p:nvPr/>
          </p:nvSpPr>
          <p:spPr bwMode="auto">
            <a:xfrm>
              <a:off x="1499" y="485"/>
              <a:ext cx="656" cy="456"/>
            </a:xfrm>
            <a:prstGeom prst="rect">
              <a:avLst/>
            </a:prstGeom>
            <a:solidFill>
              <a:srgbClr val="FFFF99">
                <a:alpha val="62000"/>
              </a:srgbClr>
            </a:solidFill>
            <a:ln w="25400">
              <a:solidFill>
                <a:schemeClr val="tx1"/>
              </a:solidFill>
              <a:miter lim="800000"/>
              <a:headEnd/>
              <a:tailEnd/>
            </a:ln>
            <a:effectLst/>
          </p:spPr>
          <p:txBody>
            <a:bodyPr wrap="none" anchor="ctr"/>
            <a:lstStyle/>
            <a:p>
              <a:endParaRPr lang="th-TH"/>
            </a:p>
          </p:txBody>
        </p:sp>
        <p:sp>
          <p:nvSpPr>
            <p:cNvPr id="283709" name="Rectangle 61"/>
            <p:cNvSpPr>
              <a:spLocks noChangeArrowheads="1"/>
            </p:cNvSpPr>
            <p:nvPr/>
          </p:nvSpPr>
          <p:spPr bwMode="auto">
            <a:xfrm>
              <a:off x="1574" y="623"/>
              <a:ext cx="482" cy="173"/>
            </a:xfrm>
            <a:prstGeom prst="rect">
              <a:avLst/>
            </a:prstGeom>
            <a:noFill/>
            <a:ln w="9525">
              <a:noFill/>
              <a:miter lim="800000"/>
              <a:headEnd/>
              <a:tailEnd/>
            </a:ln>
            <a:effectLst/>
          </p:spPr>
          <p:txBody>
            <a:bodyPr>
              <a:spAutoFit/>
            </a:bodyPr>
            <a:lstStyle/>
            <a:p>
              <a:pPr algn="ctr"/>
              <a:r>
                <a:rPr lang="en-US" sz="1200" i="1" baseline="0">
                  <a:latin typeface="Times New Roman" pitchFamily="18" charset="0"/>
                </a:rPr>
                <a:t>Carnot 2</a:t>
              </a:r>
              <a:endParaRPr lang="th-TH" sz="1200" i="1" baseline="0">
                <a:latin typeface="Times New Roman" pitchFamily="18" charset="0"/>
              </a:endParaRPr>
            </a:p>
          </p:txBody>
        </p:sp>
      </p:grpSp>
      <p:sp>
        <p:nvSpPr>
          <p:cNvPr id="283715" name="Text Box 67"/>
          <p:cNvSpPr txBox="1">
            <a:spLocks noChangeArrowheads="1"/>
          </p:cNvSpPr>
          <p:nvPr/>
        </p:nvSpPr>
        <p:spPr bwMode="auto">
          <a:xfrm>
            <a:off x="5738813" y="2979738"/>
            <a:ext cx="1504950" cy="366712"/>
          </a:xfrm>
          <a:prstGeom prst="rect">
            <a:avLst/>
          </a:prstGeom>
          <a:noFill/>
          <a:ln w="9525">
            <a:noFill/>
            <a:miter lim="800000"/>
            <a:headEnd/>
            <a:tailEnd/>
          </a:ln>
          <a:effectLst/>
        </p:spPr>
        <p:txBody>
          <a:bodyPr>
            <a:spAutoFit/>
          </a:bodyPr>
          <a:lstStyle/>
          <a:p>
            <a:pPr algn="ctr">
              <a:spcBef>
                <a:spcPct val="50000"/>
              </a:spcBef>
            </a:pPr>
            <a:r>
              <a:rPr lang="en-US" baseline="0">
                <a:solidFill>
                  <a:srgbClr val="FF0000"/>
                </a:solidFill>
                <a:latin typeface="Comic Sans MS" pitchFamily="66" charset="0"/>
                <a:cs typeface="Arial" pitchFamily="34" charset="0"/>
              </a:rPr>
              <a:t>Applicable</a:t>
            </a:r>
            <a:endParaRPr lang="th-TH" baseline="0">
              <a:solidFill>
                <a:srgbClr val="FF0000"/>
              </a:solidFill>
              <a:cs typeface="Arial" pitchFamily="34" charset="0"/>
            </a:endParaRPr>
          </a:p>
        </p:txBody>
      </p:sp>
      <p:sp>
        <p:nvSpPr>
          <p:cNvPr id="283716" name="Text Box 68"/>
          <p:cNvSpPr txBox="1">
            <a:spLocks noChangeArrowheads="1"/>
          </p:cNvSpPr>
          <p:nvPr/>
        </p:nvSpPr>
        <p:spPr bwMode="auto">
          <a:xfrm>
            <a:off x="1128713" y="598488"/>
            <a:ext cx="5638800" cy="1314450"/>
          </a:xfrm>
          <a:prstGeom prst="rect">
            <a:avLst/>
          </a:prstGeom>
          <a:noFill/>
          <a:ln w="9525">
            <a:noFill/>
            <a:miter lim="800000"/>
            <a:headEnd/>
            <a:tailEnd/>
          </a:ln>
          <a:effectLst/>
        </p:spPr>
        <p:txBody>
          <a:bodyPr>
            <a:spAutoFit/>
          </a:bodyPr>
          <a:lstStyle/>
          <a:p>
            <a:pPr marL="533400" indent="-533400"/>
            <a:r>
              <a:rPr lang="en-US" sz="1600" i="1" baseline="0">
                <a:solidFill>
                  <a:srgbClr val="FFFF00"/>
                </a:solidFill>
                <a:latin typeface="Times New Roman" pitchFamily="18" charset="0"/>
                <a:cs typeface="Arial" pitchFamily="34" charset="0"/>
              </a:rPr>
              <a:t>Carnot Cycle Process:</a:t>
            </a:r>
          </a:p>
          <a:p>
            <a:pPr marL="533400" indent="-533400">
              <a:buFontTx/>
              <a:buAutoNum type="arabicPeriod"/>
            </a:pPr>
            <a:r>
              <a:rPr lang="en-US" sz="1600" i="1" baseline="0">
                <a:solidFill>
                  <a:srgbClr val="FFFF00"/>
                </a:solidFill>
                <a:latin typeface="Times New Roman" pitchFamily="18" charset="0"/>
                <a:cs typeface="Arial" pitchFamily="34" charset="0"/>
              </a:rPr>
              <a:t>Reversible Isothermal Heat addition</a:t>
            </a:r>
          </a:p>
          <a:p>
            <a:pPr marL="533400" indent="-533400">
              <a:buFontTx/>
              <a:buAutoNum type="arabicPeriod"/>
            </a:pPr>
            <a:r>
              <a:rPr lang="en-US" sz="1600" i="1" baseline="0">
                <a:solidFill>
                  <a:srgbClr val="FFFF00"/>
                </a:solidFill>
                <a:latin typeface="Times New Roman" pitchFamily="18" charset="0"/>
                <a:cs typeface="Arial" pitchFamily="34" charset="0"/>
              </a:rPr>
              <a:t>Isentropic Expansion</a:t>
            </a:r>
          </a:p>
          <a:p>
            <a:pPr marL="533400" indent="-533400">
              <a:buFontTx/>
              <a:buAutoNum type="arabicPeriod"/>
            </a:pPr>
            <a:r>
              <a:rPr lang="en-US" sz="1600" i="1" baseline="0">
                <a:solidFill>
                  <a:srgbClr val="FFFF00"/>
                </a:solidFill>
                <a:latin typeface="Times New Roman" pitchFamily="18" charset="0"/>
              </a:rPr>
              <a:t>Reversible Isothermal Heat Rejection</a:t>
            </a:r>
          </a:p>
          <a:p>
            <a:pPr marL="533400" indent="-533400">
              <a:buFontTx/>
              <a:buAutoNum type="arabicPeriod"/>
            </a:pPr>
            <a:r>
              <a:rPr lang="en-US" sz="1600" i="1" baseline="0">
                <a:solidFill>
                  <a:srgbClr val="FFFF00"/>
                </a:solidFill>
                <a:latin typeface="Times New Roman" pitchFamily="18" charset="0"/>
              </a:rPr>
              <a:t>Isentropic Compression</a:t>
            </a:r>
            <a:endParaRPr lang="th-TH" sz="1600" i="1" baseline="0">
              <a:solidFill>
                <a:srgbClr val="FFFF00"/>
              </a:solidFill>
              <a:latin typeface="Times New Roman" pitchFamily="18" charset="0"/>
              <a:cs typeface="Arial" pitchFamily="34" charset="0"/>
            </a:endParaRPr>
          </a:p>
        </p:txBody>
      </p:sp>
      <p:grpSp>
        <p:nvGrpSpPr>
          <p:cNvPr id="283739" name="Group 91"/>
          <p:cNvGrpSpPr>
            <a:grpSpLocks/>
          </p:cNvGrpSpPr>
          <p:nvPr/>
        </p:nvGrpSpPr>
        <p:grpSpPr bwMode="auto">
          <a:xfrm>
            <a:off x="5016500" y="371475"/>
            <a:ext cx="2165350" cy="1728788"/>
            <a:chOff x="3658" y="390"/>
            <a:chExt cx="1364" cy="1089"/>
          </a:xfrm>
        </p:grpSpPr>
        <p:sp>
          <p:nvSpPr>
            <p:cNvPr id="283718" name="Line 70"/>
            <p:cNvSpPr>
              <a:spLocks noChangeShapeType="1"/>
            </p:cNvSpPr>
            <p:nvPr/>
          </p:nvSpPr>
          <p:spPr bwMode="auto">
            <a:xfrm>
              <a:off x="3889" y="933"/>
              <a:ext cx="0" cy="0"/>
            </a:xfrm>
            <a:prstGeom prst="line">
              <a:avLst/>
            </a:prstGeom>
            <a:noFill/>
            <a:ln w="9525">
              <a:solidFill>
                <a:srgbClr val="000000"/>
              </a:solidFill>
              <a:round/>
              <a:headEnd/>
              <a:tailEnd/>
            </a:ln>
          </p:spPr>
          <p:txBody>
            <a:bodyPr/>
            <a:lstStyle/>
            <a:p>
              <a:endParaRPr lang="th-TH"/>
            </a:p>
          </p:txBody>
        </p:sp>
        <p:sp>
          <p:nvSpPr>
            <p:cNvPr id="283719" name="Line 71"/>
            <p:cNvSpPr>
              <a:spLocks noChangeShapeType="1"/>
            </p:cNvSpPr>
            <p:nvPr/>
          </p:nvSpPr>
          <p:spPr bwMode="auto">
            <a:xfrm>
              <a:off x="3868" y="776"/>
              <a:ext cx="0" cy="0"/>
            </a:xfrm>
            <a:prstGeom prst="line">
              <a:avLst/>
            </a:prstGeom>
            <a:noFill/>
            <a:ln w="9525">
              <a:solidFill>
                <a:srgbClr val="000000"/>
              </a:solidFill>
              <a:round/>
              <a:headEnd/>
              <a:tailEnd/>
            </a:ln>
          </p:spPr>
          <p:txBody>
            <a:bodyPr/>
            <a:lstStyle/>
            <a:p>
              <a:endParaRPr lang="th-TH"/>
            </a:p>
          </p:txBody>
        </p:sp>
        <p:grpSp>
          <p:nvGrpSpPr>
            <p:cNvPr id="283721" name="Group 73"/>
            <p:cNvGrpSpPr>
              <a:grpSpLocks/>
            </p:cNvGrpSpPr>
            <p:nvPr/>
          </p:nvGrpSpPr>
          <p:grpSpPr bwMode="auto">
            <a:xfrm>
              <a:off x="3658" y="390"/>
              <a:ext cx="1364" cy="1089"/>
              <a:chOff x="843" y="590"/>
              <a:chExt cx="2126" cy="1875"/>
            </a:xfrm>
          </p:grpSpPr>
          <p:sp>
            <p:nvSpPr>
              <p:cNvPr id="283722" name="Text Box 74"/>
              <p:cNvSpPr txBox="1">
                <a:spLocks noChangeArrowheads="1"/>
              </p:cNvSpPr>
              <p:nvPr/>
            </p:nvSpPr>
            <p:spPr bwMode="auto">
              <a:xfrm>
                <a:off x="843" y="590"/>
                <a:ext cx="252" cy="211"/>
              </a:xfrm>
              <a:prstGeom prst="rect">
                <a:avLst/>
              </a:prstGeom>
              <a:noFill/>
              <a:ln w="9525">
                <a:noFill/>
                <a:miter lim="800000"/>
                <a:headEnd/>
                <a:tailEnd/>
              </a:ln>
            </p:spPr>
            <p:txBody>
              <a:bodyPr/>
              <a:lstStyle/>
              <a:p>
                <a:pPr algn="ctr"/>
                <a:r>
                  <a:rPr lang="en-US" sz="1200" i="1" baseline="0">
                    <a:latin typeface="Times New Roman" pitchFamily="18" charset="0"/>
                  </a:rPr>
                  <a:t>T</a:t>
                </a:r>
                <a:endParaRPr lang="en-US" sz="1200" i="1" baseline="0">
                  <a:latin typeface="Times New Roman" pitchFamily="18" charset="0"/>
                  <a:cs typeface="Arial" pitchFamily="34" charset="0"/>
                </a:endParaRPr>
              </a:p>
            </p:txBody>
          </p:sp>
          <p:sp>
            <p:nvSpPr>
              <p:cNvPr id="283723" name="Line 75"/>
              <p:cNvSpPr>
                <a:spLocks noChangeShapeType="1"/>
              </p:cNvSpPr>
              <p:nvPr/>
            </p:nvSpPr>
            <p:spPr bwMode="auto">
              <a:xfrm flipV="1">
                <a:off x="1112" y="646"/>
                <a:ext cx="6" cy="1604"/>
              </a:xfrm>
              <a:prstGeom prst="line">
                <a:avLst/>
              </a:prstGeom>
              <a:noFill/>
              <a:ln w="38100">
                <a:solidFill>
                  <a:srgbClr val="808080"/>
                </a:solidFill>
                <a:round/>
                <a:headEnd/>
                <a:tailEnd type="stealth" w="med" len="med"/>
              </a:ln>
            </p:spPr>
            <p:txBody>
              <a:bodyPr/>
              <a:lstStyle/>
              <a:p>
                <a:endParaRPr lang="th-TH"/>
              </a:p>
            </p:txBody>
          </p:sp>
          <p:sp>
            <p:nvSpPr>
              <p:cNvPr id="283724" name="Line 76"/>
              <p:cNvSpPr>
                <a:spLocks noChangeShapeType="1"/>
              </p:cNvSpPr>
              <p:nvPr/>
            </p:nvSpPr>
            <p:spPr bwMode="auto">
              <a:xfrm flipV="1">
                <a:off x="1099" y="2235"/>
                <a:ext cx="1751" cy="15"/>
              </a:xfrm>
              <a:prstGeom prst="line">
                <a:avLst/>
              </a:prstGeom>
              <a:noFill/>
              <a:ln w="38100">
                <a:solidFill>
                  <a:srgbClr val="808080"/>
                </a:solidFill>
                <a:round/>
                <a:headEnd/>
                <a:tailEnd type="stealth" w="med" len="med"/>
              </a:ln>
            </p:spPr>
            <p:txBody>
              <a:bodyPr/>
              <a:lstStyle/>
              <a:p>
                <a:endParaRPr lang="th-TH"/>
              </a:p>
            </p:txBody>
          </p:sp>
          <p:sp>
            <p:nvSpPr>
              <p:cNvPr id="283725" name="Text Box 77"/>
              <p:cNvSpPr txBox="1">
                <a:spLocks noChangeArrowheads="1"/>
              </p:cNvSpPr>
              <p:nvPr/>
            </p:nvSpPr>
            <p:spPr bwMode="auto">
              <a:xfrm>
                <a:off x="2659" y="2254"/>
                <a:ext cx="310" cy="211"/>
              </a:xfrm>
              <a:prstGeom prst="rect">
                <a:avLst/>
              </a:prstGeom>
              <a:noFill/>
              <a:ln w="9525">
                <a:noFill/>
                <a:miter lim="800000"/>
                <a:headEnd/>
                <a:tailEnd/>
              </a:ln>
            </p:spPr>
            <p:txBody>
              <a:bodyPr/>
              <a:lstStyle/>
              <a:p>
                <a:pPr algn="ctr"/>
                <a:r>
                  <a:rPr lang="en-US" sz="1200" i="1" baseline="0">
                    <a:latin typeface="Times New Roman" pitchFamily="18" charset="0"/>
                  </a:rPr>
                  <a:t>s</a:t>
                </a:r>
                <a:endParaRPr lang="en-US" sz="1200" i="1" baseline="0">
                  <a:latin typeface="Times New Roman" pitchFamily="18" charset="0"/>
                  <a:cs typeface="Arial" pitchFamily="34" charset="0"/>
                </a:endParaRPr>
              </a:p>
            </p:txBody>
          </p:sp>
        </p:grpSp>
        <p:sp>
          <p:nvSpPr>
            <p:cNvPr id="283733" name="Rectangle 85"/>
            <p:cNvSpPr>
              <a:spLocks noChangeArrowheads="1"/>
            </p:cNvSpPr>
            <p:nvPr/>
          </p:nvSpPr>
          <p:spPr bwMode="auto">
            <a:xfrm>
              <a:off x="4012" y="670"/>
              <a:ext cx="656" cy="456"/>
            </a:xfrm>
            <a:prstGeom prst="rect">
              <a:avLst/>
            </a:prstGeom>
            <a:solidFill>
              <a:srgbClr val="99CC00">
                <a:alpha val="14999"/>
              </a:srgbClr>
            </a:solidFill>
            <a:ln w="12700">
              <a:solidFill>
                <a:schemeClr val="tx1"/>
              </a:solidFill>
              <a:miter lim="800000"/>
              <a:headEnd/>
              <a:tailEnd/>
            </a:ln>
            <a:effectLst/>
          </p:spPr>
          <p:txBody>
            <a:bodyPr wrap="none" anchor="ctr"/>
            <a:lstStyle/>
            <a:p>
              <a:endParaRPr lang="th-TH"/>
            </a:p>
          </p:txBody>
        </p:sp>
        <p:sp>
          <p:nvSpPr>
            <p:cNvPr id="283735" name="Text Box 87"/>
            <p:cNvSpPr txBox="1">
              <a:spLocks noChangeArrowheads="1"/>
            </p:cNvSpPr>
            <p:nvPr/>
          </p:nvSpPr>
          <p:spPr bwMode="auto">
            <a:xfrm>
              <a:off x="3854" y="497"/>
              <a:ext cx="224" cy="175"/>
            </a:xfrm>
            <a:prstGeom prst="rect">
              <a:avLst/>
            </a:prstGeom>
            <a:noFill/>
            <a:ln w="9525">
              <a:noFill/>
              <a:miter lim="800000"/>
              <a:headEnd/>
              <a:tailEnd/>
            </a:ln>
          </p:spPr>
          <p:txBody>
            <a:bodyPr/>
            <a:lstStyle/>
            <a:p>
              <a:pPr algn="ctr"/>
              <a:r>
                <a:rPr lang="en-US" sz="1200" b="1" i="1" baseline="0">
                  <a:solidFill>
                    <a:srgbClr val="FFFF00"/>
                  </a:solidFill>
                  <a:latin typeface="Times New Roman" pitchFamily="18" charset="0"/>
                </a:rPr>
                <a:t>1</a:t>
              </a:r>
              <a:endParaRPr lang="en-US" sz="1200" b="1" i="1">
                <a:solidFill>
                  <a:srgbClr val="FFFF00"/>
                </a:solidFill>
                <a:latin typeface="Times New Roman" pitchFamily="18" charset="0"/>
                <a:cs typeface="Arial" pitchFamily="34" charset="0"/>
              </a:endParaRPr>
            </a:p>
          </p:txBody>
        </p:sp>
        <p:sp>
          <p:nvSpPr>
            <p:cNvPr id="283736" name="Text Box 88"/>
            <p:cNvSpPr txBox="1">
              <a:spLocks noChangeArrowheads="1"/>
            </p:cNvSpPr>
            <p:nvPr/>
          </p:nvSpPr>
          <p:spPr bwMode="auto">
            <a:xfrm>
              <a:off x="3843" y="1098"/>
              <a:ext cx="224" cy="175"/>
            </a:xfrm>
            <a:prstGeom prst="rect">
              <a:avLst/>
            </a:prstGeom>
            <a:noFill/>
            <a:ln w="9525">
              <a:noFill/>
              <a:miter lim="800000"/>
              <a:headEnd/>
              <a:tailEnd/>
            </a:ln>
          </p:spPr>
          <p:txBody>
            <a:bodyPr/>
            <a:lstStyle/>
            <a:p>
              <a:pPr algn="ctr"/>
              <a:r>
                <a:rPr lang="en-US" sz="1200" b="1" i="1" baseline="0">
                  <a:solidFill>
                    <a:srgbClr val="FFFF00"/>
                  </a:solidFill>
                  <a:latin typeface="Times New Roman" pitchFamily="18" charset="0"/>
                </a:rPr>
                <a:t>4</a:t>
              </a:r>
              <a:endParaRPr lang="en-US" sz="1200" b="1" i="1">
                <a:solidFill>
                  <a:srgbClr val="FFFF00"/>
                </a:solidFill>
                <a:latin typeface="Times New Roman" pitchFamily="18" charset="0"/>
                <a:cs typeface="Arial" pitchFamily="34" charset="0"/>
              </a:endParaRPr>
            </a:p>
          </p:txBody>
        </p:sp>
        <p:sp>
          <p:nvSpPr>
            <p:cNvPr id="283737" name="Text Box 89"/>
            <p:cNvSpPr txBox="1">
              <a:spLocks noChangeArrowheads="1"/>
            </p:cNvSpPr>
            <p:nvPr/>
          </p:nvSpPr>
          <p:spPr bwMode="auto">
            <a:xfrm>
              <a:off x="4666" y="1051"/>
              <a:ext cx="224" cy="175"/>
            </a:xfrm>
            <a:prstGeom prst="rect">
              <a:avLst/>
            </a:prstGeom>
            <a:noFill/>
            <a:ln w="9525">
              <a:noFill/>
              <a:miter lim="800000"/>
              <a:headEnd/>
              <a:tailEnd/>
            </a:ln>
          </p:spPr>
          <p:txBody>
            <a:bodyPr/>
            <a:lstStyle/>
            <a:p>
              <a:pPr algn="ctr"/>
              <a:r>
                <a:rPr lang="en-US" sz="1200" b="1" i="1" baseline="0">
                  <a:solidFill>
                    <a:srgbClr val="FFFF00"/>
                  </a:solidFill>
                  <a:latin typeface="Times New Roman" pitchFamily="18" charset="0"/>
                </a:rPr>
                <a:t>3</a:t>
              </a:r>
              <a:endParaRPr lang="en-US" sz="1200" b="1" i="1">
                <a:solidFill>
                  <a:srgbClr val="FFFF00"/>
                </a:solidFill>
                <a:latin typeface="Times New Roman" pitchFamily="18" charset="0"/>
                <a:cs typeface="Arial" pitchFamily="34" charset="0"/>
              </a:endParaRPr>
            </a:p>
          </p:txBody>
        </p:sp>
        <p:sp>
          <p:nvSpPr>
            <p:cNvPr id="283738" name="Text Box 90"/>
            <p:cNvSpPr txBox="1">
              <a:spLocks noChangeArrowheads="1"/>
            </p:cNvSpPr>
            <p:nvPr/>
          </p:nvSpPr>
          <p:spPr bwMode="auto">
            <a:xfrm>
              <a:off x="4637" y="518"/>
              <a:ext cx="224" cy="175"/>
            </a:xfrm>
            <a:prstGeom prst="rect">
              <a:avLst/>
            </a:prstGeom>
            <a:noFill/>
            <a:ln w="9525">
              <a:noFill/>
              <a:miter lim="800000"/>
              <a:headEnd/>
              <a:tailEnd/>
            </a:ln>
          </p:spPr>
          <p:txBody>
            <a:bodyPr/>
            <a:lstStyle/>
            <a:p>
              <a:pPr algn="ctr"/>
              <a:r>
                <a:rPr lang="en-US" sz="1200" b="1" i="1" baseline="0">
                  <a:solidFill>
                    <a:srgbClr val="FFFF00"/>
                  </a:solidFill>
                  <a:latin typeface="Times New Roman" pitchFamily="18" charset="0"/>
                </a:rPr>
                <a:t>2</a:t>
              </a:r>
              <a:endParaRPr lang="en-US" sz="1200" b="1" i="1">
                <a:solidFill>
                  <a:srgbClr val="FFFF00"/>
                </a:solidFill>
                <a:latin typeface="Times New Roman" pitchFamily="18" charset="0"/>
                <a:cs typeface="Arial" pitchFamily="34" charset="0"/>
              </a:endParaRPr>
            </a:p>
          </p:txBody>
        </p:sp>
      </p:grpSp>
      <p:sp>
        <p:nvSpPr>
          <p:cNvPr id="283740" name="Rectangle 92"/>
          <p:cNvSpPr>
            <a:spLocks noChangeArrowheads="1"/>
          </p:cNvSpPr>
          <p:nvPr/>
        </p:nvSpPr>
        <p:spPr bwMode="auto">
          <a:xfrm>
            <a:off x="523875" y="171450"/>
            <a:ext cx="7724775" cy="2076450"/>
          </a:xfrm>
          <a:prstGeom prst="rect">
            <a:avLst/>
          </a:prstGeom>
          <a:noFill/>
          <a:ln w="9525">
            <a:solidFill>
              <a:srgbClr val="FFFF00"/>
            </a:solidFill>
            <a:miter lim="800000"/>
            <a:headEnd/>
            <a:tailEnd/>
          </a:ln>
          <a:effectLst/>
        </p:spPr>
        <p:txBody>
          <a:bodyPr wrap="none" anchor="ctr"/>
          <a:lstStyle/>
          <a:p>
            <a:endParaRPr lang="th-TH"/>
          </a:p>
        </p:txBody>
      </p:sp>
      <p:sp>
        <p:nvSpPr>
          <p:cNvPr id="283741" name="Text Box 93"/>
          <p:cNvSpPr txBox="1">
            <a:spLocks noChangeArrowheads="1"/>
          </p:cNvSpPr>
          <p:nvPr/>
        </p:nvSpPr>
        <p:spPr bwMode="auto">
          <a:xfrm>
            <a:off x="444500" y="6045200"/>
            <a:ext cx="8302625" cy="366713"/>
          </a:xfrm>
          <a:prstGeom prst="rect">
            <a:avLst/>
          </a:prstGeom>
          <a:noFill/>
          <a:ln w="9525">
            <a:noFill/>
            <a:miter lim="800000"/>
            <a:headEnd/>
            <a:tailEnd/>
          </a:ln>
          <a:effectLst/>
        </p:spPr>
        <p:txBody>
          <a:bodyPr>
            <a:spAutoFit/>
          </a:bodyPr>
          <a:lstStyle/>
          <a:p>
            <a:pPr>
              <a:spcBef>
                <a:spcPct val="50000"/>
              </a:spcBef>
            </a:pPr>
            <a:r>
              <a:rPr lang="en-US" i="1" baseline="0"/>
              <a:t>Practical: Isothermal heat transfer </a:t>
            </a:r>
            <a:r>
              <a:rPr lang="en-US" i="1" baseline="0">
                <a:sym typeface="Wingdings" pitchFamily="2" charset="2"/>
              </a:rPr>
              <a:t> during phase change  P = const. also</a:t>
            </a:r>
            <a:endParaRPr lang="th-TH" i="1" baseline="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83716"/>
                                        </p:tgtEl>
                                        <p:attrNameLst>
                                          <p:attrName>style.visibility</p:attrName>
                                        </p:attrNameLst>
                                      </p:cBhvr>
                                      <p:to>
                                        <p:strVal val="visible"/>
                                      </p:to>
                                    </p:set>
                                    <p:animEffect transition="in" filter="wipe(up)">
                                      <p:cBhvr>
                                        <p:cTn id="7" dur="1000"/>
                                        <p:tgtEl>
                                          <p:spTgt spid="283716"/>
                                        </p:tgtEl>
                                      </p:cBhvr>
                                    </p:animEffect>
                                  </p:childTnLst>
                                </p:cTn>
                              </p:par>
                              <p:par>
                                <p:cTn id="8" presetID="20" presetClass="entr" presetSubtype="0" fill="hold" nodeType="withEffect">
                                  <p:stCondLst>
                                    <p:cond delay="0"/>
                                  </p:stCondLst>
                                  <p:childTnLst>
                                    <p:set>
                                      <p:cBhvr>
                                        <p:cTn id="9" dur="1" fill="hold">
                                          <p:stCondLst>
                                            <p:cond delay="0"/>
                                          </p:stCondLst>
                                        </p:cTn>
                                        <p:tgtEl>
                                          <p:spTgt spid="283739"/>
                                        </p:tgtEl>
                                        <p:attrNameLst>
                                          <p:attrName>style.visibility</p:attrName>
                                        </p:attrNameLst>
                                      </p:cBhvr>
                                      <p:to>
                                        <p:strVal val="visible"/>
                                      </p:to>
                                    </p:set>
                                    <p:animEffect transition="in" filter="wedge">
                                      <p:cBhvr>
                                        <p:cTn id="10" dur="1000"/>
                                        <p:tgtEl>
                                          <p:spTgt spid="283739"/>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83674"/>
                                        </p:tgtEl>
                                        <p:attrNameLst>
                                          <p:attrName>style.visibility</p:attrName>
                                        </p:attrNameLst>
                                      </p:cBhvr>
                                      <p:to>
                                        <p:strVal val="visible"/>
                                      </p:to>
                                    </p:set>
                                    <p:animEffect transition="in" filter="fade">
                                      <p:cBhvr>
                                        <p:cTn id="14" dur="500"/>
                                        <p:tgtEl>
                                          <p:spTgt spid="283674"/>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283692"/>
                                        </p:tgtEl>
                                        <p:attrNameLst>
                                          <p:attrName>style.visibility</p:attrName>
                                        </p:attrNameLst>
                                      </p:cBhvr>
                                      <p:to>
                                        <p:strVal val="visible"/>
                                      </p:to>
                                    </p:set>
                                    <p:animEffect transition="in" filter="wipe(down)">
                                      <p:cBhvr>
                                        <p:cTn id="18" dur="500"/>
                                        <p:tgtEl>
                                          <p:spTgt spid="28369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83650"/>
                                        </p:tgtEl>
                                        <p:attrNameLst>
                                          <p:attrName>style.visibility</p:attrName>
                                        </p:attrNameLst>
                                      </p:cBhvr>
                                      <p:to>
                                        <p:strVal val="visible"/>
                                      </p:to>
                                    </p:set>
                                    <p:animEffect transition="in" filter="wipe(down)">
                                      <p:cBhvr>
                                        <p:cTn id="21" dur="500"/>
                                        <p:tgtEl>
                                          <p:spTgt spid="283650"/>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83710"/>
                                        </p:tgtEl>
                                        <p:attrNameLst>
                                          <p:attrName>style.visibility</p:attrName>
                                        </p:attrNameLst>
                                      </p:cBhvr>
                                      <p:to>
                                        <p:strVal val="visible"/>
                                      </p:to>
                                    </p:set>
                                    <p:animEffect transition="in" filter="fade">
                                      <p:cBhvr>
                                        <p:cTn id="25" dur="500"/>
                                        <p:tgtEl>
                                          <p:spTgt spid="283710"/>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283711"/>
                                        </p:tgtEl>
                                        <p:attrNameLst>
                                          <p:attrName>style.visibility</p:attrName>
                                        </p:attrNameLst>
                                      </p:cBhvr>
                                      <p:to>
                                        <p:strVal val="visible"/>
                                      </p:to>
                                    </p:set>
                                    <p:animEffect transition="in" filter="fade">
                                      <p:cBhvr>
                                        <p:cTn id="29" dur="500"/>
                                        <p:tgtEl>
                                          <p:spTgt spid="283711"/>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283712"/>
                                        </p:tgtEl>
                                        <p:attrNameLst>
                                          <p:attrName>style.visibility</p:attrName>
                                        </p:attrNameLst>
                                      </p:cBhvr>
                                      <p:to>
                                        <p:strVal val="visible"/>
                                      </p:to>
                                    </p:set>
                                    <p:animEffect transition="in" filter="fade">
                                      <p:cBhvr>
                                        <p:cTn id="33" dur="500"/>
                                        <p:tgtEl>
                                          <p:spTgt spid="283712"/>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283713"/>
                                        </p:tgtEl>
                                        <p:attrNameLst>
                                          <p:attrName>style.visibility</p:attrName>
                                        </p:attrNameLst>
                                      </p:cBhvr>
                                      <p:to>
                                        <p:strVal val="visible"/>
                                      </p:to>
                                    </p:set>
                                    <p:animEffect transition="in" filter="fade">
                                      <p:cBhvr>
                                        <p:cTn id="37" dur="500"/>
                                        <p:tgtEl>
                                          <p:spTgt spid="283713"/>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283714"/>
                                        </p:tgtEl>
                                        <p:attrNameLst>
                                          <p:attrName>style.visibility</p:attrName>
                                        </p:attrNameLst>
                                      </p:cBhvr>
                                      <p:to>
                                        <p:strVal val="visible"/>
                                      </p:to>
                                    </p:set>
                                    <p:animEffect transition="in" filter="fade">
                                      <p:cBhvr>
                                        <p:cTn id="41" dur="1000"/>
                                        <p:tgtEl>
                                          <p:spTgt spid="2837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3715"/>
                                        </p:tgtEl>
                                        <p:attrNameLst>
                                          <p:attrName>style.visibility</p:attrName>
                                        </p:attrNameLst>
                                      </p:cBhvr>
                                      <p:to>
                                        <p:strVal val="visible"/>
                                      </p:to>
                                    </p:set>
                                    <p:animEffect transition="in" filter="fade">
                                      <p:cBhvr>
                                        <p:cTn id="44" dur="1000"/>
                                        <p:tgtEl>
                                          <p:spTgt spid="283715"/>
                                        </p:tgtEl>
                                      </p:cBhvr>
                                    </p:animEffect>
                                  </p:childTnLst>
                                </p:cTn>
                              </p:par>
                            </p:childTnLst>
                          </p:cTn>
                        </p:par>
                        <p:par>
                          <p:cTn id="45" fill="hold">
                            <p:stCondLst>
                              <p:cond delay="5000"/>
                            </p:stCondLst>
                            <p:childTnLst>
                              <p:par>
                                <p:cTn id="46" presetID="51" presetClass="entr" presetSubtype="0" fill="hold" grpId="0" nodeType="afterEffect">
                                  <p:stCondLst>
                                    <p:cond delay="0"/>
                                  </p:stCondLst>
                                  <p:childTnLst>
                                    <p:set>
                                      <p:cBhvr>
                                        <p:cTn id="47" dur="1" fill="hold">
                                          <p:stCondLst>
                                            <p:cond delay="0"/>
                                          </p:stCondLst>
                                        </p:cTn>
                                        <p:tgtEl>
                                          <p:spTgt spid="283704"/>
                                        </p:tgtEl>
                                        <p:attrNameLst>
                                          <p:attrName>style.visibility</p:attrName>
                                        </p:attrNameLst>
                                      </p:cBhvr>
                                      <p:to>
                                        <p:strVal val="visible"/>
                                      </p:to>
                                    </p:set>
                                    <p:animEffect transition="in" filter="fade">
                                      <p:cBhvr>
                                        <p:cTn id="48" dur="385" decel="100000"/>
                                        <p:tgtEl>
                                          <p:spTgt spid="283704"/>
                                        </p:tgtEl>
                                      </p:cBhvr>
                                    </p:animEffect>
                                    <p:animScale>
                                      <p:cBhvr>
                                        <p:cTn id="49" dur="385" decel="100000"/>
                                        <p:tgtEl>
                                          <p:spTgt spid="283704"/>
                                        </p:tgtEl>
                                      </p:cBhvr>
                                      <p:from x="10000" y="10000"/>
                                      <p:to x="200000" y="450000"/>
                                    </p:animScale>
                                    <p:animScale>
                                      <p:cBhvr>
                                        <p:cTn id="50" dur="615" accel="100000" fill="hold">
                                          <p:stCondLst>
                                            <p:cond delay="385"/>
                                          </p:stCondLst>
                                        </p:cTn>
                                        <p:tgtEl>
                                          <p:spTgt spid="283704"/>
                                        </p:tgtEl>
                                      </p:cBhvr>
                                      <p:from x="200000" y="450000"/>
                                      <p:to x="100000" y="100000"/>
                                    </p:animScale>
                                    <p:set>
                                      <p:cBhvr>
                                        <p:cTn id="51" dur="385" fill="hold"/>
                                        <p:tgtEl>
                                          <p:spTgt spid="283704"/>
                                        </p:tgtEl>
                                        <p:attrNameLst>
                                          <p:attrName>ppt_x</p:attrName>
                                        </p:attrNameLst>
                                      </p:cBhvr>
                                      <p:to>
                                        <p:strVal val="(0.5)"/>
                                      </p:to>
                                    </p:set>
                                    <p:anim from="(0.5)" to="(#ppt_x)" calcmode="lin" valueType="num">
                                      <p:cBhvr>
                                        <p:cTn id="52" dur="615" accel="100000" fill="hold">
                                          <p:stCondLst>
                                            <p:cond delay="385"/>
                                          </p:stCondLst>
                                        </p:cTn>
                                        <p:tgtEl>
                                          <p:spTgt spid="283704"/>
                                        </p:tgtEl>
                                        <p:attrNameLst>
                                          <p:attrName>ppt_x</p:attrName>
                                        </p:attrNameLst>
                                      </p:cBhvr>
                                    </p:anim>
                                    <p:set>
                                      <p:cBhvr>
                                        <p:cTn id="53" dur="385" fill="hold"/>
                                        <p:tgtEl>
                                          <p:spTgt spid="283704"/>
                                        </p:tgtEl>
                                        <p:attrNameLst>
                                          <p:attrName>ppt_y</p:attrName>
                                        </p:attrNameLst>
                                      </p:cBhvr>
                                      <p:to>
                                        <p:strVal val="(#ppt_y+0.4)"/>
                                      </p:to>
                                    </p:set>
                                    <p:anim from="(#ppt_y+0.4)" to="(#ppt_y)" calcmode="lin" valueType="num">
                                      <p:cBhvr>
                                        <p:cTn id="54" dur="615" accel="100000" fill="hold">
                                          <p:stCondLst>
                                            <p:cond delay="385"/>
                                          </p:stCondLst>
                                        </p:cTn>
                                        <p:tgtEl>
                                          <p:spTgt spid="28370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0" grpId="0"/>
      <p:bldP spid="283674" grpId="0"/>
      <p:bldP spid="283704" grpId="0" animBg="1"/>
      <p:bldP spid="283715" grpId="0"/>
      <p:bldP spid="2837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ooter Placeholder 2"/>
          <p:cNvSpPr>
            <a:spLocks noGrp="1"/>
          </p:cNvSpPr>
          <p:nvPr>
            <p:ph type="ftr" sz="quarter" idx="11"/>
          </p:nvPr>
        </p:nvSpPr>
        <p:spPr/>
        <p:txBody>
          <a:bodyPr/>
          <a:lstStyle/>
          <a:p>
            <a:r>
              <a:rPr lang="en-US"/>
              <a:t>รศ.ดร.สมหมาย ปรีเปรม</a:t>
            </a:r>
            <a:endParaRPr lang="th-TH"/>
          </a:p>
        </p:txBody>
      </p:sp>
      <p:grpSp>
        <p:nvGrpSpPr>
          <p:cNvPr id="284807" name="Group 135"/>
          <p:cNvGrpSpPr>
            <a:grpSpLocks/>
          </p:cNvGrpSpPr>
          <p:nvPr/>
        </p:nvGrpSpPr>
        <p:grpSpPr bwMode="auto">
          <a:xfrm>
            <a:off x="376238" y="555625"/>
            <a:ext cx="3389312" cy="2976563"/>
            <a:chOff x="237" y="350"/>
            <a:chExt cx="2135" cy="1875"/>
          </a:xfrm>
        </p:grpSpPr>
        <p:grpSp>
          <p:nvGrpSpPr>
            <p:cNvPr id="284676" name="Group 4"/>
            <p:cNvGrpSpPr>
              <a:grpSpLocks/>
            </p:cNvGrpSpPr>
            <p:nvPr/>
          </p:nvGrpSpPr>
          <p:grpSpPr bwMode="auto">
            <a:xfrm>
              <a:off x="237" y="350"/>
              <a:ext cx="2135" cy="1875"/>
              <a:chOff x="3111" y="1166"/>
              <a:chExt cx="2135" cy="1875"/>
            </a:xfrm>
          </p:grpSpPr>
          <p:sp>
            <p:nvSpPr>
              <p:cNvPr id="284677" name="Line 5"/>
              <p:cNvSpPr>
                <a:spLocks noChangeShapeType="1"/>
              </p:cNvSpPr>
              <p:nvPr/>
            </p:nvSpPr>
            <p:spPr bwMode="auto">
              <a:xfrm>
                <a:off x="3762" y="2099"/>
                <a:ext cx="0" cy="0"/>
              </a:xfrm>
              <a:prstGeom prst="line">
                <a:avLst/>
              </a:prstGeom>
              <a:noFill/>
              <a:ln w="9525">
                <a:solidFill>
                  <a:srgbClr val="000000"/>
                </a:solidFill>
                <a:round/>
                <a:headEnd/>
                <a:tailEnd/>
              </a:ln>
            </p:spPr>
            <p:txBody>
              <a:bodyPr/>
              <a:lstStyle/>
              <a:p>
                <a:endParaRPr lang="th-TH"/>
              </a:p>
            </p:txBody>
          </p:sp>
          <p:sp>
            <p:nvSpPr>
              <p:cNvPr id="284678" name="Line 6"/>
              <p:cNvSpPr>
                <a:spLocks noChangeShapeType="1"/>
              </p:cNvSpPr>
              <p:nvPr/>
            </p:nvSpPr>
            <p:spPr bwMode="auto">
              <a:xfrm>
                <a:off x="3741" y="1942"/>
                <a:ext cx="0" cy="0"/>
              </a:xfrm>
              <a:prstGeom prst="line">
                <a:avLst/>
              </a:prstGeom>
              <a:noFill/>
              <a:ln w="9525">
                <a:solidFill>
                  <a:srgbClr val="000000"/>
                </a:solidFill>
                <a:round/>
                <a:headEnd/>
                <a:tailEnd/>
              </a:ln>
            </p:spPr>
            <p:txBody>
              <a:bodyPr/>
              <a:lstStyle/>
              <a:p>
                <a:endParaRPr lang="th-TH"/>
              </a:p>
            </p:txBody>
          </p:sp>
          <p:grpSp>
            <p:nvGrpSpPr>
              <p:cNvPr id="284679" name="Group 7"/>
              <p:cNvGrpSpPr>
                <a:grpSpLocks/>
              </p:cNvGrpSpPr>
              <p:nvPr/>
            </p:nvGrpSpPr>
            <p:grpSpPr bwMode="auto">
              <a:xfrm>
                <a:off x="3111" y="1166"/>
                <a:ext cx="2126" cy="1875"/>
                <a:chOff x="843" y="590"/>
                <a:chExt cx="2126" cy="1875"/>
              </a:xfrm>
            </p:grpSpPr>
            <p:grpSp>
              <p:nvGrpSpPr>
                <p:cNvPr id="284680" name="Group 8"/>
                <p:cNvGrpSpPr>
                  <a:grpSpLocks/>
                </p:cNvGrpSpPr>
                <p:nvPr/>
              </p:nvGrpSpPr>
              <p:grpSpPr bwMode="auto">
                <a:xfrm>
                  <a:off x="843" y="590"/>
                  <a:ext cx="2126" cy="1875"/>
                  <a:chOff x="843" y="590"/>
                  <a:chExt cx="2126" cy="1875"/>
                </a:xfrm>
              </p:grpSpPr>
              <p:sp>
                <p:nvSpPr>
                  <p:cNvPr id="284681" name="Text Box 9"/>
                  <p:cNvSpPr txBox="1">
                    <a:spLocks noChangeArrowheads="1"/>
                  </p:cNvSpPr>
                  <p:nvPr/>
                </p:nvSpPr>
                <p:spPr bwMode="auto">
                  <a:xfrm>
                    <a:off x="843" y="590"/>
                    <a:ext cx="252" cy="211"/>
                  </a:xfrm>
                  <a:prstGeom prst="rect">
                    <a:avLst/>
                  </a:prstGeom>
                  <a:noFill/>
                  <a:ln w="9525">
                    <a:noFill/>
                    <a:miter lim="800000"/>
                    <a:headEnd/>
                    <a:tailEnd/>
                  </a:ln>
                </p:spPr>
                <p:txBody>
                  <a:bodyPr/>
                  <a:lstStyle/>
                  <a:p>
                    <a:pPr algn="ctr"/>
                    <a:r>
                      <a:rPr lang="en-US" sz="1200" i="1" baseline="0">
                        <a:latin typeface="Times New Roman" pitchFamily="18" charset="0"/>
                      </a:rPr>
                      <a:t>T</a:t>
                    </a:r>
                    <a:endParaRPr lang="en-US" sz="1200" i="1" baseline="0">
                      <a:latin typeface="Times New Roman" pitchFamily="18" charset="0"/>
                      <a:cs typeface="Arial" pitchFamily="34" charset="0"/>
                    </a:endParaRPr>
                  </a:p>
                </p:txBody>
              </p:sp>
              <p:sp>
                <p:nvSpPr>
                  <p:cNvPr id="284682" name="Line 10"/>
                  <p:cNvSpPr>
                    <a:spLocks noChangeShapeType="1"/>
                  </p:cNvSpPr>
                  <p:nvPr/>
                </p:nvSpPr>
                <p:spPr bwMode="auto">
                  <a:xfrm flipV="1">
                    <a:off x="1112" y="646"/>
                    <a:ext cx="6" cy="1604"/>
                  </a:xfrm>
                  <a:prstGeom prst="line">
                    <a:avLst/>
                  </a:prstGeom>
                  <a:noFill/>
                  <a:ln w="38100">
                    <a:solidFill>
                      <a:srgbClr val="808080"/>
                    </a:solidFill>
                    <a:round/>
                    <a:headEnd/>
                    <a:tailEnd type="stealth" w="med" len="med"/>
                  </a:ln>
                </p:spPr>
                <p:txBody>
                  <a:bodyPr/>
                  <a:lstStyle/>
                  <a:p>
                    <a:endParaRPr lang="th-TH"/>
                  </a:p>
                </p:txBody>
              </p:sp>
              <p:sp>
                <p:nvSpPr>
                  <p:cNvPr id="284683" name="Line 11"/>
                  <p:cNvSpPr>
                    <a:spLocks noChangeShapeType="1"/>
                  </p:cNvSpPr>
                  <p:nvPr/>
                </p:nvSpPr>
                <p:spPr bwMode="auto">
                  <a:xfrm flipV="1">
                    <a:off x="1099" y="2235"/>
                    <a:ext cx="1751" cy="15"/>
                  </a:xfrm>
                  <a:prstGeom prst="line">
                    <a:avLst/>
                  </a:prstGeom>
                  <a:noFill/>
                  <a:ln w="38100">
                    <a:solidFill>
                      <a:srgbClr val="808080"/>
                    </a:solidFill>
                    <a:round/>
                    <a:headEnd/>
                    <a:tailEnd type="stealth" w="med" len="med"/>
                  </a:ln>
                </p:spPr>
                <p:txBody>
                  <a:bodyPr/>
                  <a:lstStyle/>
                  <a:p>
                    <a:endParaRPr lang="th-TH"/>
                  </a:p>
                </p:txBody>
              </p:sp>
              <p:sp>
                <p:nvSpPr>
                  <p:cNvPr id="284684" name="Text Box 12"/>
                  <p:cNvSpPr txBox="1">
                    <a:spLocks noChangeArrowheads="1"/>
                  </p:cNvSpPr>
                  <p:nvPr/>
                </p:nvSpPr>
                <p:spPr bwMode="auto">
                  <a:xfrm>
                    <a:off x="2659" y="2254"/>
                    <a:ext cx="310" cy="211"/>
                  </a:xfrm>
                  <a:prstGeom prst="rect">
                    <a:avLst/>
                  </a:prstGeom>
                  <a:noFill/>
                  <a:ln w="9525">
                    <a:noFill/>
                    <a:miter lim="800000"/>
                    <a:headEnd/>
                    <a:tailEnd/>
                  </a:ln>
                </p:spPr>
                <p:txBody>
                  <a:bodyPr/>
                  <a:lstStyle/>
                  <a:p>
                    <a:pPr algn="ctr"/>
                    <a:r>
                      <a:rPr lang="en-US" sz="1200" i="1" baseline="0">
                        <a:latin typeface="Times New Roman" pitchFamily="18" charset="0"/>
                      </a:rPr>
                      <a:t>s</a:t>
                    </a:r>
                    <a:endParaRPr lang="en-US" sz="1200" i="1" baseline="0">
                      <a:latin typeface="Times New Roman" pitchFamily="18" charset="0"/>
                      <a:cs typeface="Arial" pitchFamily="34" charset="0"/>
                    </a:endParaRPr>
                  </a:p>
                </p:txBody>
              </p:sp>
            </p:grpSp>
            <p:grpSp>
              <p:nvGrpSpPr>
                <p:cNvPr id="284685" name="Group 13"/>
                <p:cNvGrpSpPr>
                  <a:grpSpLocks/>
                </p:cNvGrpSpPr>
                <p:nvPr/>
              </p:nvGrpSpPr>
              <p:grpSpPr bwMode="auto">
                <a:xfrm>
                  <a:off x="1215" y="1038"/>
                  <a:ext cx="1465" cy="1015"/>
                  <a:chOff x="1215" y="1038"/>
                  <a:chExt cx="1465" cy="1015"/>
                </a:xfrm>
              </p:grpSpPr>
              <p:sp>
                <p:nvSpPr>
                  <p:cNvPr id="284686" name="Freeform 14"/>
                  <p:cNvSpPr>
                    <a:spLocks/>
                  </p:cNvSpPr>
                  <p:nvPr/>
                </p:nvSpPr>
                <p:spPr bwMode="auto">
                  <a:xfrm>
                    <a:off x="1215" y="1065"/>
                    <a:ext cx="1465" cy="988"/>
                  </a:xfrm>
                  <a:custGeom>
                    <a:avLst/>
                    <a:gdLst/>
                    <a:ahLst/>
                    <a:cxnLst>
                      <a:cxn ang="0">
                        <a:pos x="0" y="988"/>
                      </a:cxn>
                      <a:cxn ang="0">
                        <a:pos x="63" y="793"/>
                      </a:cxn>
                      <a:cxn ang="0">
                        <a:pos x="117" y="635"/>
                      </a:cxn>
                      <a:cxn ang="0">
                        <a:pos x="188" y="428"/>
                      </a:cxn>
                      <a:cxn ang="0">
                        <a:pos x="277" y="231"/>
                      </a:cxn>
                      <a:cxn ang="0">
                        <a:pos x="412" y="36"/>
                      </a:cxn>
                      <a:cxn ang="0">
                        <a:pos x="595" y="13"/>
                      </a:cxn>
                      <a:cxn ang="0">
                        <a:pos x="738" y="112"/>
                      </a:cxn>
                      <a:cxn ang="0">
                        <a:pos x="841" y="211"/>
                      </a:cxn>
                      <a:cxn ang="0">
                        <a:pos x="922" y="304"/>
                      </a:cxn>
                      <a:cxn ang="0">
                        <a:pos x="1054" y="457"/>
                      </a:cxn>
                      <a:cxn ang="0">
                        <a:pos x="1193" y="623"/>
                      </a:cxn>
                      <a:cxn ang="0">
                        <a:pos x="1311" y="770"/>
                      </a:cxn>
                      <a:cxn ang="0">
                        <a:pos x="1465" y="942"/>
                      </a:cxn>
                    </a:cxnLst>
                    <a:rect l="0" t="0" r="r" b="b"/>
                    <a:pathLst>
                      <a:path w="1465" h="988">
                        <a:moveTo>
                          <a:pt x="0" y="988"/>
                        </a:moveTo>
                        <a:cubicBezTo>
                          <a:pt x="10" y="956"/>
                          <a:pt x="43" y="852"/>
                          <a:pt x="63" y="793"/>
                        </a:cubicBezTo>
                        <a:cubicBezTo>
                          <a:pt x="83" y="734"/>
                          <a:pt x="96" y="696"/>
                          <a:pt x="117" y="635"/>
                        </a:cubicBezTo>
                        <a:cubicBezTo>
                          <a:pt x="138" y="574"/>
                          <a:pt x="161" y="495"/>
                          <a:pt x="188" y="428"/>
                        </a:cubicBezTo>
                        <a:cubicBezTo>
                          <a:pt x="215" y="361"/>
                          <a:pt x="240" y="296"/>
                          <a:pt x="277" y="231"/>
                        </a:cubicBezTo>
                        <a:cubicBezTo>
                          <a:pt x="314" y="166"/>
                          <a:pt x="359" y="72"/>
                          <a:pt x="412" y="36"/>
                        </a:cubicBezTo>
                        <a:cubicBezTo>
                          <a:pt x="465" y="0"/>
                          <a:pt x="541" y="1"/>
                          <a:pt x="595" y="13"/>
                        </a:cubicBezTo>
                        <a:cubicBezTo>
                          <a:pt x="649" y="26"/>
                          <a:pt x="697" y="79"/>
                          <a:pt x="738" y="112"/>
                        </a:cubicBezTo>
                        <a:cubicBezTo>
                          <a:pt x="780" y="145"/>
                          <a:pt x="811" y="179"/>
                          <a:pt x="841" y="211"/>
                        </a:cubicBezTo>
                        <a:cubicBezTo>
                          <a:pt x="871" y="243"/>
                          <a:pt x="886" y="263"/>
                          <a:pt x="922" y="304"/>
                        </a:cubicBezTo>
                        <a:cubicBezTo>
                          <a:pt x="958" y="345"/>
                          <a:pt x="1009" y="404"/>
                          <a:pt x="1054" y="457"/>
                        </a:cubicBezTo>
                        <a:cubicBezTo>
                          <a:pt x="1099" y="510"/>
                          <a:pt x="1150" y="571"/>
                          <a:pt x="1193" y="623"/>
                        </a:cubicBezTo>
                        <a:cubicBezTo>
                          <a:pt x="1237" y="675"/>
                          <a:pt x="1266" y="717"/>
                          <a:pt x="1311" y="770"/>
                        </a:cubicBezTo>
                        <a:cubicBezTo>
                          <a:pt x="1356" y="823"/>
                          <a:pt x="1433" y="906"/>
                          <a:pt x="1465" y="942"/>
                        </a:cubicBezTo>
                      </a:path>
                    </a:pathLst>
                  </a:custGeom>
                  <a:noFill/>
                  <a:ln w="50800">
                    <a:solidFill>
                      <a:srgbClr val="800080"/>
                    </a:solidFill>
                    <a:round/>
                    <a:headEnd/>
                    <a:tailEnd/>
                  </a:ln>
                  <a:effectLst/>
                </p:spPr>
                <p:txBody>
                  <a:bodyPr/>
                  <a:lstStyle/>
                  <a:p>
                    <a:endParaRPr lang="th-TH"/>
                  </a:p>
                </p:txBody>
              </p:sp>
              <p:sp>
                <p:nvSpPr>
                  <p:cNvPr id="284687" name="Oval 15"/>
                  <p:cNvSpPr>
                    <a:spLocks noChangeArrowheads="1"/>
                  </p:cNvSpPr>
                  <p:nvPr/>
                </p:nvSpPr>
                <p:spPr bwMode="auto">
                  <a:xfrm>
                    <a:off x="1709" y="1038"/>
                    <a:ext cx="67" cy="57"/>
                  </a:xfrm>
                  <a:prstGeom prst="ellipse">
                    <a:avLst/>
                  </a:prstGeom>
                  <a:solidFill>
                    <a:srgbClr val="FF0000"/>
                  </a:solidFill>
                  <a:ln w="9525">
                    <a:noFill/>
                    <a:round/>
                    <a:headEnd/>
                    <a:tailEnd/>
                  </a:ln>
                  <a:effectLst/>
                </p:spPr>
                <p:txBody>
                  <a:bodyPr wrap="none" anchor="ctr"/>
                  <a:lstStyle/>
                  <a:p>
                    <a:endParaRPr lang="th-TH"/>
                  </a:p>
                </p:txBody>
              </p:sp>
            </p:grpSp>
          </p:grpSp>
          <p:sp>
            <p:nvSpPr>
              <p:cNvPr id="284688" name="Freeform 16"/>
              <p:cNvSpPr>
                <a:spLocks/>
              </p:cNvSpPr>
              <p:nvPr/>
            </p:nvSpPr>
            <p:spPr bwMode="auto">
              <a:xfrm>
                <a:off x="3420" y="1436"/>
                <a:ext cx="1212" cy="1004"/>
              </a:xfrm>
              <a:custGeom>
                <a:avLst/>
                <a:gdLst/>
                <a:ahLst/>
                <a:cxnLst>
                  <a:cxn ang="0">
                    <a:pos x="0" y="1004"/>
                  </a:cxn>
                  <a:cxn ang="0">
                    <a:pos x="304" y="508"/>
                  </a:cxn>
                  <a:cxn ang="0">
                    <a:pos x="974" y="502"/>
                  </a:cxn>
                  <a:cxn ang="0">
                    <a:pos x="1060" y="356"/>
                  </a:cxn>
                  <a:cxn ang="0">
                    <a:pos x="1144" y="180"/>
                  </a:cxn>
                  <a:cxn ang="0">
                    <a:pos x="1212" y="0"/>
                  </a:cxn>
                </a:cxnLst>
                <a:rect l="0" t="0" r="r" b="b"/>
                <a:pathLst>
                  <a:path w="1212" h="1004">
                    <a:moveTo>
                      <a:pt x="0" y="1004"/>
                    </a:moveTo>
                    <a:lnTo>
                      <a:pt x="304" y="508"/>
                    </a:lnTo>
                    <a:lnTo>
                      <a:pt x="974" y="502"/>
                    </a:lnTo>
                    <a:lnTo>
                      <a:pt x="1060" y="356"/>
                    </a:lnTo>
                    <a:lnTo>
                      <a:pt x="1144" y="180"/>
                    </a:lnTo>
                    <a:lnTo>
                      <a:pt x="1212" y="0"/>
                    </a:lnTo>
                  </a:path>
                </a:pathLst>
              </a:custGeom>
              <a:noFill/>
              <a:ln w="12700">
                <a:solidFill>
                  <a:srgbClr val="CCFFFF"/>
                </a:solidFill>
                <a:round/>
                <a:headEnd/>
                <a:tailEnd/>
              </a:ln>
            </p:spPr>
            <p:txBody>
              <a:bodyPr/>
              <a:lstStyle/>
              <a:p>
                <a:endParaRPr lang="th-TH"/>
              </a:p>
            </p:txBody>
          </p:sp>
          <p:sp>
            <p:nvSpPr>
              <p:cNvPr id="284689" name="Text Box 17"/>
              <p:cNvSpPr txBox="1">
                <a:spLocks noChangeArrowheads="1"/>
              </p:cNvSpPr>
              <p:nvPr/>
            </p:nvSpPr>
            <p:spPr bwMode="auto">
              <a:xfrm>
                <a:off x="4557" y="1484"/>
                <a:ext cx="224" cy="139"/>
              </a:xfrm>
              <a:prstGeom prst="rect">
                <a:avLst/>
              </a:prstGeom>
              <a:noFill/>
              <a:ln w="9525">
                <a:noFill/>
                <a:miter lim="800000"/>
                <a:headEnd/>
                <a:tailEnd/>
              </a:ln>
            </p:spPr>
            <p:txBody>
              <a:bodyPr/>
              <a:lstStyle/>
              <a:p>
                <a:pPr algn="ctr"/>
                <a:r>
                  <a:rPr lang="en-US" sz="1000" i="1" baseline="0">
                    <a:latin typeface="Times New Roman" pitchFamily="18" charset="0"/>
                  </a:rPr>
                  <a:t>P</a:t>
                </a:r>
                <a:r>
                  <a:rPr lang="en-US" sz="1000" i="1">
                    <a:latin typeface="Times New Roman" pitchFamily="18" charset="0"/>
                  </a:rPr>
                  <a:t>2</a:t>
                </a:r>
                <a:endParaRPr lang="en-US" sz="1000" i="1">
                  <a:latin typeface="Times New Roman" pitchFamily="18" charset="0"/>
                  <a:cs typeface="Arial" pitchFamily="34" charset="0"/>
                </a:endParaRPr>
              </a:p>
            </p:txBody>
          </p:sp>
          <p:sp>
            <p:nvSpPr>
              <p:cNvPr id="284690" name="Freeform 18"/>
              <p:cNvSpPr>
                <a:spLocks/>
              </p:cNvSpPr>
              <p:nvPr/>
            </p:nvSpPr>
            <p:spPr bwMode="auto">
              <a:xfrm>
                <a:off x="3420" y="1752"/>
                <a:ext cx="1696" cy="888"/>
              </a:xfrm>
              <a:custGeom>
                <a:avLst/>
                <a:gdLst/>
                <a:ahLst/>
                <a:cxnLst>
                  <a:cxn ang="0">
                    <a:pos x="0" y="888"/>
                  </a:cxn>
                  <a:cxn ang="0">
                    <a:pos x="140" y="652"/>
                  </a:cxn>
                  <a:cxn ang="0">
                    <a:pos x="1346" y="641"/>
                  </a:cxn>
                  <a:cxn ang="0">
                    <a:pos x="1452" y="492"/>
                  </a:cxn>
                  <a:cxn ang="0">
                    <a:pos x="1536" y="364"/>
                  </a:cxn>
                  <a:cxn ang="0">
                    <a:pos x="1616" y="208"/>
                  </a:cxn>
                  <a:cxn ang="0">
                    <a:pos x="1696" y="0"/>
                  </a:cxn>
                </a:cxnLst>
                <a:rect l="0" t="0" r="r" b="b"/>
                <a:pathLst>
                  <a:path w="1696" h="888">
                    <a:moveTo>
                      <a:pt x="0" y="888"/>
                    </a:moveTo>
                    <a:lnTo>
                      <a:pt x="140" y="652"/>
                    </a:lnTo>
                    <a:lnTo>
                      <a:pt x="1346" y="641"/>
                    </a:lnTo>
                    <a:lnTo>
                      <a:pt x="1452" y="492"/>
                    </a:lnTo>
                    <a:lnTo>
                      <a:pt x="1536" y="364"/>
                    </a:lnTo>
                    <a:lnTo>
                      <a:pt x="1616" y="208"/>
                    </a:lnTo>
                    <a:lnTo>
                      <a:pt x="1696" y="0"/>
                    </a:lnTo>
                  </a:path>
                </a:pathLst>
              </a:custGeom>
              <a:noFill/>
              <a:ln w="12700">
                <a:solidFill>
                  <a:srgbClr val="CCFFFF"/>
                </a:solidFill>
                <a:round/>
                <a:headEnd/>
                <a:tailEnd/>
              </a:ln>
            </p:spPr>
            <p:txBody>
              <a:bodyPr/>
              <a:lstStyle/>
              <a:p>
                <a:endParaRPr lang="th-TH"/>
              </a:p>
            </p:txBody>
          </p:sp>
          <p:sp>
            <p:nvSpPr>
              <p:cNvPr id="284691" name="Text Box 19"/>
              <p:cNvSpPr txBox="1">
                <a:spLocks noChangeArrowheads="1"/>
              </p:cNvSpPr>
              <p:nvPr/>
            </p:nvSpPr>
            <p:spPr bwMode="auto">
              <a:xfrm>
                <a:off x="5022" y="1853"/>
                <a:ext cx="224" cy="139"/>
              </a:xfrm>
              <a:prstGeom prst="rect">
                <a:avLst/>
              </a:prstGeom>
              <a:noFill/>
              <a:ln w="9525">
                <a:noFill/>
                <a:miter lim="800000"/>
                <a:headEnd/>
                <a:tailEnd/>
              </a:ln>
            </p:spPr>
            <p:txBody>
              <a:bodyPr/>
              <a:lstStyle/>
              <a:p>
                <a:pPr algn="ctr"/>
                <a:r>
                  <a:rPr lang="en-US" sz="1000" i="1" baseline="0">
                    <a:latin typeface="Times New Roman" pitchFamily="18" charset="0"/>
                  </a:rPr>
                  <a:t>P</a:t>
                </a:r>
                <a:r>
                  <a:rPr lang="en-US" sz="1000" i="1">
                    <a:latin typeface="Times New Roman" pitchFamily="18" charset="0"/>
                  </a:rPr>
                  <a:t>1</a:t>
                </a:r>
                <a:endParaRPr lang="en-US" sz="1000" i="1">
                  <a:latin typeface="Times New Roman" pitchFamily="18" charset="0"/>
                  <a:cs typeface="Arial" pitchFamily="34" charset="0"/>
                </a:endParaRPr>
              </a:p>
            </p:txBody>
          </p:sp>
        </p:grpSp>
        <p:sp>
          <p:nvSpPr>
            <p:cNvPr id="284701" name="Rectangle 29"/>
            <p:cNvSpPr>
              <a:spLocks noChangeArrowheads="1"/>
            </p:cNvSpPr>
            <p:nvPr/>
          </p:nvSpPr>
          <p:spPr bwMode="auto">
            <a:xfrm>
              <a:off x="861" y="1125"/>
              <a:ext cx="656" cy="456"/>
            </a:xfrm>
            <a:prstGeom prst="rect">
              <a:avLst/>
            </a:prstGeom>
            <a:solidFill>
              <a:srgbClr val="99CC00">
                <a:alpha val="14999"/>
              </a:srgbClr>
            </a:solidFill>
            <a:ln w="12700">
              <a:solidFill>
                <a:schemeClr val="tx1"/>
              </a:solidFill>
              <a:miter lim="800000"/>
              <a:headEnd/>
              <a:tailEnd/>
            </a:ln>
            <a:effectLst/>
          </p:spPr>
          <p:txBody>
            <a:bodyPr wrap="none" anchor="ctr"/>
            <a:lstStyle/>
            <a:p>
              <a:endParaRPr lang="th-TH"/>
            </a:p>
          </p:txBody>
        </p:sp>
        <p:sp>
          <p:nvSpPr>
            <p:cNvPr id="284705" name="Rectangle 33"/>
            <p:cNvSpPr>
              <a:spLocks noChangeArrowheads="1"/>
            </p:cNvSpPr>
            <p:nvPr/>
          </p:nvSpPr>
          <p:spPr bwMode="auto">
            <a:xfrm>
              <a:off x="839" y="542"/>
              <a:ext cx="740" cy="173"/>
            </a:xfrm>
            <a:prstGeom prst="rect">
              <a:avLst/>
            </a:prstGeom>
            <a:noFill/>
            <a:ln w="9525">
              <a:noFill/>
              <a:miter lim="800000"/>
              <a:headEnd/>
              <a:tailEnd/>
            </a:ln>
            <a:effectLst/>
          </p:spPr>
          <p:txBody>
            <a:bodyPr>
              <a:spAutoFit/>
            </a:bodyPr>
            <a:lstStyle/>
            <a:p>
              <a:pPr algn="ctr"/>
              <a:r>
                <a:rPr lang="en-US" sz="1200" b="1" i="1" baseline="0">
                  <a:solidFill>
                    <a:srgbClr val="FFFF00"/>
                  </a:solidFill>
                  <a:latin typeface="Times New Roman" pitchFamily="18" charset="0"/>
                </a:rPr>
                <a:t>1. Carnot Cycle</a:t>
              </a:r>
              <a:endParaRPr lang="th-TH" sz="1200" b="1" i="1" baseline="0">
                <a:solidFill>
                  <a:srgbClr val="FFFF00"/>
                </a:solidFill>
                <a:latin typeface="Times New Roman" pitchFamily="18" charset="0"/>
              </a:endParaRPr>
            </a:p>
          </p:txBody>
        </p:sp>
      </p:grpSp>
      <p:grpSp>
        <p:nvGrpSpPr>
          <p:cNvPr id="284812" name="Group 140"/>
          <p:cNvGrpSpPr>
            <a:grpSpLocks/>
          </p:cNvGrpSpPr>
          <p:nvPr/>
        </p:nvGrpSpPr>
        <p:grpSpPr bwMode="auto">
          <a:xfrm>
            <a:off x="368300" y="3424238"/>
            <a:ext cx="3389313" cy="2976562"/>
            <a:chOff x="232" y="2157"/>
            <a:chExt cx="2135" cy="1875"/>
          </a:xfrm>
        </p:grpSpPr>
        <p:sp>
          <p:nvSpPr>
            <p:cNvPr id="284674" name="Text Box 2"/>
            <p:cNvSpPr txBox="1">
              <a:spLocks noChangeArrowheads="1"/>
            </p:cNvSpPr>
            <p:nvPr/>
          </p:nvSpPr>
          <p:spPr bwMode="auto">
            <a:xfrm>
              <a:off x="626" y="2338"/>
              <a:ext cx="1236" cy="173"/>
            </a:xfrm>
            <a:prstGeom prst="rect">
              <a:avLst/>
            </a:prstGeom>
            <a:noFill/>
            <a:ln w="9525" algn="ctr">
              <a:noFill/>
              <a:miter lim="800000"/>
              <a:headEnd/>
              <a:tailEnd/>
            </a:ln>
            <a:effectLst/>
          </p:spPr>
          <p:txBody>
            <a:bodyPr>
              <a:spAutoFit/>
            </a:bodyPr>
            <a:lstStyle/>
            <a:p>
              <a:pPr algn="ctr"/>
              <a:r>
                <a:rPr lang="en-US" sz="1200" b="1" i="1" baseline="0">
                  <a:solidFill>
                    <a:srgbClr val="FFFF00"/>
                  </a:solidFill>
                  <a:latin typeface="Times New Roman" pitchFamily="18" charset="0"/>
                </a:rPr>
                <a:t>2. Simple Rankine Cycle</a:t>
              </a:r>
              <a:endParaRPr lang="th-TH" sz="1200" b="1" i="1" baseline="0">
                <a:solidFill>
                  <a:srgbClr val="FFFF00"/>
                </a:solidFill>
                <a:latin typeface="Times New Roman" pitchFamily="18" charset="0"/>
              </a:endParaRPr>
            </a:p>
          </p:txBody>
        </p:sp>
        <p:grpSp>
          <p:nvGrpSpPr>
            <p:cNvPr id="284740" name="Group 68"/>
            <p:cNvGrpSpPr>
              <a:grpSpLocks/>
            </p:cNvGrpSpPr>
            <p:nvPr/>
          </p:nvGrpSpPr>
          <p:grpSpPr bwMode="auto">
            <a:xfrm>
              <a:off x="232" y="2157"/>
              <a:ext cx="2135" cy="1875"/>
              <a:chOff x="3111" y="1166"/>
              <a:chExt cx="2135" cy="1875"/>
            </a:xfrm>
          </p:grpSpPr>
          <p:sp>
            <p:nvSpPr>
              <p:cNvPr id="284741" name="Line 69"/>
              <p:cNvSpPr>
                <a:spLocks noChangeShapeType="1"/>
              </p:cNvSpPr>
              <p:nvPr/>
            </p:nvSpPr>
            <p:spPr bwMode="auto">
              <a:xfrm>
                <a:off x="3762" y="2099"/>
                <a:ext cx="0" cy="0"/>
              </a:xfrm>
              <a:prstGeom prst="line">
                <a:avLst/>
              </a:prstGeom>
              <a:noFill/>
              <a:ln w="9525">
                <a:solidFill>
                  <a:srgbClr val="000000"/>
                </a:solidFill>
                <a:round/>
                <a:headEnd/>
                <a:tailEnd/>
              </a:ln>
            </p:spPr>
            <p:txBody>
              <a:bodyPr/>
              <a:lstStyle/>
              <a:p>
                <a:endParaRPr lang="th-TH"/>
              </a:p>
            </p:txBody>
          </p:sp>
          <p:sp>
            <p:nvSpPr>
              <p:cNvPr id="284742" name="Line 70"/>
              <p:cNvSpPr>
                <a:spLocks noChangeShapeType="1"/>
              </p:cNvSpPr>
              <p:nvPr/>
            </p:nvSpPr>
            <p:spPr bwMode="auto">
              <a:xfrm>
                <a:off x="3741" y="1942"/>
                <a:ext cx="0" cy="0"/>
              </a:xfrm>
              <a:prstGeom prst="line">
                <a:avLst/>
              </a:prstGeom>
              <a:noFill/>
              <a:ln w="9525">
                <a:solidFill>
                  <a:srgbClr val="000000"/>
                </a:solidFill>
                <a:round/>
                <a:headEnd/>
                <a:tailEnd/>
              </a:ln>
            </p:spPr>
            <p:txBody>
              <a:bodyPr/>
              <a:lstStyle/>
              <a:p>
                <a:endParaRPr lang="th-TH"/>
              </a:p>
            </p:txBody>
          </p:sp>
          <p:grpSp>
            <p:nvGrpSpPr>
              <p:cNvPr id="284743" name="Group 71"/>
              <p:cNvGrpSpPr>
                <a:grpSpLocks/>
              </p:cNvGrpSpPr>
              <p:nvPr/>
            </p:nvGrpSpPr>
            <p:grpSpPr bwMode="auto">
              <a:xfrm>
                <a:off x="3111" y="1166"/>
                <a:ext cx="2126" cy="1875"/>
                <a:chOff x="843" y="590"/>
                <a:chExt cx="2126" cy="1875"/>
              </a:xfrm>
            </p:grpSpPr>
            <p:grpSp>
              <p:nvGrpSpPr>
                <p:cNvPr id="284744" name="Group 72"/>
                <p:cNvGrpSpPr>
                  <a:grpSpLocks/>
                </p:cNvGrpSpPr>
                <p:nvPr/>
              </p:nvGrpSpPr>
              <p:grpSpPr bwMode="auto">
                <a:xfrm>
                  <a:off x="843" y="590"/>
                  <a:ext cx="2126" cy="1875"/>
                  <a:chOff x="843" y="590"/>
                  <a:chExt cx="2126" cy="1875"/>
                </a:xfrm>
              </p:grpSpPr>
              <p:sp>
                <p:nvSpPr>
                  <p:cNvPr id="284745" name="Text Box 73"/>
                  <p:cNvSpPr txBox="1">
                    <a:spLocks noChangeArrowheads="1"/>
                  </p:cNvSpPr>
                  <p:nvPr/>
                </p:nvSpPr>
                <p:spPr bwMode="auto">
                  <a:xfrm>
                    <a:off x="843" y="590"/>
                    <a:ext cx="252" cy="211"/>
                  </a:xfrm>
                  <a:prstGeom prst="rect">
                    <a:avLst/>
                  </a:prstGeom>
                  <a:noFill/>
                  <a:ln w="9525">
                    <a:noFill/>
                    <a:miter lim="800000"/>
                    <a:headEnd/>
                    <a:tailEnd/>
                  </a:ln>
                </p:spPr>
                <p:txBody>
                  <a:bodyPr/>
                  <a:lstStyle/>
                  <a:p>
                    <a:pPr algn="ctr"/>
                    <a:r>
                      <a:rPr lang="en-US" sz="1200" i="1" baseline="0">
                        <a:latin typeface="Times New Roman" pitchFamily="18" charset="0"/>
                      </a:rPr>
                      <a:t>T</a:t>
                    </a:r>
                    <a:endParaRPr lang="en-US" sz="1200" i="1" baseline="0">
                      <a:latin typeface="Times New Roman" pitchFamily="18" charset="0"/>
                      <a:cs typeface="Arial" pitchFamily="34" charset="0"/>
                    </a:endParaRPr>
                  </a:p>
                </p:txBody>
              </p:sp>
              <p:sp>
                <p:nvSpPr>
                  <p:cNvPr id="284746" name="Line 74"/>
                  <p:cNvSpPr>
                    <a:spLocks noChangeShapeType="1"/>
                  </p:cNvSpPr>
                  <p:nvPr/>
                </p:nvSpPr>
                <p:spPr bwMode="auto">
                  <a:xfrm flipV="1">
                    <a:off x="1112" y="646"/>
                    <a:ext cx="6" cy="1604"/>
                  </a:xfrm>
                  <a:prstGeom prst="line">
                    <a:avLst/>
                  </a:prstGeom>
                  <a:noFill/>
                  <a:ln w="38100">
                    <a:solidFill>
                      <a:srgbClr val="808080"/>
                    </a:solidFill>
                    <a:round/>
                    <a:headEnd/>
                    <a:tailEnd type="stealth" w="med" len="med"/>
                  </a:ln>
                </p:spPr>
                <p:txBody>
                  <a:bodyPr/>
                  <a:lstStyle/>
                  <a:p>
                    <a:endParaRPr lang="th-TH"/>
                  </a:p>
                </p:txBody>
              </p:sp>
              <p:sp>
                <p:nvSpPr>
                  <p:cNvPr id="284747" name="Line 75"/>
                  <p:cNvSpPr>
                    <a:spLocks noChangeShapeType="1"/>
                  </p:cNvSpPr>
                  <p:nvPr/>
                </p:nvSpPr>
                <p:spPr bwMode="auto">
                  <a:xfrm flipV="1">
                    <a:off x="1099" y="2235"/>
                    <a:ext cx="1751" cy="15"/>
                  </a:xfrm>
                  <a:prstGeom prst="line">
                    <a:avLst/>
                  </a:prstGeom>
                  <a:noFill/>
                  <a:ln w="38100">
                    <a:solidFill>
                      <a:srgbClr val="808080"/>
                    </a:solidFill>
                    <a:round/>
                    <a:headEnd/>
                    <a:tailEnd type="stealth" w="med" len="med"/>
                  </a:ln>
                </p:spPr>
                <p:txBody>
                  <a:bodyPr/>
                  <a:lstStyle/>
                  <a:p>
                    <a:endParaRPr lang="th-TH"/>
                  </a:p>
                </p:txBody>
              </p:sp>
              <p:sp>
                <p:nvSpPr>
                  <p:cNvPr id="284748" name="Text Box 76"/>
                  <p:cNvSpPr txBox="1">
                    <a:spLocks noChangeArrowheads="1"/>
                  </p:cNvSpPr>
                  <p:nvPr/>
                </p:nvSpPr>
                <p:spPr bwMode="auto">
                  <a:xfrm>
                    <a:off x="2659" y="2254"/>
                    <a:ext cx="310" cy="211"/>
                  </a:xfrm>
                  <a:prstGeom prst="rect">
                    <a:avLst/>
                  </a:prstGeom>
                  <a:noFill/>
                  <a:ln w="9525">
                    <a:noFill/>
                    <a:miter lim="800000"/>
                    <a:headEnd/>
                    <a:tailEnd/>
                  </a:ln>
                </p:spPr>
                <p:txBody>
                  <a:bodyPr/>
                  <a:lstStyle/>
                  <a:p>
                    <a:pPr algn="ctr"/>
                    <a:r>
                      <a:rPr lang="en-US" sz="1200" i="1" baseline="0">
                        <a:latin typeface="Times New Roman" pitchFamily="18" charset="0"/>
                      </a:rPr>
                      <a:t>s</a:t>
                    </a:r>
                    <a:endParaRPr lang="en-US" sz="1200" i="1" baseline="0">
                      <a:latin typeface="Times New Roman" pitchFamily="18" charset="0"/>
                      <a:cs typeface="Arial" pitchFamily="34" charset="0"/>
                    </a:endParaRPr>
                  </a:p>
                </p:txBody>
              </p:sp>
            </p:grpSp>
            <p:grpSp>
              <p:nvGrpSpPr>
                <p:cNvPr id="284749" name="Group 77"/>
                <p:cNvGrpSpPr>
                  <a:grpSpLocks/>
                </p:cNvGrpSpPr>
                <p:nvPr/>
              </p:nvGrpSpPr>
              <p:grpSpPr bwMode="auto">
                <a:xfrm>
                  <a:off x="1215" y="1038"/>
                  <a:ext cx="1465" cy="1015"/>
                  <a:chOff x="1215" y="1038"/>
                  <a:chExt cx="1465" cy="1015"/>
                </a:xfrm>
              </p:grpSpPr>
              <p:sp>
                <p:nvSpPr>
                  <p:cNvPr id="284750" name="Freeform 78"/>
                  <p:cNvSpPr>
                    <a:spLocks/>
                  </p:cNvSpPr>
                  <p:nvPr/>
                </p:nvSpPr>
                <p:spPr bwMode="auto">
                  <a:xfrm>
                    <a:off x="1215" y="1065"/>
                    <a:ext cx="1465" cy="988"/>
                  </a:xfrm>
                  <a:custGeom>
                    <a:avLst/>
                    <a:gdLst/>
                    <a:ahLst/>
                    <a:cxnLst>
                      <a:cxn ang="0">
                        <a:pos x="0" y="988"/>
                      </a:cxn>
                      <a:cxn ang="0">
                        <a:pos x="63" y="793"/>
                      </a:cxn>
                      <a:cxn ang="0">
                        <a:pos x="117" y="635"/>
                      </a:cxn>
                      <a:cxn ang="0">
                        <a:pos x="188" y="428"/>
                      </a:cxn>
                      <a:cxn ang="0">
                        <a:pos x="277" y="231"/>
                      </a:cxn>
                      <a:cxn ang="0">
                        <a:pos x="412" y="36"/>
                      </a:cxn>
                      <a:cxn ang="0">
                        <a:pos x="595" y="13"/>
                      </a:cxn>
                      <a:cxn ang="0">
                        <a:pos x="738" y="112"/>
                      </a:cxn>
                      <a:cxn ang="0">
                        <a:pos x="841" y="211"/>
                      </a:cxn>
                      <a:cxn ang="0">
                        <a:pos x="922" y="304"/>
                      </a:cxn>
                      <a:cxn ang="0">
                        <a:pos x="1054" y="457"/>
                      </a:cxn>
                      <a:cxn ang="0">
                        <a:pos x="1193" y="623"/>
                      </a:cxn>
                      <a:cxn ang="0">
                        <a:pos x="1311" y="770"/>
                      </a:cxn>
                      <a:cxn ang="0">
                        <a:pos x="1465" y="942"/>
                      </a:cxn>
                    </a:cxnLst>
                    <a:rect l="0" t="0" r="r" b="b"/>
                    <a:pathLst>
                      <a:path w="1465" h="988">
                        <a:moveTo>
                          <a:pt x="0" y="988"/>
                        </a:moveTo>
                        <a:cubicBezTo>
                          <a:pt x="10" y="956"/>
                          <a:pt x="43" y="852"/>
                          <a:pt x="63" y="793"/>
                        </a:cubicBezTo>
                        <a:cubicBezTo>
                          <a:pt x="83" y="734"/>
                          <a:pt x="96" y="696"/>
                          <a:pt x="117" y="635"/>
                        </a:cubicBezTo>
                        <a:cubicBezTo>
                          <a:pt x="138" y="574"/>
                          <a:pt x="161" y="495"/>
                          <a:pt x="188" y="428"/>
                        </a:cubicBezTo>
                        <a:cubicBezTo>
                          <a:pt x="215" y="361"/>
                          <a:pt x="240" y="296"/>
                          <a:pt x="277" y="231"/>
                        </a:cubicBezTo>
                        <a:cubicBezTo>
                          <a:pt x="314" y="166"/>
                          <a:pt x="359" y="72"/>
                          <a:pt x="412" y="36"/>
                        </a:cubicBezTo>
                        <a:cubicBezTo>
                          <a:pt x="465" y="0"/>
                          <a:pt x="541" y="1"/>
                          <a:pt x="595" y="13"/>
                        </a:cubicBezTo>
                        <a:cubicBezTo>
                          <a:pt x="649" y="26"/>
                          <a:pt x="697" y="79"/>
                          <a:pt x="738" y="112"/>
                        </a:cubicBezTo>
                        <a:cubicBezTo>
                          <a:pt x="780" y="145"/>
                          <a:pt x="811" y="179"/>
                          <a:pt x="841" y="211"/>
                        </a:cubicBezTo>
                        <a:cubicBezTo>
                          <a:pt x="871" y="243"/>
                          <a:pt x="886" y="263"/>
                          <a:pt x="922" y="304"/>
                        </a:cubicBezTo>
                        <a:cubicBezTo>
                          <a:pt x="958" y="345"/>
                          <a:pt x="1009" y="404"/>
                          <a:pt x="1054" y="457"/>
                        </a:cubicBezTo>
                        <a:cubicBezTo>
                          <a:pt x="1099" y="510"/>
                          <a:pt x="1150" y="571"/>
                          <a:pt x="1193" y="623"/>
                        </a:cubicBezTo>
                        <a:cubicBezTo>
                          <a:pt x="1237" y="675"/>
                          <a:pt x="1266" y="717"/>
                          <a:pt x="1311" y="770"/>
                        </a:cubicBezTo>
                        <a:cubicBezTo>
                          <a:pt x="1356" y="823"/>
                          <a:pt x="1433" y="906"/>
                          <a:pt x="1465" y="942"/>
                        </a:cubicBezTo>
                      </a:path>
                    </a:pathLst>
                  </a:custGeom>
                  <a:noFill/>
                  <a:ln w="50800">
                    <a:solidFill>
                      <a:srgbClr val="800080"/>
                    </a:solidFill>
                    <a:round/>
                    <a:headEnd/>
                    <a:tailEnd/>
                  </a:ln>
                  <a:effectLst/>
                </p:spPr>
                <p:txBody>
                  <a:bodyPr/>
                  <a:lstStyle/>
                  <a:p>
                    <a:endParaRPr lang="th-TH"/>
                  </a:p>
                </p:txBody>
              </p:sp>
              <p:sp>
                <p:nvSpPr>
                  <p:cNvPr id="284751" name="Oval 79"/>
                  <p:cNvSpPr>
                    <a:spLocks noChangeArrowheads="1"/>
                  </p:cNvSpPr>
                  <p:nvPr/>
                </p:nvSpPr>
                <p:spPr bwMode="auto">
                  <a:xfrm>
                    <a:off x="1709" y="1038"/>
                    <a:ext cx="67" cy="57"/>
                  </a:xfrm>
                  <a:prstGeom prst="ellipse">
                    <a:avLst/>
                  </a:prstGeom>
                  <a:solidFill>
                    <a:srgbClr val="FF0000"/>
                  </a:solidFill>
                  <a:ln w="9525">
                    <a:noFill/>
                    <a:round/>
                    <a:headEnd/>
                    <a:tailEnd/>
                  </a:ln>
                  <a:effectLst/>
                </p:spPr>
                <p:txBody>
                  <a:bodyPr wrap="none" anchor="ctr"/>
                  <a:lstStyle/>
                  <a:p>
                    <a:endParaRPr lang="th-TH"/>
                  </a:p>
                </p:txBody>
              </p:sp>
            </p:grpSp>
          </p:grpSp>
          <p:sp>
            <p:nvSpPr>
              <p:cNvPr id="284752" name="Freeform 80"/>
              <p:cNvSpPr>
                <a:spLocks/>
              </p:cNvSpPr>
              <p:nvPr/>
            </p:nvSpPr>
            <p:spPr bwMode="auto">
              <a:xfrm>
                <a:off x="3420" y="1436"/>
                <a:ext cx="1212" cy="1004"/>
              </a:xfrm>
              <a:custGeom>
                <a:avLst/>
                <a:gdLst/>
                <a:ahLst/>
                <a:cxnLst>
                  <a:cxn ang="0">
                    <a:pos x="0" y="1004"/>
                  </a:cxn>
                  <a:cxn ang="0">
                    <a:pos x="304" y="508"/>
                  </a:cxn>
                  <a:cxn ang="0">
                    <a:pos x="974" y="502"/>
                  </a:cxn>
                  <a:cxn ang="0">
                    <a:pos x="1060" y="356"/>
                  </a:cxn>
                  <a:cxn ang="0">
                    <a:pos x="1144" y="180"/>
                  </a:cxn>
                  <a:cxn ang="0">
                    <a:pos x="1212" y="0"/>
                  </a:cxn>
                </a:cxnLst>
                <a:rect l="0" t="0" r="r" b="b"/>
                <a:pathLst>
                  <a:path w="1212" h="1004">
                    <a:moveTo>
                      <a:pt x="0" y="1004"/>
                    </a:moveTo>
                    <a:lnTo>
                      <a:pt x="304" y="508"/>
                    </a:lnTo>
                    <a:lnTo>
                      <a:pt x="974" y="502"/>
                    </a:lnTo>
                    <a:lnTo>
                      <a:pt x="1060" y="356"/>
                    </a:lnTo>
                    <a:lnTo>
                      <a:pt x="1144" y="180"/>
                    </a:lnTo>
                    <a:lnTo>
                      <a:pt x="1212" y="0"/>
                    </a:lnTo>
                  </a:path>
                </a:pathLst>
              </a:custGeom>
              <a:noFill/>
              <a:ln w="12700">
                <a:solidFill>
                  <a:srgbClr val="CCFFFF"/>
                </a:solidFill>
                <a:round/>
                <a:headEnd/>
                <a:tailEnd/>
              </a:ln>
            </p:spPr>
            <p:txBody>
              <a:bodyPr/>
              <a:lstStyle/>
              <a:p>
                <a:endParaRPr lang="th-TH"/>
              </a:p>
            </p:txBody>
          </p:sp>
          <p:sp>
            <p:nvSpPr>
              <p:cNvPr id="284753" name="Text Box 81"/>
              <p:cNvSpPr txBox="1">
                <a:spLocks noChangeArrowheads="1"/>
              </p:cNvSpPr>
              <p:nvPr/>
            </p:nvSpPr>
            <p:spPr bwMode="auto">
              <a:xfrm>
                <a:off x="4557" y="1484"/>
                <a:ext cx="224" cy="139"/>
              </a:xfrm>
              <a:prstGeom prst="rect">
                <a:avLst/>
              </a:prstGeom>
              <a:noFill/>
              <a:ln w="9525">
                <a:noFill/>
                <a:miter lim="800000"/>
                <a:headEnd/>
                <a:tailEnd/>
              </a:ln>
            </p:spPr>
            <p:txBody>
              <a:bodyPr/>
              <a:lstStyle/>
              <a:p>
                <a:pPr algn="ctr"/>
                <a:r>
                  <a:rPr lang="en-US" sz="1000" i="1" baseline="0">
                    <a:latin typeface="Times New Roman" pitchFamily="18" charset="0"/>
                  </a:rPr>
                  <a:t>P</a:t>
                </a:r>
                <a:r>
                  <a:rPr lang="en-US" sz="1000" i="1">
                    <a:latin typeface="Times New Roman" pitchFamily="18" charset="0"/>
                  </a:rPr>
                  <a:t>2</a:t>
                </a:r>
                <a:endParaRPr lang="en-US" sz="1000" i="1">
                  <a:latin typeface="Times New Roman" pitchFamily="18" charset="0"/>
                  <a:cs typeface="Arial" pitchFamily="34" charset="0"/>
                </a:endParaRPr>
              </a:p>
            </p:txBody>
          </p:sp>
          <p:sp>
            <p:nvSpPr>
              <p:cNvPr id="284754" name="Freeform 82"/>
              <p:cNvSpPr>
                <a:spLocks/>
              </p:cNvSpPr>
              <p:nvPr/>
            </p:nvSpPr>
            <p:spPr bwMode="auto">
              <a:xfrm>
                <a:off x="3420" y="1752"/>
                <a:ext cx="1696" cy="888"/>
              </a:xfrm>
              <a:custGeom>
                <a:avLst/>
                <a:gdLst/>
                <a:ahLst/>
                <a:cxnLst>
                  <a:cxn ang="0">
                    <a:pos x="0" y="888"/>
                  </a:cxn>
                  <a:cxn ang="0">
                    <a:pos x="140" y="652"/>
                  </a:cxn>
                  <a:cxn ang="0">
                    <a:pos x="1346" y="641"/>
                  </a:cxn>
                  <a:cxn ang="0">
                    <a:pos x="1452" y="492"/>
                  </a:cxn>
                  <a:cxn ang="0">
                    <a:pos x="1536" y="364"/>
                  </a:cxn>
                  <a:cxn ang="0">
                    <a:pos x="1616" y="208"/>
                  </a:cxn>
                  <a:cxn ang="0">
                    <a:pos x="1696" y="0"/>
                  </a:cxn>
                </a:cxnLst>
                <a:rect l="0" t="0" r="r" b="b"/>
                <a:pathLst>
                  <a:path w="1696" h="888">
                    <a:moveTo>
                      <a:pt x="0" y="888"/>
                    </a:moveTo>
                    <a:lnTo>
                      <a:pt x="140" y="652"/>
                    </a:lnTo>
                    <a:lnTo>
                      <a:pt x="1346" y="641"/>
                    </a:lnTo>
                    <a:lnTo>
                      <a:pt x="1452" y="492"/>
                    </a:lnTo>
                    <a:lnTo>
                      <a:pt x="1536" y="364"/>
                    </a:lnTo>
                    <a:lnTo>
                      <a:pt x="1616" y="208"/>
                    </a:lnTo>
                    <a:lnTo>
                      <a:pt x="1696" y="0"/>
                    </a:lnTo>
                  </a:path>
                </a:pathLst>
              </a:custGeom>
              <a:noFill/>
              <a:ln w="12700">
                <a:solidFill>
                  <a:srgbClr val="CCFFFF"/>
                </a:solidFill>
                <a:round/>
                <a:headEnd/>
                <a:tailEnd/>
              </a:ln>
            </p:spPr>
            <p:txBody>
              <a:bodyPr/>
              <a:lstStyle/>
              <a:p>
                <a:endParaRPr lang="th-TH"/>
              </a:p>
            </p:txBody>
          </p:sp>
          <p:sp>
            <p:nvSpPr>
              <p:cNvPr id="284755" name="Text Box 83"/>
              <p:cNvSpPr txBox="1">
                <a:spLocks noChangeArrowheads="1"/>
              </p:cNvSpPr>
              <p:nvPr/>
            </p:nvSpPr>
            <p:spPr bwMode="auto">
              <a:xfrm>
                <a:off x="5022" y="1853"/>
                <a:ext cx="224" cy="139"/>
              </a:xfrm>
              <a:prstGeom prst="rect">
                <a:avLst/>
              </a:prstGeom>
              <a:noFill/>
              <a:ln w="9525">
                <a:noFill/>
                <a:miter lim="800000"/>
                <a:headEnd/>
                <a:tailEnd/>
              </a:ln>
            </p:spPr>
            <p:txBody>
              <a:bodyPr/>
              <a:lstStyle/>
              <a:p>
                <a:pPr algn="ctr"/>
                <a:r>
                  <a:rPr lang="en-US" sz="1000" i="1" baseline="0">
                    <a:latin typeface="Times New Roman" pitchFamily="18" charset="0"/>
                  </a:rPr>
                  <a:t>P</a:t>
                </a:r>
                <a:r>
                  <a:rPr lang="en-US" sz="1000" i="1">
                    <a:latin typeface="Times New Roman" pitchFamily="18" charset="0"/>
                  </a:rPr>
                  <a:t>1</a:t>
                </a:r>
                <a:endParaRPr lang="en-US" sz="1000" i="1">
                  <a:latin typeface="Times New Roman" pitchFamily="18" charset="0"/>
                  <a:cs typeface="Arial" pitchFamily="34" charset="0"/>
                </a:endParaRPr>
              </a:p>
            </p:txBody>
          </p:sp>
        </p:grpSp>
        <p:sp>
          <p:nvSpPr>
            <p:cNvPr id="284757" name="Freeform 85"/>
            <p:cNvSpPr>
              <a:spLocks/>
            </p:cNvSpPr>
            <p:nvPr/>
          </p:nvSpPr>
          <p:spPr bwMode="auto">
            <a:xfrm>
              <a:off x="679" y="2923"/>
              <a:ext cx="838" cy="470"/>
            </a:xfrm>
            <a:custGeom>
              <a:avLst/>
              <a:gdLst/>
              <a:ahLst/>
              <a:cxnLst>
                <a:cxn ang="0">
                  <a:pos x="838" y="0"/>
                </a:cxn>
                <a:cxn ang="0">
                  <a:pos x="838" y="464"/>
                </a:cxn>
                <a:cxn ang="0">
                  <a:pos x="0" y="470"/>
                </a:cxn>
                <a:cxn ang="0">
                  <a:pos x="0" y="280"/>
                </a:cxn>
                <a:cxn ang="0">
                  <a:pos x="164" y="10"/>
                </a:cxn>
                <a:cxn ang="0">
                  <a:pos x="838" y="0"/>
                </a:cxn>
              </a:cxnLst>
              <a:rect l="0" t="0" r="r" b="b"/>
              <a:pathLst>
                <a:path w="838" h="470">
                  <a:moveTo>
                    <a:pt x="838" y="0"/>
                  </a:moveTo>
                  <a:lnTo>
                    <a:pt x="838" y="464"/>
                  </a:lnTo>
                  <a:lnTo>
                    <a:pt x="0" y="470"/>
                  </a:lnTo>
                  <a:lnTo>
                    <a:pt x="0" y="280"/>
                  </a:lnTo>
                  <a:lnTo>
                    <a:pt x="164" y="10"/>
                  </a:lnTo>
                  <a:lnTo>
                    <a:pt x="838" y="0"/>
                  </a:lnTo>
                  <a:close/>
                </a:path>
              </a:pathLst>
            </a:custGeom>
            <a:noFill/>
            <a:ln w="38100">
              <a:solidFill>
                <a:srgbClr val="FFFF00"/>
              </a:solidFill>
              <a:round/>
              <a:headEnd/>
              <a:tailEnd/>
            </a:ln>
            <a:effectLst/>
          </p:spPr>
          <p:txBody>
            <a:bodyPr/>
            <a:lstStyle/>
            <a:p>
              <a:endParaRPr lang="th-TH"/>
            </a:p>
          </p:txBody>
        </p:sp>
      </p:grpSp>
      <p:grpSp>
        <p:nvGrpSpPr>
          <p:cNvPr id="284811" name="Group 139"/>
          <p:cNvGrpSpPr>
            <a:grpSpLocks/>
          </p:cNvGrpSpPr>
          <p:nvPr/>
        </p:nvGrpSpPr>
        <p:grpSpPr bwMode="auto">
          <a:xfrm>
            <a:off x="4646613" y="3406775"/>
            <a:ext cx="3389312" cy="2976563"/>
            <a:chOff x="2927" y="2146"/>
            <a:chExt cx="2135" cy="1875"/>
          </a:xfrm>
        </p:grpSpPr>
        <p:grpSp>
          <p:nvGrpSpPr>
            <p:cNvPr id="284782" name="Group 110"/>
            <p:cNvGrpSpPr>
              <a:grpSpLocks/>
            </p:cNvGrpSpPr>
            <p:nvPr/>
          </p:nvGrpSpPr>
          <p:grpSpPr bwMode="auto">
            <a:xfrm>
              <a:off x="2927" y="2146"/>
              <a:ext cx="2135" cy="1875"/>
              <a:chOff x="3111" y="1166"/>
              <a:chExt cx="2135" cy="1875"/>
            </a:xfrm>
          </p:grpSpPr>
          <p:sp>
            <p:nvSpPr>
              <p:cNvPr id="284783" name="Line 111"/>
              <p:cNvSpPr>
                <a:spLocks noChangeShapeType="1"/>
              </p:cNvSpPr>
              <p:nvPr/>
            </p:nvSpPr>
            <p:spPr bwMode="auto">
              <a:xfrm>
                <a:off x="3762" y="2099"/>
                <a:ext cx="0" cy="0"/>
              </a:xfrm>
              <a:prstGeom prst="line">
                <a:avLst/>
              </a:prstGeom>
              <a:noFill/>
              <a:ln w="9525">
                <a:solidFill>
                  <a:srgbClr val="000000"/>
                </a:solidFill>
                <a:round/>
                <a:headEnd/>
                <a:tailEnd/>
              </a:ln>
            </p:spPr>
            <p:txBody>
              <a:bodyPr/>
              <a:lstStyle/>
              <a:p>
                <a:endParaRPr lang="th-TH"/>
              </a:p>
            </p:txBody>
          </p:sp>
          <p:sp>
            <p:nvSpPr>
              <p:cNvPr id="284784" name="Line 112"/>
              <p:cNvSpPr>
                <a:spLocks noChangeShapeType="1"/>
              </p:cNvSpPr>
              <p:nvPr/>
            </p:nvSpPr>
            <p:spPr bwMode="auto">
              <a:xfrm>
                <a:off x="3741" y="1942"/>
                <a:ext cx="0" cy="0"/>
              </a:xfrm>
              <a:prstGeom prst="line">
                <a:avLst/>
              </a:prstGeom>
              <a:noFill/>
              <a:ln w="9525">
                <a:solidFill>
                  <a:srgbClr val="000000"/>
                </a:solidFill>
                <a:round/>
                <a:headEnd/>
                <a:tailEnd/>
              </a:ln>
            </p:spPr>
            <p:txBody>
              <a:bodyPr/>
              <a:lstStyle/>
              <a:p>
                <a:endParaRPr lang="th-TH"/>
              </a:p>
            </p:txBody>
          </p:sp>
          <p:grpSp>
            <p:nvGrpSpPr>
              <p:cNvPr id="284785" name="Group 113"/>
              <p:cNvGrpSpPr>
                <a:grpSpLocks/>
              </p:cNvGrpSpPr>
              <p:nvPr/>
            </p:nvGrpSpPr>
            <p:grpSpPr bwMode="auto">
              <a:xfrm>
                <a:off x="3111" y="1166"/>
                <a:ext cx="2126" cy="1875"/>
                <a:chOff x="843" y="590"/>
                <a:chExt cx="2126" cy="1875"/>
              </a:xfrm>
            </p:grpSpPr>
            <p:grpSp>
              <p:nvGrpSpPr>
                <p:cNvPr id="284786" name="Group 114"/>
                <p:cNvGrpSpPr>
                  <a:grpSpLocks/>
                </p:cNvGrpSpPr>
                <p:nvPr/>
              </p:nvGrpSpPr>
              <p:grpSpPr bwMode="auto">
                <a:xfrm>
                  <a:off x="843" y="590"/>
                  <a:ext cx="2126" cy="1875"/>
                  <a:chOff x="843" y="590"/>
                  <a:chExt cx="2126" cy="1875"/>
                </a:xfrm>
              </p:grpSpPr>
              <p:sp>
                <p:nvSpPr>
                  <p:cNvPr id="284787" name="Text Box 115"/>
                  <p:cNvSpPr txBox="1">
                    <a:spLocks noChangeArrowheads="1"/>
                  </p:cNvSpPr>
                  <p:nvPr/>
                </p:nvSpPr>
                <p:spPr bwMode="auto">
                  <a:xfrm>
                    <a:off x="843" y="590"/>
                    <a:ext cx="252" cy="211"/>
                  </a:xfrm>
                  <a:prstGeom prst="rect">
                    <a:avLst/>
                  </a:prstGeom>
                  <a:noFill/>
                  <a:ln w="9525">
                    <a:noFill/>
                    <a:miter lim="800000"/>
                    <a:headEnd/>
                    <a:tailEnd/>
                  </a:ln>
                </p:spPr>
                <p:txBody>
                  <a:bodyPr/>
                  <a:lstStyle/>
                  <a:p>
                    <a:pPr algn="ctr"/>
                    <a:r>
                      <a:rPr lang="en-US" sz="1200" i="1" baseline="0">
                        <a:latin typeface="Times New Roman" pitchFamily="18" charset="0"/>
                      </a:rPr>
                      <a:t>T</a:t>
                    </a:r>
                    <a:endParaRPr lang="en-US" sz="1200" i="1" baseline="0">
                      <a:latin typeface="Times New Roman" pitchFamily="18" charset="0"/>
                      <a:cs typeface="Arial" pitchFamily="34" charset="0"/>
                    </a:endParaRPr>
                  </a:p>
                </p:txBody>
              </p:sp>
              <p:sp>
                <p:nvSpPr>
                  <p:cNvPr id="284788" name="Line 116"/>
                  <p:cNvSpPr>
                    <a:spLocks noChangeShapeType="1"/>
                  </p:cNvSpPr>
                  <p:nvPr/>
                </p:nvSpPr>
                <p:spPr bwMode="auto">
                  <a:xfrm flipV="1">
                    <a:off x="1112" y="646"/>
                    <a:ext cx="6" cy="1604"/>
                  </a:xfrm>
                  <a:prstGeom prst="line">
                    <a:avLst/>
                  </a:prstGeom>
                  <a:noFill/>
                  <a:ln w="38100">
                    <a:solidFill>
                      <a:srgbClr val="808080"/>
                    </a:solidFill>
                    <a:round/>
                    <a:headEnd/>
                    <a:tailEnd type="stealth" w="med" len="med"/>
                  </a:ln>
                </p:spPr>
                <p:txBody>
                  <a:bodyPr/>
                  <a:lstStyle/>
                  <a:p>
                    <a:endParaRPr lang="th-TH"/>
                  </a:p>
                </p:txBody>
              </p:sp>
              <p:sp>
                <p:nvSpPr>
                  <p:cNvPr id="284789" name="Line 117"/>
                  <p:cNvSpPr>
                    <a:spLocks noChangeShapeType="1"/>
                  </p:cNvSpPr>
                  <p:nvPr/>
                </p:nvSpPr>
                <p:spPr bwMode="auto">
                  <a:xfrm flipV="1">
                    <a:off x="1099" y="2235"/>
                    <a:ext cx="1751" cy="15"/>
                  </a:xfrm>
                  <a:prstGeom prst="line">
                    <a:avLst/>
                  </a:prstGeom>
                  <a:noFill/>
                  <a:ln w="38100">
                    <a:solidFill>
                      <a:srgbClr val="808080"/>
                    </a:solidFill>
                    <a:round/>
                    <a:headEnd/>
                    <a:tailEnd type="stealth" w="med" len="med"/>
                  </a:ln>
                </p:spPr>
                <p:txBody>
                  <a:bodyPr/>
                  <a:lstStyle/>
                  <a:p>
                    <a:endParaRPr lang="th-TH"/>
                  </a:p>
                </p:txBody>
              </p:sp>
              <p:sp>
                <p:nvSpPr>
                  <p:cNvPr id="284790" name="Text Box 118"/>
                  <p:cNvSpPr txBox="1">
                    <a:spLocks noChangeArrowheads="1"/>
                  </p:cNvSpPr>
                  <p:nvPr/>
                </p:nvSpPr>
                <p:spPr bwMode="auto">
                  <a:xfrm>
                    <a:off x="2659" y="2254"/>
                    <a:ext cx="310" cy="211"/>
                  </a:xfrm>
                  <a:prstGeom prst="rect">
                    <a:avLst/>
                  </a:prstGeom>
                  <a:noFill/>
                  <a:ln w="9525">
                    <a:noFill/>
                    <a:miter lim="800000"/>
                    <a:headEnd/>
                    <a:tailEnd/>
                  </a:ln>
                </p:spPr>
                <p:txBody>
                  <a:bodyPr/>
                  <a:lstStyle/>
                  <a:p>
                    <a:pPr algn="ctr"/>
                    <a:r>
                      <a:rPr lang="en-US" sz="1200" i="1" baseline="0">
                        <a:latin typeface="Times New Roman" pitchFamily="18" charset="0"/>
                      </a:rPr>
                      <a:t>s</a:t>
                    </a:r>
                    <a:endParaRPr lang="en-US" sz="1200" i="1" baseline="0">
                      <a:latin typeface="Times New Roman" pitchFamily="18" charset="0"/>
                      <a:cs typeface="Arial" pitchFamily="34" charset="0"/>
                    </a:endParaRPr>
                  </a:p>
                </p:txBody>
              </p:sp>
            </p:grpSp>
            <p:grpSp>
              <p:nvGrpSpPr>
                <p:cNvPr id="284791" name="Group 119"/>
                <p:cNvGrpSpPr>
                  <a:grpSpLocks/>
                </p:cNvGrpSpPr>
                <p:nvPr/>
              </p:nvGrpSpPr>
              <p:grpSpPr bwMode="auto">
                <a:xfrm>
                  <a:off x="1215" y="1038"/>
                  <a:ext cx="1465" cy="1015"/>
                  <a:chOff x="1215" y="1038"/>
                  <a:chExt cx="1465" cy="1015"/>
                </a:xfrm>
              </p:grpSpPr>
              <p:sp>
                <p:nvSpPr>
                  <p:cNvPr id="284792" name="Freeform 120"/>
                  <p:cNvSpPr>
                    <a:spLocks/>
                  </p:cNvSpPr>
                  <p:nvPr/>
                </p:nvSpPr>
                <p:spPr bwMode="auto">
                  <a:xfrm>
                    <a:off x="1215" y="1065"/>
                    <a:ext cx="1465" cy="988"/>
                  </a:xfrm>
                  <a:custGeom>
                    <a:avLst/>
                    <a:gdLst/>
                    <a:ahLst/>
                    <a:cxnLst>
                      <a:cxn ang="0">
                        <a:pos x="0" y="988"/>
                      </a:cxn>
                      <a:cxn ang="0">
                        <a:pos x="63" y="793"/>
                      </a:cxn>
                      <a:cxn ang="0">
                        <a:pos x="117" y="635"/>
                      </a:cxn>
                      <a:cxn ang="0">
                        <a:pos x="188" y="428"/>
                      </a:cxn>
                      <a:cxn ang="0">
                        <a:pos x="277" y="231"/>
                      </a:cxn>
                      <a:cxn ang="0">
                        <a:pos x="412" y="36"/>
                      </a:cxn>
                      <a:cxn ang="0">
                        <a:pos x="595" y="13"/>
                      </a:cxn>
                      <a:cxn ang="0">
                        <a:pos x="738" y="112"/>
                      </a:cxn>
                      <a:cxn ang="0">
                        <a:pos x="841" y="211"/>
                      </a:cxn>
                      <a:cxn ang="0">
                        <a:pos x="922" y="304"/>
                      </a:cxn>
                      <a:cxn ang="0">
                        <a:pos x="1054" y="457"/>
                      </a:cxn>
                      <a:cxn ang="0">
                        <a:pos x="1193" y="623"/>
                      </a:cxn>
                      <a:cxn ang="0">
                        <a:pos x="1311" y="770"/>
                      </a:cxn>
                      <a:cxn ang="0">
                        <a:pos x="1465" y="942"/>
                      </a:cxn>
                    </a:cxnLst>
                    <a:rect l="0" t="0" r="r" b="b"/>
                    <a:pathLst>
                      <a:path w="1465" h="988">
                        <a:moveTo>
                          <a:pt x="0" y="988"/>
                        </a:moveTo>
                        <a:cubicBezTo>
                          <a:pt x="10" y="956"/>
                          <a:pt x="43" y="852"/>
                          <a:pt x="63" y="793"/>
                        </a:cubicBezTo>
                        <a:cubicBezTo>
                          <a:pt x="83" y="734"/>
                          <a:pt x="96" y="696"/>
                          <a:pt x="117" y="635"/>
                        </a:cubicBezTo>
                        <a:cubicBezTo>
                          <a:pt x="138" y="574"/>
                          <a:pt x="161" y="495"/>
                          <a:pt x="188" y="428"/>
                        </a:cubicBezTo>
                        <a:cubicBezTo>
                          <a:pt x="215" y="361"/>
                          <a:pt x="240" y="296"/>
                          <a:pt x="277" y="231"/>
                        </a:cubicBezTo>
                        <a:cubicBezTo>
                          <a:pt x="314" y="166"/>
                          <a:pt x="359" y="72"/>
                          <a:pt x="412" y="36"/>
                        </a:cubicBezTo>
                        <a:cubicBezTo>
                          <a:pt x="465" y="0"/>
                          <a:pt x="541" y="1"/>
                          <a:pt x="595" y="13"/>
                        </a:cubicBezTo>
                        <a:cubicBezTo>
                          <a:pt x="649" y="26"/>
                          <a:pt x="697" y="79"/>
                          <a:pt x="738" y="112"/>
                        </a:cubicBezTo>
                        <a:cubicBezTo>
                          <a:pt x="780" y="145"/>
                          <a:pt x="811" y="179"/>
                          <a:pt x="841" y="211"/>
                        </a:cubicBezTo>
                        <a:cubicBezTo>
                          <a:pt x="871" y="243"/>
                          <a:pt x="886" y="263"/>
                          <a:pt x="922" y="304"/>
                        </a:cubicBezTo>
                        <a:cubicBezTo>
                          <a:pt x="958" y="345"/>
                          <a:pt x="1009" y="404"/>
                          <a:pt x="1054" y="457"/>
                        </a:cubicBezTo>
                        <a:cubicBezTo>
                          <a:pt x="1099" y="510"/>
                          <a:pt x="1150" y="571"/>
                          <a:pt x="1193" y="623"/>
                        </a:cubicBezTo>
                        <a:cubicBezTo>
                          <a:pt x="1237" y="675"/>
                          <a:pt x="1266" y="717"/>
                          <a:pt x="1311" y="770"/>
                        </a:cubicBezTo>
                        <a:cubicBezTo>
                          <a:pt x="1356" y="823"/>
                          <a:pt x="1433" y="906"/>
                          <a:pt x="1465" y="942"/>
                        </a:cubicBezTo>
                      </a:path>
                    </a:pathLst>
                  </a:custGeom>
                  <a:noFill/>
                  <a:ln w="50800">
                    <a:solidFill>
                      <a:srgbClr val="800080"/>
                    </a:solidFill>
                    <a:round/>
                    <a:headEnd/>
                    <a:tailEnd/>
                  </a:ln>
                  <a:effectLst/>
                </p:spPr>
                <p:txBody>
                  <a:bodyPr/>
                  <a:lstStyle/>
                  <a:p>
                    <a:endParaRPr lang="th-TH"/>
                  </a:p>
                </p:txBody>
              </p:sp>
              <p:sp>
                <p:nvSpPr>
                  <p:cNvPr id="284793" name="Oval 121"/>
                  <p:cNvSpPr>
                    <a:spLocks noChangeArrowheads="1"/>
                  </p:cNvSpPr>
                  <p:nvPr/>
                </p:nvSpPr>
                <p:spPr bwMode="auto">
                  <a:xfrm>
                    <a:off x="1709" y="1038"/>
                    <a:ext cx="67" cy="57"/>
                  </a:xfrm>
                  <a:prstGeom prst="ellipse">
                    <a:avLst/>
                  </a:prstGeom>
                  <a:solidFill>
                    <a:srgbClr val="FF0000"/>
                  </a:solidFill>
                  <a:ln w="9525">
                    <a:noFill/>
                    <a:round/>
                    <a:headEnd/>
                    <a:tailEnd/>
                  </a:ln>
                  <a:effectLst/>
                </p:spPr>
                <p:txBody>
                  <a:bodyPr wrap="none" anchor="ctr"/>
                  <a:lstStyle/>
                  <a:p>
                    <a:endParaRPr lang="th-TH"/>
                  </a:p>
                </p:txBody>
              </p:sp>
            </p:grpSp>
          </p:grpSp>
          <p:sp>
            <p:nvSpPr>
              <p:cNvPr id="284794" name="Freeform 122"/>
              <p:cNvSpPr>
                <a:spLocks/>
              </p:cNvSpPr>
              <p:nvPr/>
            </p:nvSpPr>
            <p:spPr bwMode="auto">
              <a:xfrm>
                <a:off x="3420" y="1436"/>
                <a:ext cx="1212" cy="1004"/>
              </a:xfrm>
              <a:custGeom>
                <a:avLst/>
                <a:gdLst/>
                <a:ahLst/>
                <a:cxnLst>
                  <a:cxn ang="0">
                    <a:pos x="0" y="1004"/>
                  </a:cxn>
                  <a:cxn ang="0">
                    <a:pos x="304" y="508"/>
                  </a:cxn>
                  <a:cxn ang="0">
                    <a:pos x="974" y="502"/>
                  </a:cxn>
                  <a:cxn ang="0">
                    <a:pos x="1060" y="356"/>
                  </a:cxn>
                  <a:cxn ang="0">
                    <a:pos x="1144" y="180"/>
                  </a:cxn>
                  <a:cxn ang="0">
                    <a:pos x="1212" y="0"/>
                  </a:cxn>
                </a:cxnLst>
                <a:rect l="0" t="0" r="r" b="b"/>
                <a:pathLst>
                  <a:path w="1212" h="1004">
                    <a:moveTo>
                      <a:pt x="0" y="1004"/>
                    </a:moveTo>
                    <a:lnTo>
                      <a:pt x="304" y="508"/>
                    </a:lnTo>
                    <a:lnTo>
                      <a:pt x="974" y="502"/>
                    </a:lnTo>
                    <a:lnTo>
                      <a:pt x="1060" y="356"/>
                    </a:lnTo>
                    <a:lnTo>
                      <a:pt x="1144" y="180"/>
                    </a:lnTo>
                    <a:lnTo>
                      <a:pt x="1212" y="0"/>
                    </a:lnTo>
                  </a:path>
                </a:pathLst>
              </a:custGeom>
              <a:noFill/>
              <a:ln w="12700">
                <a:solidFill>
                  <a:srgbClr val="CCFFFF"/>
                </a:solidFill>
                <a:round/>
                <a:headEnd/>
                <a:tailEnd/>
              </a:ln>
            </p:spPr>
            <p:txBody>
              <a:bodyPr/>
              <a:lstStyle/>
              <a:p>
                <a:endParaRPr lang="th-TH"/>
              </a:p>
            </p:txBody>
          </p:sp>
          <p:sp>
            <p:nvSpPr>
              <p:cNvPr id="284795" name="Text Box 123"/>
              <p:cNvSpPr txBox="1">
                <a:spLocks noChangeArrowheads="1"/>
              </p:cNvSpPr>
              <p:nvPr/>
            </p:nvSpPr>
            <p:spPr bwMode="auto">
              <a:xfrm>
                <a:off x="4557" y="1484"/>
                <a:ext cx="224" cy="139"/>
              </a:xfrm>
              <a:prstGeom prst="rect">
                <a:avLst/>
              </a:prstGeom>
              <a:noFill/>
              <a:ln w="9525">
                <a:noFill/>
                <a:miter lim="800000"/>
                <a:headEnd/>
                <a:tailEnd/>
              </a:ln>
            </p:spPr>
            <p:txBody>
              <a:bodyPr/>
              <a:lstStyle/>
              <a:p>
                <a:pPr algn="ctr"/>
                <a:r>
                  <a:rPr lang="en-US" sz="1000" i="1" baseline="0">
                    <a:latin typeface="Times New Roman" pitchFamily="18" charset="0"/>
                  </a:rPr>
                  <a:t>P</a:t>
                </a:r>
                <a:r>
                  <a:rPr lang="en-US" sz="1000" i="1">
                    <a:latin typeface="Times New Roman" pitchFamily="18" charset="0"/>
                  </a:rPr>
                  <a:t>2</a:t>
                </a:r>
                <a:endParaRPr lang="en-US" sz="1000" i="1">
                  <a:latin typeface="Times New Roman" pitchFamily="18" charset="0"/>
                  <a:cs typeface="Arial" pitchFamily="34" charset="0"/>
                </a:endParaRPr>
              </a:p>
            </p:txBody>
          </p:sp>
          <p:sp>
            <p:nvSpPr>
              <p:cNvPr id="284796" name="Freeform 124"/>
              <p:cNvSpPr>
                <a:spLocks/>
              </p:cNvSpPr>
              <p:nvPr/>
            </p:nvSpPr>
            <p:spPr bwMode="auto">
              <a:xfrm>
                <a:off x="3420" y="1752"/>
                <a:ext cx="1696" cy="888"/>
              </a:xfrm>
              <a:custGeom>
                <a:avLst/>
                <a:gdLst/>
                <a:ahLst/>
                <a:cxnLst>
                  <a:cxn ang="0">
                    <a:pos x="0" y="888"/>
                  </a:cxn>
                  <a:cxn ang="0">
                    <a:pos x="140" y="652"/>
                  </a:cxn>
                  <a:cxn ang="0">
                    <a:pos x="1346" y="641"/>
                  </a:cxn>
                  <a:cxn ang="0">
                    <a:pos x="1452" y="492"/>
                  </a:cxn>
                  <a:cxn ang="0">
                    <a:pos x="1536" y="364"/>
                  </a:cxn>
                  <a:cxn ang="0">
                    <a:pos x="1616" y="208"/>
                  </a:cxn>
                  <a:cxn ang="0">
                    <a:pos x="1696" y="0"/>
                  </a:cxn>
                </a:cxnLst>
                <a:rect l="0" t="0" r="r" b="b"/>
                <a:pathLst>
                  <a:path w="1696" h="888">
                    <a:moveTo>
                      <a:pt x="0" y="888"/>
                    </a:moveTo>
                    <a:lnTo>
                      <a:pt x="140" y="652"/>
                    </a:lnTo>
                    <a:lnTo>
                      <a:pt x="1346" y="641"/>
                    </a:lnTo>
                    <a:lnTo>
                      <a:pt x="1452" y="492"/>
                    </a:lnTo>
                    <a:lnTo>
                      <a:pt x="1536" y="364"/>
                    </a:lnTo>
                    <a:lnTo>
                      <a:pt x="1616" y="208"/>
                    </a:lnTo>
                    <a:lnTo>
                      <a:pt x="1696" y="0"/>
                    </a:lnTo>
                  </a:path>
                </a:pathLst>
              </a:custGeom>
              <a:noFill/>
              <a:ln w="12700">
                <a:solidFill>
                  <a:srgbClr val="CCFFFF"/>
                </a:solidFill>
                <a:round/>
                <a:headEnd/>
                <a:tailEnd/>
              </a:ln>
            </p:spPr>
            <p:txBody>
              <a:bodyPr/>
              <a:lstStyle/>
              <a:p>
                <a:endParaRPr lang="th-TH"/>
              </a:p>
            </p:txBody>
          </p:sp>
          <p:sp>
            <p:nvSpPr>
              <p:cNvPr id="284797" name="Text Box 125"/>
              <p:cNvSpPr txBox="1">
                <a:spLocks noChangeArrowheads="1"/>
              </p:cNvSpPr>
              <p:nvPr/>
            </p:nvSpPr>
            <p:spPr bwMode="auto">
              <a:xfrm>
                <a:off x="5022" y="1853"/>
                <a:ext cx="224" cy="139"/>
              </a:xfrm>
              <a:prstGeom prst="rect">
                <a:avLst/>
              </a:prstGeom>
              <a:noFill/>
              <a:ln w="9525">
                <a:noFill/>
                <a:miter lim="800000"/>
                <a:headEnd/>
                <a:tailEnd/>
              </a:ln>
            </p:spPr>
            <p:txBody>
              <a:bodyPr/>
              <a:lstStyle/>
              <a:p>
                <a:pPr algn="ctr"/>
                <a:r>
                  <a:rPr lang="en-US" sz="1000" i="1" baseline="0">
                    <a:latin typeface="Times New Roman" pitchFamily="18" charset="0"/>
                  </a:rPr>
                  <a:t>P</a:t>
                </a:r>
                <a:r>
                  <a:rPr lang="en-US" sz="1000" i="1">
                    <a:latin typeface="Times New Roman" pitchFamily="18" charset="0"/>
                  </a:rPr>
                  <a:t>1</a:t>
                </a:r>
                <a:endParaRPr lang="en-US" sz="1000" i="1">
                  <a:latin typeface="Times New Roman" pitchFamily="18" charset="0"/>
                  <a:cs typeface="Arial" pitchFamily="34" charset="0"/>
                </a:endParaRPr>
              </a:p>
            </p:txBody>
          </p:sp>
        </p:grpSp>
        <p:sp>
          <p:nvSpPr>
            <p:cNvPr id="284801" name="Freeform 129"/>
            <p:cNvSpPr>
              <a:spLocks/>
            </p:cNvSpPr>
            <p:nvPr/>
          </p:nvSpPr>
          <p:spPr bwMode="auto">
            <a:xfrm>
              <a:off x="3232" y="2180"/>
              <a:ext cx="1192" cy="1096"/>
            </a:xfrm>
            <a:custGeom>
              <a:avLst/>
              <a:gdLst/>
              <a:ahLst/>
              <a:cxnLst>
                <a:cxn ang="0">
                  <a:pos x="0" y="1096"/>
                </a:cxn>
                <a:cxn ang="0">
                  <a:pos x="100" y="914"/>
                </a:cxn>
                <a:cxn ang="0">
                  <a:pos x="248" y="678"/>
                </a:cxn>
                <a:cxn ang="0">
                  <a:pos x="386" y="490"/>
                </a:cxn>
                <a:cxn ang="0">
                  <a:pos x="460" y="424"/>
                </a:cxn>
                <a:cxn ang="0">
                  <a:pos x="546" y="392"/>
                </a:cxn>
                <a:cxn ang="0">
                  <a:pos x="638" y="384"/>
                </a:cxn>
                <a:cxn ang="0">
                  <a:pos x="760" y="374"/>
                </a:cxn>
                <a:cxn ang="0">
                  <a:pos x="856" y="346"/>
                </a:cxn>
                <a:cxn ang="0">
                  <a:pos x="944" y="308"/>
                </a:cxn>
                <a:cxn ang="0">
                  <a:pos x="1014" y="268"/>
                </a:cxn>
                <a:cxn ang="0">
                  <a:pos x="1066" y="212"/>
                </a:cxn>
                <a:cxn ang="0">
                  <a:pos x="1120" y="136"/>
                </a:cxn>
                <a:cxn ang="0">
                  <a:pos x="1158" y="72"/>
                </a:cxn>
                <a:cxn ang="0">
                  <a:pos x="1192" y="0"/>
                </a:cxn>
              </a:cxnLst>
              <a:rect l="0" t="0" r="r" b="b"/>
              <a:pathLst>
                <a:path w="1192" h="1096">
                  <a:moveTo>
                    <a:pt x="0" y="1096"/>
                  </a:moveTo>
                  <a:lnTo>
                    <a:pt x="100" y="914"/>
                  </a:lnTo>
                  <a:lnTo>
                    <a:pt x="248" y="678"/>
                  </a:lnTo>
                  <a:lnTo>
                    <a:pt x="386" y="490"/>
                  </a:lnTo>
                  <a:lnTo>
                    <a:pt x="460" y="424"/>
                  </a:lnTo>
                  <a:lnTo>
                    <a:pt x="546" y="392"/>
                  </a:lnTo>
                  <a:lnTo>
                    <a:pt x="638" y="384"/>
                  </a:lnTo>
                  <a:lnTo>
                    <a:pt x="760" y="374"/>
                  </a:lnTo>
                  <a:lnTo>
                    <a:pt x="856" y="346"/>
                  </a:lnTo>
                  <a:lnTo>
                    <a:pt x="944" y="308"/>
                  </a:lnTo>
                  <a:lnTo>
                    <a:pt x="1014" y="268"/>
                  </a:lnTo>
                  <a:lnTo>
                    <a:pt x="1066" y="212"/>
                  </a:lnTo>
                  <a:lnTo>
                    <a:pt x="1120" y="136"/>
                  </a:lnTo>
                  <a:lnTo>
                    <a:pt x="1158" y="72"/>
                  </a:lnTo>
                  <a:lnTo>
                    <a:pt x="1192" y="0"/>
                  </a:lnTo>
                </a:path>
              </a:pathLst>
            </a:custGeom>
            <a:noFill/>
            <a:ln w="9525">
              <a:solidFill>
                <a:schemeClr val="tx1"/>
              </a:solidFill>
              <a:round/>
              <a:headEnd/>
              <a:tailEnd/>
            </a:ln>
            <a:effectLst/>
          </p:spPr>
          <p:txBody>
            <a:bodyPr/>
            <a:lstStyle/>
            <a:p>
              <a:endParaRPr lang="th-TH"/>
            </a:p>
          </p:txBody>
        </p:sp>
        <p:sp>
          <p:nvSpPr>
            <p:cNvPr id="284802" name="Freeform 130"/>
            <p:cNvSpPr>
              <a:spLocks/>
            </p:cNvSpPr>
            <p:nvPr/>
          </p:nvSpPr>
          <p:spPr bwMode="auto">
            <a:xfrm>
              <a:off x="3372" y="2214"/>
              <a:ext cx="1038" cy="1168"/>
            </a:xfrm>
            <a:custGeom>
              <a:avLst/>
              <a:gdLst/>
              <a:ahLst/>
              <a:cxnLst>
                <a:cxn ang="0">
                  <a:pos x="4" y="1168"/>
                </a:cxn>
                <a:cxn ang="0">
                  <a:pos x="2" y="810"/>
                </a:cxn>
                <a:cxn ang="0">
                  <a:pos x="111" y="639"/>
                </a:cxn>
                <a:cxn ang="0">
                  <a:pos x="249" y="451"/>
                </a:cxn>
                <a:cxn ang="0">
                  <a:pos x="323" y="385"/>
                </a:cxn>
                <a:cxn ang="0">
                  <a:pos x="412" y="360"/>
                </a:cxn>
                <a:cxn ang="0">
                  <a:pos x="518" y="348"/>
                </a:cxn>
                <a:cxn ang="0">
                  <a:pos x="616" y="340"/>
                </a:cxn>
                <a:cxn ang="0">
                  <a:pos x="718" y="312"/>
                </a:cxn>
                <a:cxn ang="0">
                  <a:pos x="784" y="282"/>
                </a:cxn>
                <a:cxn ang="0">
                  <a:pos x="860" y="246"/>
                </a:cxn>
                <a:cxn ang="0">
                  <a:pos x="898" y="210"/>
                </a:cxn>
                <a:cxn ang="0">
                  <a:pos x="930" y="176"/>
                </a:cxn>
                <a:cxn ang="0">
                  <a:pos x="976" y="108"/>
                </a:cxn>
                <a:cxn ang="0">
                  <a:pos x="1036" y="0"/>
                </a:cxn>
                <a:cxn ang="0">
                  <a:pos x="1038" y="1160"/>
                </a:cxn>
                <a:cxn ang="0">
                  <a:pos x="0" y="1164"/>
                </a:cxn>
              </a:cxnLst>
              <a:rect l="0" t="0" r="r" b="b"/>
              <a:pathLst>
                <a:path w="1038" h="1168">
                  <a:moveTo>
                    <a:pt x="4" y="1168"/>
                  </a:moveTo>
                  <a:lnTo>
                    <a:pt x="2" y="810"/>
                  </a:lnTo>
                  <a:lnTo>
                    <a:pt x="111" y="639"/>
                  </a:lnTo>
                  <a:lnTo>
                    <a:pt x="249" y="451"/>
                  </a:lnTo>
                  <a:lnTo>
                    <a:pt x="323" y="385"/>
                  </a:lnTo>
                  <a:lnTo>
                    <a:pt x="412" y="360"/>
                  </a:lnTo>
                  <a:lnTo>
                    <a:pt x="518" y="348"/>
                  </a:lnTo>
                  <a:lnTo>
                    <a:pt x="616" y="340"/>
                  </a:lnTo>
                  <a:lnTo>
                    <a:pt x="718" y="312"/>
                  </a:lnTo>
                  <a:lnTo>
                    <a:pt x="784" y="282"/>
                  </a:lnTo>
                  <a:lnTo>
                    <a:pt x="860" y="246"/>
                  </a:lnTo>
                  <a:lnTo>
                    <a:pt x="898" y="210"/>
                  </a:lnTo>
                  <a:lnTo>
                    <a:pt x="930" y="176"/>
                  </a:lnTo>
                  <a:lnTo>
                    <a:pt x="976" y="108"/>
                  </a:lnTo>
                  <a:lnTo>
                    <a:pt x="1036" y="0"/>
                  </a:lnTo>
                  <a:lnTo>
                    <a:pt x="1038" y="1160"/>
                  </a:lnTo>
                  <a:lnTo>
                    <a:pt x="0" y="1164"/>
                  </a:lnTo>
                </a:path>
              </a:pathLst>
            </a:custGeom>
            <a:noFill/>
            <a:ln w="25400">
              <a:solidFill>
                <a:srgbClr val="FF0000"/>
              </a:solidFill>
              <a:round/>
              <a:headEnd/>
              <a:tailEnd/>
            </a:ln>
            <a:effectLst/>
          </p:spPr>
          <p:txBody>
            <a:bodyPr/>
            <a:lstStyle/>
            <a:p>
              <a:endParaRPr lang="th-TH"/>
            </a:p>
          </p:txBody>
        </p:sp>
        <p:sp>
          <p:nvSpPr>
            <p:cNvPr id="284803" name="Text Box 131"/>
            <p:cNvSpPr txBox="1">
              <a:spLocks noChangeArrowheads="1"/>
            </p:cNvSpPr>
            <p:nvPr/>
          </p:nvSpPr>
          <p:spPr bwMode="auto">
            <a:xfrm>
              <a:off x="3225" y="2189"/>
              <a:ext cx="1236" cy="288"/>
            </a:xfrm>
            <a:prstGeom prst="rect">
              <a:avLst/>
            </a:prstGeom>
            <a:noFill/>
            <a:ln w="9525" algn="ctr">
              <a:noFill/>
              <a:miter lim="800000"/>
              <a:headEnd/>
              <a:tailEnd/>
            </a:ln>
            <a:effectLst/>
          </p:spPr>
          <p:txBody>
            <a:bodyPr>
              <a:spAutoFit/>
            </a:bodyPr>
            <a:lstStyle/>
            <a:p>
              <a:pPr algn="ctr"/>
              <a:r>
                <a:rPr lang="en-US" sz="1200" b="1" i="1" baseline="0">
                  <a:solidFill>
                    <a:srgbClr val="FFFF00"/>
                  </a:solidFill>
                  <a:latin typeface="Times New Roman" pitchFamily="18" charset="0"/>
                </a:rPr>
                <a:t>4. Supercritical Pressure Rankine Cycle</a:t>
              </a:r>
              <a:endParaRPr lang="th-TH" sz="1200" b="1" i="1" baseline="0">
                <a:solidFill>
                  <a:srgbClr val="FFFF00"/>
                </a:solidFill>
                <a:latin typeface="Times New Roman" pitchFamily="18" charset="0"/>
              </a:endParaRPr>
            </a:p>
          </p:txBody>
        </p:sp>
      </p:grpSp>
      <p:grpSp>
        <p:nvGrpSpPr>
          <p:cNvPr id="284810" name="Group 138"/>
          <p:cNvGrpSpPr>
            <a:grpSpLocks/>
          </p:cNvGrpSpPr>
          <p:nvPr/>
        </p:nvGrpSpPr>
        <p:grpSpPr bwMode="auto">
          <a:xfrm>
            <a:off x="4654550" y="528638"/>
            <a:ext cx="3389313" cy="2976562"/>
            <a:chOff x="2932" y="333"/>
            <a:chExt cx="2135" cy="1875"/>
          </a:xfrm>
        </p:grpSpPr>
        <p:grpSp>
          <p:nvGrpSpPr>
            <p:cNvPr id="284761" name="Group 89"/>
            <p:cNvGrpSpPr>
              <a:grpSpLocks/>
            </p:cNvGrpSpPr>
            <p:nvPr/>
          </p:nvGrpSpPr>
          <p:grpSpPr bwMode="auto">
            <a:xfrm>
              <a:off x="2932" y="333"/>
              <a:ext cx="2135" cy="1875"/>
              <a:chOff x="3111" y="1166"/>
              <a:chExt cx="2135" cy="1875"/>
            </a:xfrm>
          </p:grpSpPr>
          <p:sp>
            <p:nvSpPr>
              <p:cNvPr id="284762" name="Line 90"/>
              <p:cNvSpPr>
                <a:spLocks noChangeShapeType="1"/>
              </p:cNvSpPr>
              <p:nvPr/>
            </p:nvSpPr>
            <p:spPr bwMode="auto">
              <a:xfrm>
                <a:off x="3762" y="2099"/>
                <a:ext cx="0" cy="0"/>
              </a:xfrm>
              <a:prstGeom prst="line">
                <a:avLst/>
              </a:prstGeom>
              <a:noFill/>
              <a:ln w="9525">
                <a:solidFill>
                  <a:srgbClr val="000000"/>
                </a:solidFill>
                <a:round/>
                <a:headEnd/>
                <a:tailEnd/>
              </a:ln>
            </p:spPr>
            <p:txBody>
              <a:bodyPr/>
              <a:lstStyle/>
              <a:p>
                <a:endParaRPr lang="th-TH"/>
              </a:p>
            </p:txBody>
          </p:sp>
          <p:sp>
            <p:nvSpPr>
              <p:cNvPr id="284763" name="Line 91"/>
              <p:cNvSpPr>
                <a:spLocks noChangeShapeType="1"/>
              </p:cNvSpPr>
              <p:nvPr/>
            </p:nvSpPr>
            <p:spPr bwMode="auto">
              <a:xfrm>
                <a:off x="3741" y="1942"/>
                <a:ext cx="0" cy="0"/>
              </a:xfrm>
              <a:prstGeom prst="line">
                <a:avLst/>
              </a:prstGeom>
              <a:noFill/>
              <a:ln w="9525">
                <a:solidFill>
                  <a:srgbClr val="000000"/>
                </a:solidFill>
                <a:round/>
                <a:headEnd/>
                <a:tailEnd/>
              </a:ln>
            </p:spPr>
            <p:txBody>
              <a:bodyPr/>
              <a:lstStyle/>
              <a:p>
                <a:endParaRPr lang="th-TH"/>
              </a:p>
            </p:txBody>
          </p:sp>
          <p:grpSp>
            <p:nvGrpSpPr>
              <p:cNvPr id="284764" name="Group 92"/>
              <p:cNvGrpSpPr>
                <a:grpSpLocks/>
              </p:cNvGrpSpPr>
              <p:nvPr/>
            </p:nvGrpSpPr>
            <p:grpSpPr bwMode="auto">
              <a:xfrm>
                <a:off x="3111" y="1166"/>
                <a:ext cx="2126" cy="1875"/>
                <a:chOff x="843" y="590"/>
                <a:chExt cx="2126" cy="1875"/>
              </a:xfrm>
            </p:grpSpPr>
            <p:grpSp>
              <p:nvGrpSpPr>
                <p:cNvPr id="284765" name="Group 93"/>
                <p:cNvGrpSpPr>
                  <a:grpSpLocks/>
                </p:cNvGrpSpPr>
                <p:nvPr/>
              </p:nvGrpSpPr>
              <p:grpSpPr bwMode="auto">
                <a:xfrm>
                  <a:off x="843" y="590"/>
                  <a:ext cx="2126" cy="1875"/>
                  <a:chOff x="843" y="590"/>
                  <a:chExt cx="2126" cy="1875"/>
                </a:xfrm>
              </p:grpSpPr>
              <p:sp>
                <p:nvSpPr>
                  <p:cNvPr id="284766" name="Text Box 94"/>
                  <p:cNvSpPr txBox="1">
                    <a:spLocks noChangeArrowheads="1"/>
                  </p:cNvSpPr>
                  <p:nvPr/>
                </p:nvSpPr>
                <p:spPr bwMode="auto">
                  <a:xfrm>
                    <a:off x="843" y="590"/>
                    <a:ext cx="252" cy="211"/>
                  </a:xfrm>
                  <a:prstGeom prst="rect">
                    <a:avLst/>
                  </a:prstGeom>
                  <a:noFill/>
                  <a:ln w="9525">
                    <a:noFill/>
                    <a:miter lim="800000"/>
                    <a:headEnd/>
                    <a:tailEnd/>
                  </a:ln>
                </p:spPr>
                <p:txBody>
                  <a:bodyPr/>
                  <a:lstStyle/>
                  <a:p>
                    <a:pPr algn="ctr"/>
                    <a:r>
                      <a:rPr lang="en-US" sz="1200" i="1" baseline="0">
                        <a:latin typeface="Times New Roman" pitchFamily="18" charset="0"/>
                      </a:rPr>
                      <a:t>T</a:t>
                    </a:r>
                    <a:endParaRPr lang="en-US" sz="1200" i="1" baseline="0">
                      <a:latin typeface="Times New Roman" pitchFamily="18" charset="0"/>
                      <a:cs typeface="Arial" pitchFamily="34" charset="0"/>
                    </a:endParaRPr>
                  </a:p>
                </p:txBody>
              </p:sp>
              <p:sp>
                <p:nvSpPr>
                  <p:cNvPr id="284767" name="Line 95"/>
                  <p:cNvSpPr>
                    <a:spLocks noChangeShapeType="1"/>
                  </p:cNvSpPr>
                  <p:nvPr/>
                </p:nvSpPr>
                <p:spPr bwMode="auto">
                  <a:xfrm flipV="1">
                    <a:off x="1112" y="646"/>
                    <a:ext cx="6" cy="1604"/>
                  </a:xfrm>
                  <a:prstGeom prst="line">
                    <a:avLst/>
                  </a:prstGeom>
                  <a:noFill/>
                  <a:ln w="38100">
                    <a:solidFill>
                      <a:srgbClr val="808080"/>
                    </a:solidFill>
                    <a:round/>
                    <a:headEnd/>
                    <a:tailEnd type="stealth" w="med" len="med"/>
                  </a:ln>
                </p:spPr>
                <p:txBody>
                  <a:bodyPr/>
                  <a:lstStyle/>
                  <a:p>
                    <a:endParaRPr lang="th-TH"/>
                  </a:p>
                </p:txBody>
              </p:sp>
              <p:sp>
                <p:nvSpPr>
                  <p:cNvPr id="284768" name="Line 96"/>
                  <p:cNvSpPr>
                    <a:spLocks noChangeShapeType="1"/>
                  </p:cNvSpPr>
                  <p:nvPr/>
                </p:nvSpPr>
                <p:spPr bwMode="auto">
                  <a:xfrm flipV="1">
                    <a:off x="1099" y="2235"/>
                    <a:ext cx="1751" cy="15"/>
                  </a:xfrm>
                  <a:prstGeom prst="line">
                    <a:avLst/>
                  </a:prstGeom>
                  <a:noFill/>
                  <a:ln w="38100">
                    <a:solidFill>
                      <a:srgbClr val="808080"/>
                    </a:solidFill>
                    <a:round/>
                    <a:headEnd/>
                    <a:tailEnd type="stealth" w="med" len="med"/>
                  </a:ln>
                </p:spPr>
                <p:txBody>
                  <a:bodyPr/>
                  <a:lstStyle/>
                  <a:p>
                    <a:endParaRPr lang="th-TH"/>
                  </a:p>
                </p:txBody>
              </p:sp>
              <p:sp>
                <p:nvSpPr>
                  <p:cNvPr id="284769" name="Text Box 97"/>
                  <p:cNvSpPr txBox="1">
                    <a:spLocks noChangeArrowheads="1"/>
                  </p:cNvSpPr>
                  <p:nvPr/>
                </p:nvSpPr>
                <p:spPr bwMode="auto">
                  <a:xfrm>
                    <a:off x="2659" y="2254"/>
                    <a:ext cx="310" cy="211"/>
                  </a:xfrm>
                  <a:prstGeom prst="rect">
                    <a:avLst/>
                  </a:prstGeom>
                  <a:noFill/>
                  <a:ln w="9525">
                    <a:noFill/>
                    <a:miter lim="800000"/>
                    <a:headEnd/>
                    <a:tailEnd/>
                  </a:ln>
                </p:spPr>
                <p:txBody>
                  <a:bodyPr/>
                  <a:lstStyle/>
                  <a:p>
                    <a:pPr algn="ctr"/>
                    <a:r>
                      <a:rPr lang="en-US" sz="1200" i="1" baseline="0">
                        <a:latin typeface="Times New Roman" pitchFamily="18" charset="0"/>
                      </a:rPr>
                      <a:t>s</a:t>
                    </a:r>
                    <a:endParaRPr lang="en-US" sz="1200" i="1" baseline="0">
                      <a:latin typeface="Times New Roman" pitchFamily="18" charset="0"/>
                      <a:cs typeface="Arial" pitchFamily="34" charset="0"/>
                    </a:endParaRPr>
                  </a:p>
                </p:txBody>
              </p:sp>
            </p:grpSp>
            <p:grpSp>
              <p:nvGrpSpPr>
                <p:cNvPr id="284770" name="Group 98"/>
                <p:cNvGrpSpPr>
                  <a:grpSpLocks/>
                </p:cNvGrpSpPr>
                <p:nvPr/>
              </p:nvGrpSpPr>
              <p:grpSpPr bwMode="auto">
                <a:xfrm>
                  <a:off x="1215" y="1038"/>
                  <a:ext cx="1465" cy="1015"/>
                  <a:chOff x="1215" y="1038"/>
                  <a:chExt cx="1465" cy="1015"/>
                </a:xfrm>
              </p:grpSpPr>
              <p:sp>
                <p:nvSpPr>
                  <p:cNvPr id="284771" name="Freeform 99"/>
                  <p:cNvSpPr>
                    <a:spLocks/>
                  </p:cNvSpPr>
                  <p:nvPr/>
                </p:nvSpPr>
                <p:spPr bwMode="auto">
                  <a:xfrm>
                    <a:off x="1215" y="1065"/>
                    <a:ext cx="1465" cy="988"/>
                  </a:xfrm>
                  <a:custGeom>
                    <a:avLst/>
                    <a:gdLst/>
                    <a:ahLst/>
                    <a:cxnLst>
                      <a:cxn ang="0">
                        <a:pos x="0" y="988"/>
                      </a:cxn>
                      <a:cxn ang="0">
                        <a:pos x="63" y="793"/>
                      </a:cxn>
                      <a:cxn ang="0">
                        <a:pos x="117" y="635"/>
                      </a:cxn>
                      <a:cxn ang="0">
                        <a:pos x="188" y="428"/>
                      </a:cxn>
                      <a:cxn ang="0">
                        <a:pos x="277" y="231"/>
                      </a:cxn>
                      <a:cxn ang="0">
                        <a:pos x="412" y="36"/>
                      </a:cxn>
                      <a:cxn ang="0">
                        <a:pos x="595" y="13"/>
                      </a:cxn>
                      <a:cxn ang="0">
                        <a:pos x="738" y="112"/>
                      </a:cxn>
                      <a:cxn ang="0">
                        <a:pos x="841" y="211"/>
                      </a:cxn>
                      <a:cxn ang="0">
                        <a:pos x="922" y="304"/>
                      </a:cxn>
                      <a:cxn ang="0">
                        <a:pos x="1054" y="457"/>
                      </a:cxn>
                      <a:cxn ang="0">
                        <a:pos x="1193" y="623"/>
                      </a:cxn>
                      <a:cxn ang="0">
                        <a:pos x="1311" y="770"/>
                      </a:cxn>
                      <a:cxn ang="0">
                        <a:pos x="1465" y="942"/>
                      </a:cxn>
                    </a:cxnLst>
                    <a:rect l="0" t="0" r="r" b="b"/>
                    <a:pathLst>
                      <a:path w="1465" h="988">
                        <a:moveTo>
                          <a:pt x="0" y="988"/>
                        </a:moveTo>
                        <a:cubicBezTo>
                          <a:pt x="10" y="956"/>
                          <a:pt x="43" y="852"/>
                          <a:pt x="63" y="793"/>
                        </a:cubicBezTo>
                        <a:cubicBezTo>
                          <a:pt x="83" y="734"/>
                          <a:pt x="96" y="696"/>
                          <a:pt x="117" y="635"/>
                        </a:cubicBezTo>
                        <a:cubicBezTo>
                          <a:pt x="138" y="574"/>
                          <a:pt x="161" y="495"/>
                          <a:pt x="188" y="428"/>
                        </a:cubicBezTo>
                        <a:cubicBezTo>
                          <a:pt x="215" y="361"/>
                          <a:pt x="240" y="296"/>
                          <a:pt x="277" y="231"/>
                        </a:cubicBezTo>
                        <a:cubicBezTo>
                          <a:pt x="314" y="166"/>
                          <a:pt x="359" y="72"/>
                          <a:pt x="412" y="36"/>
                        </a:cubicBezTo>
                        <a:cubicBezTo>
                          <a:pt x="465" y="0"/>
                          <a:pt x="541" y="1"/>
                          <a:pt x="595" y="13"/>
                        </a:cubicBezTo>
                        <a:cubicBezTo>
                          <a:pt x="649" y="26"/>
                          <a:pt x="697" y="79"/>
                          <a:pt x="738" y="112"/>
                        </a:cubicBezTo>
                        <a:cubicBezTo>
                          <a:pt x="780" y="145"/>
                          <a:pt x="811" y="179"/>
                          <a:pt x="841" y="211"/>
                        </a:cubicBezTo>
                        <a:cubicBezTo>
                          <a:pt x="871" y="243"/>
                          <a:pt x="886" y="263"/>
                          <a:pt x="922" y="304"/>
                        </a:cubicBezTo>
                        <a:cubicBezTo>
                          <a:pt x="958" y="345"/>
                          <a:pt x="1009" y="404"/>
                          <a:pt x="1054" y="457"/>
                        </a:cubicBezTo>
                        <a:cubicBezTo>
                          <a:pt x="1099" y="510"/>
                          <a:pt x="1150" y="571"/>
                          <a:pt x="1193" y="623"/>
                        </a:cubicBezTo>
                        <a:cubicBezTo>
                          <a:pt x="1237" y="675"/>
                          <a:pt x="1266" y="717"/>
                          <a:pt x="1311" y="770"/>
                        </a:cubicBezTo>
                        <a:cubicBezTo>
                          <a:pt x="1356" y="823"/>
                          <a:pt x="1433" y="906"/>
                          <a:pt x="1465" y="942"/>
                        </a:cubicBezTo>
                      </a:path>
                    </a:pathLst>
                  </a:custGeom>
                  <a:noFill/>
                  <a:ln w="50800">
                    <a:solidFill>
                      <a:srgbClr val="800080"/>
                    </a:solidFill>
                    <a:round/>
                    <a:headEnd/>
                    <a:tailEnd/>
                  </a:ln>
                  <a:effectLst/>
                </p:spPr>
                <p:txBody>
                  <a:bodyPr/>
                  <a:lstStyle/>
                  <a:p>
                    <a:endParaRPr lang="th-TH"/>
                  </a:p>
                </p:txBody>
              </p:sp>
              <p:sp>
                <p:nvSpPr>
                  <p:cNvPr id="284772" name="Oval 100"/>
                  <p:cNvSpPr>
                    <a:spLocks noChangeArrowheads="1"/>
                  </p:cNvSpPr>
                  <p:nvPr/>
                </p:nvSpPr>
                <p:spPr bwMode="auto">
                  <a:xfrm>
                    <a:off x="1709" y="1038"/>
                    <a:ext cx="67" cy="57"/>
                  </a:xfrm>
                  <a:prstGeom prst="ellipse">
                    <a:avLst/>
                  </a:prstGeom>
                  <a:solidFill>
                    <a:srgbClr val="FF0000"/>
                  </a:solidFill>
                  <a:ln w="9525">
                    <a:noFill/>
                    <a:round/>
                    <a:headEnd/>
                    <a:tailEnd/>
                  </a:ln>
                  <a:effectLst/>
                </p:spPr>
                <p:txBody>
                  <a:bodyPr wrap="none" anchor="ctr"/>
                  <a:lstStyle/>
                  <a:p>
                    <a:endParaRPr lang="th-TH"/>
                  </a:p>
                </p:txBody>
              </p:sp>
            </p:grpSp>
          </p:grpSp>
          <p:sp>
            <p:nvSpPr>
              <p:cNvPr id="284773" name="Freeform 101"/>
              <p:cNvSpPr>
                <a:spLocks/>
              </p:cNvSpPr>
              <p:nvPr/>
            </p:nvSpPr>
            <p:spPr bwMode="auto">
              <a:xfrm>
                <a:off x="3420" y="1436"/>
                <a:ext cx="1212" cy="1004"/>
              </a:xfrm>
              <a:custGeom>
                <a:avLst/>
                <a:gdLst/>
                <a:ahLst/>
                <a:cxnLst>
                  <a:cxn ang="0">
                    <a:pos x="0" y="1004"/>
                  </a:cxn>
                  <a:cxn ang="0">
                    <a:pos x="304" y="508"/>
                  </a:cxn>
                  <a:cxn ang="0">
                    <a:pos x="974" y="502"/>
                  </a:cxn>
                  <a:cxn ang="0">
                    <a:pos x="1060" y="356"/>
                  </a:cxn>
                  <a:cxn ang="0">
                    <a:pos x="1144" y="180"/>
                  </a:cxn>
                  <a:cxn ang="0">
                    <a:pos x="1212" y="0"/>
                  </a:cxn>
                </a:cxnLst>
                <a:rect l="0" t="0" r="r" b="b"/>
                <a:pathLst>
                  <a:path w="1212" h="1004">
                    <a:moveTo>
                      <a:pt x="0" y="1004"/>
                    </a:moveTo>
                    <a:lnTo>
                      <a:pt x="304" y="508"/>
                    </a:lnTo>
                    <a:lnTo>
                      <a:pt x="974" y="502"/>
                    </a:lnTo>
                    <a:lnTo>
                      <a:pt x="1060" y="356"/>
                    </a:lnTo>
                    <a:lnTo>
                      <a:pt x="1144" y="180"/>
                    </a:lnTo>
                    <a:lnTo>
                      <a:pt x="1212" y="0"/>
                    </a:lnTo>
                  </a:path>
                </a:pathLst>
              </a:custGeom>
              <a:noFill/>
              <a:ln w="12700">
                <a:solidFill>
                  <a:srgbClr val="CCFFFF"/>
                </a:solidFill>
                <a:round/>
                <a:headEnd/>
                <a:tailEnd/>
              </a:ln>
            </p:spPr>
            <p:txBody>
              <a:bodyPr/>
              <a:lstStyle/>
              <a:p>
                <a:endParaRPr lang="th-TH"/>
              </a:p>
            </p:txBody>
          </p:sp>
          <p:sp>
            <p:nvSpPr>
              <p:cNvPr id="284774" name="Text Box 102"/>
              <p:cNvSpPr txBox="1">
                <a:spLocks noChangeArrowheads="1"/>
              </p:cNvSpPr>
              <p:nvPr/>
            </p:nvSpPr>
            <p:spPr bwMode="auto">
              <a:xfrm>
                <a:off x="4557" y="1484"/>
                <a:ext cx="224" cy="139"/>
              </a:xfrm>
              <a:prstGeom prst="rect">
                <a:avLst/>
              </a:prstGeom>
              <a:noFill/>
              <a:ln w="9525">
                <a:noFill/>
                <a:miter lim="800000"/>
                <a:headEnd/>
                <a:tailEnd/>
              </a:ln>
            </p:spPr>
            <p:txBody>
              <a:bodyPr/>
              <a:lstStyle/>
              <a:p>
                <a:pPr algn="ctr"/>
                <a:r>
                  <a:rPr lang="en-US" sz="1000" i="1" baseline="0">
                    <a:latin typeface="Times New Roman" pitchFamily="18" charset="0"/>
                  </a:rPr>
                  <a:t>P</a:t>
                </a:r>
                <a:r>
                  <a:rPr lang="en-US" sz="1000" i="1">
                    <a:latin typeface="Times New Roman" pitchFamily="18" charset="0"/>
                  </a:rPr>
                  <a:t>2</a:t>
                </a:r>
                <a:endParaRPr lang="en-US" sz="1000" i="1">
                  <a:latin typeface="Times New Roman" pitchFamily="18" charset="0"/>
                  <a:cs typeface="Arial" pitchFamily="34" charset="0"/>
                </a:endParaRPr>
              </a:p>
            </p:txBody>
          </p:sp>
          <p:sp>
            <p:nvSpPr>
              <p:cNvPr id="284775" name="Freeform 103"/>
              <p:cNvSpPr>
                <a:spLocks/>
              </p:cNvSpPr>
              <p:nvPr/>
            </p:nvSpPr>
            <p:spPr bwMode="auto">
              <a:xfrm>
                <a:off x="3420" y="1752"/>
                <a:ext cx="1696" cy="888"/>
              </a:xfrm>
              <a:custGeom>
                <a:avLst/>
                <a:gdLst/>
                <a:ahLst/>
                <a:cxnLst>
                  <a:cxn ang="0">
                    <a:pos x="0" y="888"/>
                  </a:cxn>
                  <a:cxn ang="0">
                    <a:pos x="140" y="652"/>
                  </a:cxn>
                  <a:cxn ang="0">
                    <a:pos x="1346" y="641"/>
                  </a:cxn>
                  <a:cxn ang="0">
                    <a:pos x="1452" y="492"/>
                  </a:cxn>
                  <a:cxn ang="0">
                    <a:pos x="1536" y="364"/>
                  </a:cxn>
                  <a:cxn ang="0">
                    <a:pos x="1616" y="208"/>
                  </a:cxn>
                  <a:cxn ang="0">
                    <a:pos x="1696" y="0"/>
                  </a:cxn>
                </a:cxnLst>
                <a:rect l="0" t="0" r="r" b="b"/>
                <a:pathLst>
                  <a:path w="1696" h="888">
                    <a:moveTo>
                      <a:pt x="0" y="888"/>
                    </a:moveTo>
                    <a:lnTo>
                      <a:pt x="140" y="652"/>
                    </a:lnTo>
                    <a:lnTo>
                      <a:pt x="1346" y="641"/>
                    </a:lnTo>
                    <a:lnTo>
                      <a:pt x="1452" y="492"/>
                    </a:lnTo>
                    <a:lnTo>
                      <a:pt x="1536" y="364"/>
                    </a:lnTo>
                    <a:lnTo>
                      <a:pt x="1616" y="208"/>
                    </a:lnTo>
                    <a:lnTo>
                      <a:pt x="1696" y="0"/>
                    </a:lnTo>
                  </a:path>
                </a:pathLst>
              </a:custGeom>
              <a:noFill/>
              <a:ln w="12700">
                <a:solidFill>
                  <a:srgbClr val="CCFFFF"/>
                </a:solidFill>
                <a:round/>
                <a:headEnd/>
                <a:tailEnd/>
              </a:ln>
            </p:spPr>
            <p:txBody>
              <a:bodyPr/>
              <a:lstStyle/>
              <a:p>
                <a:endParaRPr lang="th-TH"/>
              </a:p>
            </p:txBody>
          </p:sp>
          <p:sp>
            <p:nvSpPr>
              <p:cNvPr id="284776" name="Text Box 104"/>
              <p:cNvSpPr txBox="1">
                <a:spLocks noChangeArrowheads="1"/>
              </p:cNvSpPr>
              <p:nvPr/>
            </p:nvSpPr>
            <p:spPr bwMode="auto">
              <a:xfrm>
                <a:off x="5022" y="1853"/>
                <a:ext cx="224" cy="139"/>
              </a:xfrm>
              <a:prstGeom prst="rect">
                <a:avLst/>
              </a:prstGeom>
              <a:noFill/>
              <a:ln w="9525">
                <a:noFill/>
                <a:miter lim="800000"/>
                <a:headEnd/>
                <a:tailEnd/>
              </a:ln>
            </p:spPr>
            <p:txBody>
              <a:bodyPr/>
              <a:lstStyle/>
              <a:p>
                <a:pPr algn="ctr"/>
                <a:r>
                  <a:rPr lang="en-US" sz="1000" i="1" baseline="0">
                    <a:latin typeface="Times New Roman" pitchFamily="18" charset="0"/>
                  </a:rPr>
                  <a:t>P</a:t>
                </a:r>
                <a:r>
                  <a:rPr lang="en-US" sz="1000" i="1">
                    <a:latin typeface="Times New Roman" pitchFamily="18" charset="0"/>
                  </a:rPr>
                  <a:t>1</a:t>
                </a:r>
                <a:endParaRPr lang="en-US" sz="1000" i="1">
                  <a:latin typeface="Times New Roman" pitchFamily="18" charset="0"/>
                  <a:cs typeface="Arial" pitchFamily="34" charset="0"/>
                </a:endParaRPr>
              </a:p>
            </p:txBody>
          </p:sp>
        </p:grpSp>
        <p:sp>
          <p:nvSpPr>
            <p:cNvPr id="284779" name="Freeform 107"/>
            <p:cNvSpPr>
              <a:spLocks/>
            </p:cNvSpPr>
            <p:nvPr/>
          </p:nvSpPr>
          <p:spPr bwMode="auto">
            <a:xfrm>
              <a:off x="3379" y="717"/>
              <a:ext cx="1040" cy="852"/>
            </a:xfrm>
            <a:custGeom>
              <a:avLst/>
              <a:gdLst/>
              <a:ahLst/>
              <a:cxnLst>
                <a:cxn ang="0">
                  <a:pos x="1032" y="0"/>
                </a:cxn>
                <a:cxn ang="0">
                  <a:pos x="1040" y="844"/>
                </a:cxn>
                <a:cxn ang="0">
                  <a:pos x="0" y="852"/>
                </a:cxn>
                <a:cxn ang="0">
                  <a:pos x="1" y="655"/>
                </a:cxn>
                <a:cxn ang="0">
                  <a:pos x="165" y="385"/>
                </a:cxn>
                <a:cxn ang="0">
                  <a:pos x="840" y="384"/>
                </a:cxn>
                <a:cxn ang="0">
                  <a:pos x="958" y="162"/>
                </a:cxn>
                <a:cxn ang="0">
                  <a:pos x="1032" y="0"/>
                </a:cxn>
              </a:cxnLst>
              <a:rect l="0" t="0" r="r" b="b"/>
              <a:pathLst>
                <a:path w="1040" h="852">
                  <a:moveTo>
                    <a:pt x="1032" y="0"/>
                  </a:moveTo>
                  <a:lnTo>
                    <a:pt x="1040" y="844"/>
                  </a:lnTo>
                  <a:lnTo>
                    <a:pt x="0" y="852"/>
                  </a:lnTo>
                  <a:lnTo>
                    <a:pt x="1" y="655"/>
                  </a:lnTo>
                  <a:lnTo>
                    <a:pt x="165" y="385"/>
                  </a:lnTo>
                  <a:lnTo>
                    <a:pt x="840" y="384"/>
                  </a:lnTo>
                  <a:lnTo>
                    <a:pt x="958" y="162"/>
                  </a:lnTo>
                  <a:lnTo>
                    <a:pt x="1032" y="0"/>
                  </a:lnTo>
                  <a:close/>
                </a:path>
              </a:pathLst>
            </a:custGeom>
            <a:noFill/>
            <a:ln w="25400">
              <a:solidFill>
                <a:srgbClr val="339966"/>
              </a:solidFill>
              <a:round/>
              <a:headEnd/>
              <a:tailEnd/>
            </a:ln>
            <a:effectLst/>
          </p:spPr>
          <p:txBody>
            <a:bodyPr/>
            <a:lstStyle/>
            <a:p>
              <a:endParaRPr lang="th-TH"/>
            </a:p>
          </p:txBody>
        </p:sp>
        <p:sp>
          <p:nvSpPr>
            <p:cNvPr id="284804" name="Text Box 132"/>
            <p:cNvSpPr txBox="1">
              <a:spLocks noChangeArrowheads="1"/>
            </p:cNvSpPr>
            <p:nvPr/>
          </p:nvSpPr>
          <p:spPr bwMode="auto">
            <a:xfrm>
              <a:off x="3375" y="383"/>
              <a:ext cx="1236" cy="288"/>
            </a:xfrm>
            <a:prstGeom prst="rect">
              <a:avLst/>
            </a:prstGeom>
            <a:noFill/>
            <a:ln w="9525" algn="ctr">
              <a:noFill/>
              <a:miter lim="800000"/>
              <a:headEnd/>
              <a:tailEnd/>
            </a:ln>
            <a:effectLst/>
          </p:spPr>
          <p:txBody>
            <a:bodyPr>
              <a:spAutoFit/>
            </a:bodyPr>
            <a:lstStyle/>
            <a:p>
              <a:pPr algn="ctr"/>
              <a:r>
                <a:rPr lang="en-US" sz="1200" b="1" i="1" baseline="0">
                  <a:solidFill>
                    <a:srgbClr val="FFFF00"/>
                  </a:solidFill>
                  <a:latin typeface="Times New Roman" pitchFamily="18" charset="0"/>
                </a:rPr>
                <a:t>3. Rankine Cycle with Superheat Steam</a:t>
              </a:r>
              <a:endParaRPr lang="th-TH" sz="1200" b="1" i="1" baseline="0">
                <a:solidFill>
                  <a:srgbClr val="FFFF00"/>
                </a:solidFill>
                <a:latin typeface="Times New Roman" pitchFamily="18" charset="0"/>
              </a:endParaRPr>
            </a:p>
          </p:txBody>
        </p:sp>
      </p:grpSp>
      <p:sp>
        <p:nvSpPr>
          <p:cNvPr id="284805" name="Rectangle 133"/>
          <p:cNvSpPr>
            <a:spLocks noChangeArrowheads="1"/>
          </p:cNvSpPr>
          <p:nvPr/>
        </p:nvSpPr>
        <p:spPr bwMode="auto">
          <a:xfrm>
            <a:off x="381000" y="171450"/>
            <a:ext cx="3524250" cy="6172200"/>
          </a:xfrm>
          <a:prstGeom prst="rect">
            <a:avLst/>
          </a:prstGeom>
          <a:noFill/>
          <a:ln w="9525">
            <a:solidFill>
              <a:srgbClr val="FFFF00"/>
            </a:solidFill>
            <a:miter lim="800000"/>
            <a:headEnd/>
            <a:tailEnd/>
          </a:ln>
          <a:effectLst/>
        </p:spPr>
        <p:txBody>
          <a:bodyPr wrap="none" anchor="ctr"/>
          <a:lstStyle/>
          <a:p>
            <a:endParaRPr lang="th-TH"/>
          </a:p>
        </p:txBody>
      </p:sp>
      <p:sp>
        <p:nvSpPr>
          <p:cNvPr id="284806" name="Rectangle 134"/>
          <p:cNvSpPr>
            <a:spLocks noChangeArrowheads="1"/>
          </p:cNvSpPr>
          <p:nvPr/>
        </p:nvSpPr>
        <p:spPr bwMode="auto">
          <a:xfrm>
            <a:off x="4686300" y="171450"/>
            <a:ext cx="3562350" cy="6172200"/>
          </a:xfrm>
          <a:prstGeom prst="rect">
            <a:avLst/>
          </a:prstGeom>
          <a:noFill/>
          <a:ln w="9525">
            <a:solidFill>
              <a:srgbClr val="FFFF00"/>
            </a:solidFill>
            <a:miter lim="800000"/>
            <a:headEnd/>
            <a:tailEnd/>
          </a:ln>
          <a:effectLst/>
        </p:spPr>
        <p:txBody>
          <a:bodyPr wrap="none" anchor="ctr"/>
          <a:lstStyle/>
          <a:p>
            <a:endParaRPr lang="th-TH"/>
          </a:p>
        </p:txBody>
      </p:sp>
      <p:sp>
        <p:nvSpPr>
          <p:cNvPr id="284808" name="Text Box 136"/>
          <p:cNvSpPr txBox="1">
            <a:spLocks noChangeArrowheads="1"/>
          </p:cNvSpPr>
          <p:nvPr/>
        </p:nvSpPr>
        <p:spPr bwMode="auto">
          <a:xfrm>
            <a:off x="492125" y="200025"/>
            <a:ext cx="3324225" cy="304800"/>
          </a:xfrm>
          <a:prstGeom prst="rect">
            <a:avLst/>
          </a:prstGeom>
          <a:noFill/>
          <a:ln w="9525" algn="ctr">
            <a:noFill/>
            <a:miter lim="800000"/>
            <a:headEnd/>
            <a:tailEnd/>
          </a:ln>
          <a:effectLst/>
        </p:spPr>
        <p:txBody>
          <a:bodyPr>
            <a:spAutoFit/>
          </a:bodyPr>
          <a:lstStyle/>
          <a:p>
            <a:pPr algn="ctr"/>
            <a:r>
              <a:rPr lang="en-US" sz="1400" b="1" i="1" baseline="0">
                <a:solidFill>
                  <a:srgbClr val="FFFF00"/>
                </a:solidFill>
                <a:latin typeface="Times New Roman" pitchFamily="18" charset="0"/>
              </a:rPr>
              <a:t>Simple Rankine Cycle  vs Carnot Cycle</a:t>
            </a:r>
            <a:endParaRPr lang="th-TH" sz="1400" b="1" i="1" baseline="0">
              <a:solidFill>
                <a:srgbClr val="FFFF00"/>
              </a:solidFill>
              <a:latin typeface="Times New Roman" pitchFamily="18" charset="0"/>
            </a:endParaRPr>
          </a:p>
        </p:txBody>
      </p:sp>
      <p:sp>
        <p:nvSpPr>
          <p:cNvPr id="284809" name="Text Box 137"/>
          <p:cNvSpPr txBox="1">
            <a:spLocks noChangeArrowheads="1"/>
          </p:cNvSpPr>
          <p:nvPr/>
        </p:nvSpPr>
        <p:spPr bwMode="auto">
          <a:xfrm>
            <a:off x="4778375" y="171450"/>
            <a:ext cx="3448050" cy="336550"/>
          </a:xfrm>
          <a:prstGeom prst="rect">
            <a:avLst/>
          </a:prstGeom>
          <a:noFill/>
          <a:ln w="9525" algn="ctr">
            <a:noFill/>
            <a:miter lim="800000"/>
            <a:headEnd/>
            <a:tailEnd/>
          </a:ln>
          <a:effectLst/>
        </p:spPr>
        <p:txBody>
          <a:bodyPr>
            <a:spAutoFit/>
          </a:bodyPr>
          <a:lstStyle/>
          <a:p>
            <a:pPr algn="ctr"/>
            <a:r>
              <a:rPr lang="en-US" sz="1600" b="1" i="1" baseline="0">
                <a:solidFill>
                  <a:srgbClr val="FFFF00"/>
                </a:solidFill>
                <a:latin typeface="Times New Roman" pitchFamily="18" charset="0"/>
              </a:rPr>
              <a:t>Improvement of Rankine Cycle</a:t>
            </a:r>
            <a:endParaRPr lang="th-TH" sz="1600" b="1" i="1" baseline="0">
              <a:solidFill>
                <a:srgbClr val="FFFF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4807"/>
                                        </p:tgtEl>
                                        <p:attrNameLst>
                                          <p:attrName>style.visibility</p:attrName>
                                        </p:attrNameLst>
                                      </p:cBhvr>
                                      <p:to>
                                        <p:strVal val="visible"/>
                                      </p:to>
                                    </p:set>
                                    <p:animEffect transition="in" filter="wipe(left)">
                                      <p:cBhvr>
                                        <p:cTn id="7" dur="1000"/>
                                        <p:tgtEl>
                                          <p:spTgt spid="28480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284812"/>
                                        </p:tgtEl>
                                        <p:attrNameLst>
                                          <p:attrName>style.visibility</p:attrName>
                                        </p:attrNameLst>
                                      </p:cBhvr>
                                      <p:to>
                                        <p:strVal val="visible"/>
                                      </p:to>
                                    </p:set>
                                    <p:animEffect transition="in" filter="wipe(up)">
                                      <p:cBhvr>
                                        <p:cTn id="11" dur="1000"/>
                                        <p:tgtEl>
                                          <p:spTgt spid="284812"/>
                                        </p:tgtEl>
                                      </p:cBhvr>
                                    </p:animEffect>
                                  </p:childTnLst>
                                </p:cTn>
                              </p:par>
                            </p:childTnLst>
                          </p:cTn>
                        </p:par>
                        <p:par>
                          <p:cTn id="12" fill="hold">
                            <p:stCondLst>
                              <p:cond delay="2000"/>
                            </p:stCondLst>
                            <p:childTnLst>
                              <p:par>
                                <p:cTn id="13" presetID="17" presetClass="entr" presetSubtype="10" fill="hold" grpId="0" nodeType="afterEffect">
                                  <p:stCondLst>
                                    <p:cond delay="0"/>
                                  </p:stCondLst>
                                  <p:childTnLst>
                                    <p:set>
                                      <p:cBhvr>
                                        <p:cTn id="14" dur="1" fill="hold">
                                          <p:stCondLst>
                                            <p:cond delay="0"/>
                                          </p:stCondLst>
                                        </p:cTn>
                                        <p:tgtEl>
                                          <p:spTgt spid="284805"/>
                                        </p:tgtEl>
                                        <p:attrNameLst>
                                          <p:attrName>style.visibility</p:attrName>
                                        </p:attrNameLst>
                                      </p:cBhvr>
                                      <p:to>
                                        <p:strVal val="visible"/>
                                      </p:to>
                                    </p:set>
                                    <p:anim calcmode="lin" valueType="num">
                                      <p:cBhvr>
                                        <p:cTn id="15" dur="500" fill="hold"/>
                                        <p:tgtEl>
                                          <p:spTgt spid="284805"/>
                                        </p:tgtEl>
                                        <p:attrNameLst>
                                          <p:attrName>ppt_w</p:attrName>
                                        </p:attrNameLst>
                                      </p:cBhvr>
                                      <p:tavLst>
                                        <p:tav tm="0">
                                          <p:val>
                                            <p:fltVal val="0"/>
                                          </p:val>
                                        </p:tav>
                                        <p:tav tm="100000">
                                          <p:val>
                                            <p:strVal val="#ppt_w"/>
                                          </p:val>
                                        </p:tav>
                                      </p:tavLst>
                                    </p:anim>
                                    <p:anim calcmode="lin" valueType="num">
                                      <p:cBhvr>
                                        <p:cTn id="16" dur="500" fill="hold"/>
                                        <p:tgtEl>
                                          <p:spTgt spid="284805"/>
                                        </p:tgtEl>
                                        <p:attrNameLst>
                                          <p:attrName>ppt_h</p:attrName>
                                        </p:attrNameLst>
                                      </p:cBhvr>
                                      <p:tavLst>
                                        <p:tav tm="0">
                                          <p:val>
                                            <p:strVal val="#ppt_h"/>
                                          </p:val>
                                        </p:tav>
                                        <p:tav tm="100000">
                                          <p:val>
                                            <p:strVal val="#ppt_h"/>
                                          </p:val>
                                        </p:tav>
                                      </p:tavLst>
                                    </p:anim>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284809"/>
                                        </p:tgtEl>
                                        <p:attrNameLst>
                                          <p:attrName>style.visibility</p:attrName>
                                        </p:attrNameLst>
                                      </p:cBhvr>
                                      <p:to>
                                        <p:strVal val="visible"/>
                                      </p:to>
                                    </p:set>
                                    <p:animEffect transition="in" filter="fade">
                                      <p:cBhvr>
                                        <p:cTn id="20" dur="500"/>
                                        <p:tgtEl>
                                          <p:spTgt spid="284809"/>
                                        </p:tgtEl>
                                      </p:cBhvr>
                                    </p:animEffect>
                                  </p:childTnLst>
                                </p:cTn>
                              </p:par>
                            </p:childTnLst>
                          </p:cTn>
                        </p:par>
                        <p:par>
                          <p:cTn id="21" fill="hold">
                            <p:stCondLst>
                              <p:cond delay="3000"/>
                            </p:stCondLst>
                            <p:childTnLst>
                              <p:par>
                                <p:cTn id="22" presetID="21" presetClass="entr" presetSubtype="4" fill="hold" nodeType="afterEffect">
                                  <p:stCondLst>
                                    <p:cond delay="0"/>
                                  </p:stCondLst>
                                  <p:childTnLst>
                                    <p:set>
                                      <p:cBhvr>
                                        <p:cTn id="23" dur="1" fill="hold">
                                          <p:stCondLst>
                                            <p:cond delay="0"/>
                                          </p:stCondLst>
                                        </p:cTn>
                                        <p:tgtEl>
                                          <p:spTgt spid="284810"/>
                                        </p:tgtEl>
                                        <p:attrNameLst>
                                          <p:attrName>style.visibility</p:attrName>
                                        </p:attrNameLst>
                                      </p:cBhvr>
                                      <p:to>
                                        <p:strVal val="visible"/>
                                      </p:to>
                                    </p:set>
                                    <p:animEffect transition="in" filter="wheel(4)">
                                      <p:cBhvr>
                                        <p:cTn id="24" dur="2000"/>
                                        <p:tgtEl>
                                          <p:spTgt spid="284810"/>
                                        </p:tgtEl>
                                      </p:cBhvr>
                                    </p:animEffect>
                                  </p:childTnLst>
                                </p:cTn>
                              </p:par>
                            </p:childTnLst>
                          </p:cTn>
                        </p:par>
                        <p:par>
                          <p:cTn id="25" fill="hold">
                            <p:stCondLst>
                              <p:cond delay="5000"/>
                            </p:stCondLst>
                            <p:childTnLst>
                              <p:par>
                                <p:cTn id="26" presetID="20" presetClass="entr" presetSubtype="0" fill="hold" nodeType="afterEffect">
                                  <p:stCondLst>
                                    <p:cond delay="0"/>
                                  </p:stCondLst>
                                  <p:childTnLst>
                                    <p:set>
                                      <p:cBhvr>
                                        <p:cTn id="27" dur="1" fill="hold">
                                          <p:stCondLst>
                                            <p:cond delay="0"/>
                                          </p:stCondLst>
                                        </p:cTn>
                                        <p:tgtEl>
                                          <p:spTgt spid="284811"/>
                                        </p:tgtEl>
                                        <p:attrNameLst>
                                          <p:attrName>style.visibility</p:attrName>
                                        </p:attrNameLst>
                                      </p:cBhvr>
                                      <p:to>
                                        <p:strVal val="visible"/>
                                      </p:to>
                                    </p:set>
                                    <p:animEffect transition="in" filter="wedge">
                                      <p:cBhvr>
                                        <p:cTn id="28" dur="2000"/>
                                        <p:tgtEl>
                                          <p:spTgt spid="284811"/>
                                        </p:tgtEl>
                                      </p:cBhvr>
                                    </p:animEffect>
                                  </p:childTnLst>
                                </p:cTn>
                              </p:par>
                            </p:childTnLst>
                          </p:cTn>
                        </p:par>
                        <p:par>
                          <p:cTn id="29" fill="hold">
                            <p:stCondLst>
                              <p:cond delay="7000"/>
                            </p:stCondLst>
                            <p:childTnLst>
                              <p:par>
                                <p:cTn id="30" presetID="18" presetClass="entr" presetSubtype="12" fill="hold" grpId="0" nodeType="afterEffect">
                                  <p:stCondLst>
                                    <p:cond delay="0"/>
                                  </p:stCondLst>
                                  <p:childTnLst>
                                    <p:set>
                                      <p:cBhvr>
                                        <p:cTn id="31" dur="1" fill="hold">
                                          <p:stCondLst>
                                            <p:cond delay="0"/>
                                          </p:stCondLst>
                                        </p:cTn>
                                        <p:tgtEl>
                                          <p:spTgt spid="284806"/>
                                        </p:tgtEl>
                                        <p:attrNameLst>
                                          <p:attrName>style.visibility</p:attrName>
                                        </p:attrNameLst>
                                      </p:cBhvr>
                                      <p:to>
                                        <p:strVal val="visible"/>
                                      </p:to>
                                    </p:set>
                                    <p:animEffect transition="in" filter="strips(downLeft)">
                                      <p:cBhvr>
                                        <p:cTn id="32" dur="500"/>
                                        <p:tgtEl>
                                          <p:spTgt spid="284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805" grpId="0" animBg="1"/>
      <p:bldP spid="284806" grpId="0" animBg="1"/>
      <p:bldP spid="28480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ooter Placeholder 2"/>
          <p:cNvSpPr>
            <a:spLocks noGrp="1"/>
          </p:cNvSpPr>
          <p:nvPr>
            <p:ph type="ftr" sz="quarter" idx="11"/>
          </p:nvPr>
        </p:nvSpPr>
        <p:spPr/>
        <p:txBody>
          <a:bodyPr/>
          <a:lstStyle/>
          <a:p>
            <a:r>
              <a:rPr lang="en-US"/>
              <a:t>รศ.ดร.สมหมาย ปรีเปรม</a:t>
            </a:r>
            <a:endParaRPr lang="th-TH"/>
          </a:p>
        </p:txBody>
      </p:sp>
      <p:sp>
        <p:nvSpPr>
          <p:cNvPr id="302162" name="Text Box 82"/>
          <p:cNvSpPr txBox="1">
            <a:spLocks noChangeArrowheads="1"/>
          </p:cNvSpPr>
          <p:nvPr/>
        </p:nvSpPr>
        <p:spPr bwMode="auto">
          <a:xfrm>
            <a:off x="422275" y="450850"/>
            <a:ext cx="8121650" cy="457200"/>
          </a:xfrm>
          <a:prstGeom prst="rect">
            <a:avLst/>
          </a:prstGeom>
          <a:noFill/>
          <a:ln w="9525" algn="ctr">
            <a:noFill/>
            <a:miter lim="800000"/>
            <a:headEnd/>
            <a:tailEnd/>
          </a:ln>
          <a:effectLst/>
        </p:spPr>
        <p:txBody>
          <a:bodyPr>
            <a:spAutoFit/>
          </a:bodyPr>
          <a:lstStyle/>
          <a:p>
            <a:pPr algn="ctr"/>
            <a:r>
              <a:rPr lang="en-US" sz="2400" i="1" baseline="0">
                <a:solidFill>
                  <a:srgbClr val="FFFF00"/>
                </a:solidFill>
                <a:latin typeface="Times New Roman" pitchFamily="18" charset="0"/>
              </a:rPr>
              <a:t>Effect of Temperature and Pressure on Cycle Thermal Efficiency</a:t>
            </a:r>
            <a:endParaRPr lang="th-TH" sz="2400" i="1" baseline="0">
              <a:solidFill>
                <a:srgbClr val="FFFF00"/>
              </a:solidFill>
              <a:latin typeface="Times New Roman" pitchFamily="18" charset="0"/>
            </a:endParaRPr>
          </a:p>
        </p:txBody>
      </p:sp>
      <p:grpSp>
        <p:nvGrpSpPr>
          <p:cNvPr id="302256" name="Group 176"/>
          <p:cNvGrpSpPr>
            <a:grpSpLocks/>
          </p:cNvGrpSpPr>
          <p:nvPr/>
        </p:nvGrpSpPr>
        <p:grpSpPr bwMode="auto">
          <a:xfrm>
            <a:off x="365125" y="1277938"/>
            <a:ext cx="2614613" cy="2398712"/>
            <a:chOff x="230" y="925"/>
            <a:chExt cx="1647" cy="1511"/>
          </a:xfrm>
        </p:grpSpPr>
        <p:sp>
          <p:nvSpPr>
            <p:cNvPr id="302142" name="Line 62"/>
            <p:cNvSpPr>
              <a:spLocks noChangeShapeType="1"/>
            </p:cNvSpPr>
            <p:nvPr/>
          </p:nvSpPr>
          <p:spPr bwMode="auto">
            <a:xfrm>
              <a:off x="738" y="1644"/>
              <a:ext cx="0" cy="0"/>
            </a:xfrm>
            <a:prstGeom prst="line">
              <a:avLst/>
            </a:prstGeom>
            <a:noFill/>
            <a:ln w="9525">
              <a:solidFill>
                <a:srgbClr val="000000"/>
              </a:solidFill>
              <a:round/>
              <a:headEnd/>
              <a:tailEnd/>
            </a:ln>
          </p:spPr>
          <p:txBody>
            <a:bodyPr/>
            <a:lstStyle/>
            <a:p>
              <a:endParaRPr lang="th-TH"/>
            </a:p>
          </p:txBody>
        </p:sp>
        <p:sp>
          <p:nvSpPr>
            <p:cNvPr id="302143" name="Line 63"/>
            <p:cNvSpPr>
              <a:spLocks noChangeShapeType="1"/>
            </p:cNvSpPr>
            <p:nvPr/>
          </p:nvSpPr>
          <p:spPr bwMode="auto">
            <a:xfrm>
              <a:off x="722" y="1492"/>
              <a:ext cx="0" cy="0"/>
            </a:xfrm>
            <a:prstGeom prst="line">
              <a:avLst/>
            </a:prstGeom>
            <a:noFill/>
            <a:ln w="9525">
              <a:solidFill>
                <a:srgbClr val="000000"/>
              </a:solidFill>
              <a:round/>
              <a:headEnd/>
              <a:tailEnd/>
            </a:ln>
          </p:spPr>
          <p:txBody>
            <a:bodyPr/>
            <a:lstStyle/>
            <a:p>
              <a:endParaRPr lang="th-TH"/>
            </a:p>
          </p:txBody>
        </p:sp>
        <p:grpSp>
          <p:nvGrpSpPr>
            <p:cNvPr id="302145" name="Group 65"/>
            <p:cNvGrpSpPr>
              <a:grpSpLocks/>
            </p:cNvGrpSpPr>
            <p:nvPr/>
          </p:nvGrpSpPr>
          <p:grpSpPr bwMode="auto">
            <a:xfrm>
              <a:off x="230" y="925"/>
              <a:ext cx="1594" cy="1511"/>
              <a:chOff x="843" y="590"/>
              <a:chExt cx="2126" cy="1875"/>
            </a:xfrm>
          </p:grpSpPr>
          <p:sp>
            <p:nvSpPr>
              <p:cNvPr id="302146" name="Text Box 66"/>
              <p:cNvSpPr txBox="1">
                <a:spLocks noChangeArrowheads="1"/>
              </p:cNvSpPr>
              <p:nvPr/>
            </p:nvSpPr>
            <p:spPr bwMode="auto">
              <a:xfrm>
                <a:off x="843" y="590"/>
                <a:ext cx="252" cy="211"/>
              </a:xfrm>
              <a:prstGeom prst="rect">
                <a:avLst/>
              </a:prstGeom>
              <a:noFill/>
              <a:ln w="9525">
                <a:noFill/>
                <a:miter lim="800000"/>
                <a:headEnd/>
                <a:tailEnd/>
              </a:ln>
            </p:spPr>
            <p:txBody>
              <a:bodyPr/>
              <a:lstStyle/>
              <a:p>
                <a:pPr algn="ctr"/>
                <a:r>
                  <a:rPr lang="en-US" sz="1200" i="1" baseline="0">
                    <a:latin typeface="Times New Roman" pitchFamily="18" charset="0"/>
                  </a:rPr>
                  <a:t>T</a:t>
                </a:r>
                <a:endParaRPr lang="en-US" sz="1200" i="1" baseline="0">
                  <a:latin typeface="Times New Roman" pitchFamily="18" charset="0"/>
                  <a:cs typeface="Arial" pitchFamily="34" charset="0"/>
                </a:endParaRPr>
              </a:p>
            </p:txBody>
          </p:sp>
          <p:sp>
            <p:nvSpPr>
              <p:cNvPr id="302147" name="Line 67"/>
              <p:cNvSpPr>
                <a:spLocks noChangeShapeType="1"/>
              </p:cNvSpPr>
              <p:nvPr/>
            </p:nvSpPr>
            <p:spPr bwMode="auto">
              <a:xfrm flipV="1">
                <a:off x="1112" y="646"/>
                <a:ext cx="6" cy="1604"/>
              </a:xfrm>
              <a:prstGeom prst="line">
                <a:avLst/>
              </a:prstGeom>
              <a:noFill/>
              <a:ln w="38100">
                <a:solidFill>
                  <a:srgbClr val="808080"/>
                </a:solidFill>
                <a:round/>
                <a:headEnd/>
                <a:tailEnd type="stealth" w="med" len="med"/>
              </a:ln>
            </p:spPr>
            <p:txBody>
              <a:bodyPr/>
              <a:lstStyle/>
              <a:p>
                <a:endParaRPr lang="th-TH"/>
              </a:p>
            </p:txBody>
          </p:sp>
          <p:sp>
            <p:nvSpPr>
              <p:cNvPr id="302148" name="Line 68"/>
              <p:cNvSpPr>
                <a:spLocks noChangeShapeType="1"/>
              </p:cNvSpPr>
              <p:nvPr/>
            </p:nvSpPr>
            <p:spPr bwMode="auto">
              <a:xfrm flipV="1">
                <a:off x="1099" y="2235"/>
                <a:ext cx="1751" cy="15"/>
              </a:xfrm>
              <a:prstGeom prst="line">
                <a:avLst/>
              </a:prstGeom>
              <a:noFill/>
              <a:ln w="38100">
                <a:solidFill>
                  <a:srgbClr val="808080"/>
                </a:solidFill>
                <a:round/>
                <a:headEnd/>
                <a:tailEnd type="stealth" w="med" len="med"/>
              </a:ln>
            </p:spPr>
            <p:txBody>
              <a:bodyPr/>
              <a:lstStyle/>
              <a:p>
                <a:endParaRPr lang="th-TH"/>
              </a:p>
            </p:txBody>
          </p:sp>
          <p:sp>
            <p:nvSpPr>
              <p:cNvPr id="302149" name="Text Box 69"/>
              <p:cNvSpPr txBox="1">
                <a:spLocks noChangeArrowheads="1"/>
              </p:cNvSpPr>
              <p:nvPr/>
            </p:nvSpPr>
            <p:spPr bwMode="auto">
              <a:xfrm>
                <a:off x="2659" y="2254"/>
                <a:ext cx="310" cy="211"/>
              </a:xfrm>
              <a:prstGeom prst="rect">
                <a:avLst/>
              </a:prstGeom>
              <a:noFill/>
              <a:ln w="9525">
                <a:noFill/>
                <a:miter lim="800000"/>
                <a:headEnd/>
                <a:tailEnd/>
              </a:ln>
            </p:spPr>
            <p:txBody>
              <a:bodyPr/>
              <a:lstStyle/>
              <a:p>
                <a:pPr algn="ctr"/>
                <a:r>
                  <a:rPr lang="en-US" sz="1200" i="1" baseline="0">
                    <a:latin typeface="Times New Roman" pitchFamily="18" charset="0"/>
                  </a:rPr>
                  <a:t>s</a:t>
                </a:r>
                <a:endParaRPr lang="en-US" sz="1200" i="1" baseline="0">
                  <a:latin typeface="Times New Roman" pitchFamily="18" charset="0"/>
                  <a:cs typeface="Arial" pitchFamily="34" charset="0"/>
                </a:endParaRPr>
              </a:p>
            </p:txBody>
          </p:sp>
        </p:grpSp>
        <p:grpSp>
          <p:nvGrpSpPr>
            <p:cNvPr id="302150" name="Group 70"/>
            <p:cNvGrpSpPr>
              <a:grpSpLocks/>
            </p:cNvGrpSpPr>
            <p:nvPr/>
          </p:nvGrpSpPr>
          <p:grpSpPr bwMode="auto">
            <a:xfrm>
              <a:off x="529" y="1175"/>
              <a:ext cx="1098" cy="982"/>
              <a:chOff x="1215" y="1038"/>
              <a:chExt cx="1465" cy="1015"/>
            </a:xfrm>
          </p:grpSpPr>
          <p:sp>
            <p:nvSpPr>
              <p:cNvPr id="302151" name="Freeform 71"/>
              <p:cNvSpPr>
                <a:spLocks/>
              </p:cNvSpPr>
              <p:nvPr/>
            </p:nvSpPr>
            <p:spPr bwMode="auto">
              <a:xfrm>
                <a:off x="1215" y="1065"/>
                <a:ext cx="1465" cy="988"/>
              </a:xfrm>
              <a:custGeom>
                <a:avLst/>
                <a:gdLst/>
                <a:ahLst/>
                <a:cxnLst>
                  <a:cxn ang="0">
                    <a:pos x="0" y="988"/>
                  </a:cxn>
                  <a:cxn ang="0">
                    <a:pos x="63" y="793"/>
                  </a:cxn>
                  <a:cxn ang="0">
                    <a:pos x="117" y="635"/>
                  </a:cxn>
                  <a:cxn ang="0">
                    <a:pos x="188" y="428"/>
                  </a:cxn>
                  <a:cxn ang="0">
                    <a:pos x="277" y="231"/>
                  </a:cxn>
                  <a:cxn ang="0">
                    <a:pos x="412" y="36"/>
                  </a:cxn>
                  <a:cxn ang="0">
                    <a:pos x="595" y="13"/>
                  </a:cxn>
                  <a:cxn ang="0">
                    <a:pos x="738" y="112"/>
                  </a:cxn>
                  <a:cxn ang="0">
                    <a:pos x="841" y="211"/>
                  </a:cxn>
                  <a:cxn ang="0">
                    <a:pos x="922" y="304"/>
                  </a:cxn>
                  <a:cxn ang="0">
                    <a:pos x="1054" y="457"/>
                  </a:cxn>
                  <a:cxn ang="0">
                    <a:pos x="1193" y="623"/>
                  </a:cxn>
                  <a:cxn ang="0">
                    <a:pos x="1311" y="770"/>
                  </a:cxn>
                  <a:cxn ang="0">
                    <a:pos x="1465" y="942"/>
                  </a:cxn>
                </a:cxnLst>
                <a:rect l="0" t="0" r="r" b="b"/>
                <a:pathLst>
                  <a:path w="1465" h="988">
                    <a:moveTo>
                      <a:pt x="0" y="988"/>
                    </a:moveTo>
                    <a:cubicBezTo>
                      <a:pt x="10" y="956"/>
                      <a:pt x="43" y="852"/>
                      <a:pt x="63" y="793"/>
                    </a:cubicBezTo>
                    <a:cubicBezTo>
                      <a:pt x="83" y="734"/>
                      <a:pt x="96" y="696"/>
                      <a:pt x="117" y="635"/>
                    </a:cubicBezTo>
                    <a:cubicBezTo>
                      <a:pt x="138" y="574"/>
                      <a:pt x="161" y="495"/>
                      <a:pt x="188" y="428"/>
                    </a:cubicBezTo>
                    <a:cubicBezTo>
                      <a:pt x="215" y="361"/>
                      <a:pt x="240" y="296"/>
                      <a:pt x="277" y="231"/>
                    </a:cubicBezTo>
                    <a:cubicBezTo>
                      <a:pt x="314" y="166"/>
                      <a:pt x="359" y="72"/>
                      <a:pt x="412" y="36"/>
                    </a:cubicBezTo>
                    <a:cubicBezTo>
                      <a:pt x="465" y="0"/>
                      <a:pt x="541" y="1"/>
                      <a:pt x="595" y="13"/>
                    </a:cubicBezTo>
                    <a:cubicBezTo>
                      <a:pt x="649" y="26"/>
                      <a:pt x="697" y="79"/>
                      <a:pt x="738" y="112"/>
                    </a:cubicBezTo>
                    <a:cubicBezTo>
                      <a:pt x="780" y="145"/>
                      <a:pt x="811" y="179"/>
                      <a:pt x="841" y="211"/>
                    </a:cubicBezTo>
                    <a:cubicBezTo>
                      <a:pt x="871" y="243"/>
                      <a:pt x="886" y="263"/>
                      <a:pt x="922" y="304"/>
                    </a:cubicBezTo>
                    <a:cubicBezTo>
                      <a:pt x="958" y="345"/>
                      <a:pt x="1009" y="404"/>
                      <a:pt x="1054" y="457"/>
                    </a:cubicBezTo>
                    <a:cubicBezTo>
                      <a:pt x="1099" y="510"/>
                      <a:pt x="1150" y="571"/>
                      <a:pt x="1193" y="623"/>
                    </a:cubicBezTo>
                    <a:cubicBezTo>
                      <a:pt x="1237" y="675"/>
                      <a:pt x="1266" y="717"/>
                      <a:pt x="1311" y="770"/>
                    </a:cubicBezTo>
                    <a:cubicBezTo>
                      <a:pt x="1356" y="823"/>
                      <a:pt x="1433" y="906"/>
                      <a:pt x="1465" y="942"/>
                    </a:cubicBezTo>
                  </a:path>
                </a:pathLst>
              </a:custGeom>
              <a:noFill/>
              <a:ln w="25400">
                <a:solidFill>
                  <a:srgbClr val="969696"/>
                </a:solidFill>
                <a:round/>
                <a:headEnd/>
                <a:tailEnd/>
              </a:ln>
              <a:effectLst/>
            </p:spPr>
            <p:txBody>
              <a:bodyPr/>
              <a:lstStyle/>
              <a:p>
                <a:endParaRPr lang="th-TH"/>
              </a:p>
            </p:txBody>
          </p:sp>
          <p:sp>
            <p:nvSpPr>
              <p:cNvPr id="302152" name="Oval 72"/>
              <p:cNvSpPr>
                <a:spLocks noChangeArrowheads="1"/>
              </p:cNvSpPr>
              <p:nvPr/>
            </p:nvSpPr>
            <p:spPr bwMode="auto">
              <a:xfrm>
                <a:off x="1709" y="1038"/>
                <a:ext cx="67" cy="57"/>
              </a:xfrm>
              <a:prstGeom prst="ellipse">
                <a:avLst/>
              </a:prstGeom>
              <a:solidFill>
                <a:srgbClr val="FF0000"/>
              </a:solidFill>
              <a:ln w="9525">
                <a:noFill/>
                <a:round/>
                <a:headEnd/>
                <a:tailEnd/>
              </a:ln>
              <a:effectLst/>
            </p:spPr>
            <p:txBody>
              <a:bodyPr wrap="none" anchor="ctr"/>
              <a:lstStyle/>
              <a:p>
                <a:endParaRPr lang="th-TH"/>
              </a:p>
            </p:txBody>
          </p:sp>
        </p:grpSp>
        <p:sp>
          <p:nvSpPr>
            <p:cNvPr id="302153" name="Freeform 73"/>
            <p:cNvSpPr>
              <a:spLocks/>
            </p:cNvSpPr>
            <p:nvPr/>
          </p:nvSpPr>
          <p:spPr bwMode="auto">
            <a:xfrm>
              <a:off x="482" y="1002"/>
              <a:ext cx="909" cy="972"/>
            </a:xfrm>
            <a:custGeom>
              <a:avLst/>
              <a:gdLst/>
              <a:ahLst/>
              <a:cxnLst>
                <a:cxn ang="0">
                  <a:pos x="0" y="1004"/>
                </a:cxn>
                <a:cxn ang="0">
                  <a:pos x="304" y="508"/>
                </a:cxn>
                <a:cxn ang="0">
                  <a:pos x="974" y="502"/>
                </a:cxn>
                <a:cxn ang="0">
                  <a:pos x="1060" y="356"/>
                </a:cxn>
                <a:cxn ang="0">
                  <a:pos x="1144" y="180"/>
                </a:cxn>
                <a:cxn ang="0">
                  <a:pos x="1212" y="0"/>
                </a:cxn>
              </a:cxnLst>
              <a:rect l="0" t="0" r="r" b="b"/>
              <a:pathLst>
                <a:path w="1212" h="1004">
                  <a:moveTo>
                    <a:pt x="0" y="1004"/>
                  </a:moveTo>
                  <a:lnTo>
                    <a:pt x="304" y="508"/>
                  </a:lnTo>
                  <a:lnTo>
                    <a:pt x="974" y="502"/>
                  </a:lnTo>
                  <a:lnTo>
                    <a:pt x="1060" y="356"/>
                  </a:lnTo>
                  <a:lnTo>
                    <a:pt x="1144" y="180"/>
                  </a:lnTo>
                  <a:lnTo>
                    <a:pt x="1212" y="0"/>
                  </a:lnTo>
                </a:path>
              </a:pathLst>
            </a:custGeom>
            <a:noFill/>
            <a:ln w="12700">
              <a:solidFill>
                <a:srgbClr val="CCFFFF"/>
              </a:solidFill>
              <a:round/>
              <a:headEnd/>
              <a:tailEnd/>
            </a:ln>
          </p:spPr>
          <p:txBody>
            <a:bodyPr/>
            <a:lstStyle/>
            <a:p>
              <a:endParaRPr lang="th-TH"/>
            </a:p>
          </p:txBody>
        </p:sp>
        <p:sp>
          <p:nvSpPr>
            <p:cNvPr id="302154" name="Text Box 74"/>
            <p:cNvSpPr txBox="1">
              <a:spLocks noChangeArrowheads="1"/>
            </p:cNvSpPr>
            <p:nvPr/>
          </p:nvSpPr>
          <p:spPr bwMode="auto">
            <a:xfrm>
              <a:off x="694" y="1349"/>
              <a:ext cx="564" cy="134"/>
            </a:xfrm>
            <a:prstGeom prst="rect">
              <a:avLst/>
            </a:prstGeom>
            <a:noFill/>
            <a:ln w="9525">
              <a:noFill/>
              <a:miter lim="800000"/>
              <a:headEnd/>
              <a:tailEnd/>
            </a:ln>
          </p:spPr>
          <p:txBody>
            <a:bodyPr/>
            <a:lstStyle/>
            <a:p>
              <a:r>
                <a:rPr lang="en-US" sz="900" i="1" baseline="0">
                  <a:latin typeface="Times New Roman" pitchFamily="18" charset="0"/>
                </a:rPr>
                <a:t>P</a:t>
              </a:r>
              <a:r>
                <a:rPr lang="en-US" sz="900" i="1">
                  <a:latin typeface="Times New Roman" pitchFamily="18" charset="0"/>
                </a:rPr>
                <a:t>boiler</a:t>
              </a:r>
              <a:r>
                <a:rPr lang="en-US" sz="900" i="1" baseline="0">
                  <a:latin typeface="Times New Roman" pitchFamily="18" charset="0"/>
                </a:rPr>
                <a:t> = 3 MPa</a:t>
              </a:r>
              <a:endParaRPr lang="en-US" sz="900" i="1">
                <a:latin typeface="Times New Roman" pitchFamily="18" charset="0"/>
                <a:cs typeface="Arial" pitchFamily="34" charset="0"/>
              </a:endParaRPr>
            </a:p>
          </p:txBody>
        </p:sp>
        <p:sp>
          <p:nvSpPr>
            <p:cNvPr id="302155" name="Freeform 75"/>
            <p:cNvSpPr>
              <a:spLocks/>
            </p:cNvSpPr>
            <p:nvPr/>
          </p:nvSpPr>
          <p:spPr bwMode="auto">
            <a:xfrm>
              <a:off x="482" y="1308"/>
              <a:ext cx="1272" cy="860"/>
            </a:xfrm>
            <a:custGeom>
              <a:avLst/>
              <a:gdLst/>
              <a:ahLst/>
              <a:cxnLst>
                <a:cxn ang="0">
                  <a:pos x="0" y="888"/>
                </a:cxn>
                <a:cxn ang="0">
                  <a:pos x="140" y="652"/>
                </a:cxn>
                <a:cxn ang="0">
                  <a:pos x="1346" y="641"/>
                </a:cxn>
                <a:cxn ang="0">
                  <a:pos x="1452" y="492"/>
                </a:cxn>
                <a:cxn ang="0">
                  <a:pos x="1536" y="364"/>
                </a:cxn>
                <a:cxn ang="0">
                  <a:pos x="1616" y="208"/>
                </a:cxn>
                <a:cxn ang="0">
                  <a:pos x="1696" y="0"/>
                </a:cxn>
              </a:cxnLst>
              <a:rect l="0" t="0" r="r" b="b"/>
              <a:pathLst>
                <a:path w="1696" h="888">
                  <a:moveTo>
                    <a:pt x="0" y="888"/>
                  </a:moveTo>
                  <a:lnTo>
                    <a:pt x="140" y="652"/>
                  </a:lnTo>
                  <a:lnTo>
                    <a:pt x="1346" y="641"/>
                  </a:lnTo>
                  <a:lnTo>
                    <a:pt x="1452" y="492"/>
                  </a:lnTo>
                  <a:lnTo>
                    <a:pt x="1536" y="364"/>
                  </a:lnTo>
                  <a:lnTo>
                    <a:pt x="1616" y="208"/>
                  </a:lnTo>
                  <a:lnTo>
                    <a:pt x="1696" y="0"/>
                  </a:lnTo>
                </a:path>
              </a:pathLst>
            </a:custGeom>
            <a:noFill/>
            <a:ln w="12700">
              <a:solidFill>
                <a:srgbClr val="CCFFFF"/>
              </a:solidFill>
              <a:round/>
              <a:headEnd/>
              <a:tailEnd/>
            </a:ln>
          </p:spPr>
          <p:txBody>
            <a:bodyPr/>
            <a:lstStyle/>
            <a:p>
              <a:endParaRPr lang="th-TH"/>
            </a:p>
          </p:txBody>
        </p:sp>
        <p:sp>
          <p:nvSpPr>
            <p:cNvPr id="302156" name="Text Box 76"/>
            <p:cNvSpPr txBox="1">
              <a:spLocks noChangeArrowheads="1"/>
            </p:cNvSpPr>
            <p:nvPr/>
          </p:nvSpPr>
          <p:spPr bwMode="auto">
            <a:xfrm>
              <a:off x="583" y="1922"/>
              <a:ext cx="800" cy="135"/>
            </a:xfrm>
            <a:prstGeom prst="rect">
              <a:avLst/>
            </a:prstGeom>
            <a:noFill/>
            <a:ln w="9525">
              <a:noFill/>
              <a:miter lim="800000"/>
              <a:headEnd/>
              <a:tailEnd/>
            </a:ln>
          </p:spPr>
          <p:txBody>
            <a:bodyPr/>
            <a:lstStyle/>
            <a:p>
              <a:pPr algn="ctr"/>
              <a:r>
                <a:rPr lang="en-US" sz="900" i="1" baseline="0">
                  <a:latin typeface="Times New Roman" pitchFamily="18" charset="0"/>
                </a:rPr>
                <a:t>P</a:t>
              </a:r>
              <a:r>
                <a:rPr lang="en-US" sz="900" i="1">
                  <a:latin typeface="Times New Roman" pitchFamily="18" charset="0"/>
                </a:rPr>
                <a:t>condenser</a:t>
              </a:r>
              <a:r>
                <a:rPr lang="en-US" sz="900" i="1" baseline="0">
                  <a:latin typeface="Times New Roman" pitchFamily="18" charset="0"/>
                </a:rPr>
                <a:t> = 10 kPa</a:t>
              </a:r>
              <a:endParaRPr lang="en-US" sz="900" i="1">
                <a:latin typeface="Times New Roman" pitchFamily="18" charset="0"/>
                <a:cs typeface="Arial" pitchFamily="34" charset="0"/>
              </a:endParaRPr>
            </a:p>
          </p:txBody>
        </p:sp>
        <p:sp>
          <p:nvSpPr>
            <p:cNvPr id="302157" name="Freeform 77"/>
            <p:cNvSpPr>
              <a:spLocks/>
            </p:cNvSpPr>
            <p:nvPr/>
          </p:nvSpPr>
          <p:spPr bwMode="auto">
            <a:xfrm>
              <a:off x="585" y="1270"/>
              <a:ext cx="719" cy="667"/>
            </a:xfrm>
            <a:custGeom>
              <a:avLst/>
              <a:gdLst/>
              <a:ahLst/>
              <a:cxnLst>
                <a:cxn ang="0">
                  <a:pos x="717" y="662"/>
                </a:cxn>
                <a:cxn ang="0">
                  <a:pos x="0" y="667"/>
                </a:cxn>
                <a:cxn ang="0">
                  <a:pos x="1" y="476"/>
                </a:cxn>
                <a:cxn ang="0">
                  <a:pos x="124" y="215"/>
                </a:cxn>
                <a:cxn ang="0">
                  <a:pos x="630" y="214"/>
                </a:cxn>
                <a:cxn ang="0">
                  <a:pos x="719" y="0"/>
                </a:cxn>
                <a:cxn ang="0">
                  <a:pos x="717" y="662"/>
                </a:cxn>
              </a:cxnLst>
              <a:rect l="0" t="0" r="r" b="b"/>
              <a:pathLst>
                <a:path w="719" h="667">
                  <a:moveTo>
                    <a:pt x="717" y="662"/>
                  </a:moveTo>
                  <a:lnTo>
                    <a:pt x="0" y="667"/>
                  </a:lnTo>
                  <a:lnTo>
                    <a:pt x="1" y="476"/>
                  </a:lnTo>
                  <a:lnTo>
                    <a:pt x="124" y="215"/>
                  </a:lnTo>
                  <a:lnTo>
                    <a:pt x="630" y="214"/>
                  </a:lnTo>
                  <a:lnTo>
                    <a:pt x="719" y="0"/>
                  </a:lnTo>
                  <a:lnTo>
                    <a:pt x="717" y="662"/>
                  </a:lnTo>
                  <a:close/>
                </a:path>
              </a:pathLst>
            </a:custGeom>
            <a:noFill/>
            <a:ln w="25400">
              <a:solidFill>
                <a:srgbClr val="FF0000"/>
              </a:solidFill>
              <a:round/>
              <a:headEnd/>
              <a:tailEnd/>
            </a:ln>
            <a:effectLst/>
          </p:spPr>
          <p:txBody>
            <a:bodyPr/>
            <a:lstStyle/>
            <a:p>
              <a:endParaRPr lang="th-TH"/>
            </a:p>
          </p:txBody>
        </p:sp>
        <p:sp>
          <p:nvSpPr>
            <p:cNvPr id="302182" name="Text Box 102"/>
            <p:cNvSpPr txBox="1">
              <a:spLocks noChangeArrowheads="1"/>
            </p:cNvSpPr>
            <p:nvPr/>
          </p:nvSpPr>
          <p:spPr bwMode="auto">
            <a:xfrm>
              <a:off x="1288" y="1177"/>
              <a:ext cx="589" cy="134"/>
            </a:xfrm>
            <a:prstGeom prst="rect">
              <a:avLst/>
            </a:prstGeom>
            <a:noFill/>
            <a:ln w="9525">
              <a:noFill/>
              <a:miter lim="800000"/>
              <a:headEnd/>
              <a:tailEnd/>
            </a:ln>
          </p:spPr>
          <p:txBody>
            <a:bodyPr/>
            <a:lstStyle/>
            <a:p>
              <a:r>
                <a:rPr lang="en-US" sz="900" i="1" baseline="0">
                  <a:latin typeface="Times New Roman" pitchFamily="18" charset="0"/>
                </a:rPr>
                <a:t>T</a:t>
              </a:r>
              <a:r>
                <a:rPr lang="en-US" sz="900" i="1">
                  <a:latin typeface="Times New Roman" pitchFamily="18" charset="0"/>
                </a:rPr>
                <a:t>steam</a:t>
              </a:r>
              <a:r>
                <a:rPr lang="en-US" sz="900" i="1" baseline="0">
                  <a:latin typeface="Times New Roman" pitchFamily="18" charset="0"/>
                </a:rPr>
                <a:t> = 350 </a:t>
              </a:r>
              <a:r>
                <a:rPr lang="en-US" sz="900" i="1" baseline="30000">
                  <a:latin typeface="Times New Roman" pitchFamily="18" charset="0"/>
                </a:rPr>
                <a:t>o</a:t>
              </a:r>
              <a:r>
                <a:rPr lang="en-US" sz="900" i="1" baseline="0">
                  <a:latin typeface="Times New Roman" pitchFamily="18" charset="0"/>
                </a:rPr>
                <a:t>C</a:t>
              </a:r>
              <a:endParaRPr lang="en-US" sz="900" i="1">
                <a:latin typeface="Times New Roman" pitchFamily="18" charset="0"/>
                <a:cs typeface="Arial" pitchFamily="34" charset="0"/>
              </a:endParaRPr>
            </a:p>
          </p:txBody>
        </p:sp>
        <p:sp>
          <p:nvSpPr>
            <p:cNvPr id="302218" name="Text Box 138"/>
            <p:cNvSpPr txBox="1">
              <a:spLocks noChangeArrowheads="1"/>
            </p:cNvSpPr>
            <p:nvPr/>
          </p:nvSpPr>
          <p:spPr bwMode="auto">
            <a:xfrm>
              <a:off x="716" y="1667"/>
              <a:ext cx="528" cy="146"/>
            </a:xfrm>
            <a:prstGeom prst="rect">
              <a:avLst/>
            </a:prstGeom>
            <a:solidFill>
              <a:srgbClr val="800080"/>
            </a:solidFill>
            <a:ln w="9525">
              <a:noFill/>
              <a:miter lim="800000"/>
              <a:headEnd/>
              <a:tailEnd/>
            </a:ln>
          </p:spPr>
          <p:txBody>
            <a:bodyPr/>
            <a:lstStyle/>
            <a:p>
              <a:pPr algn="ctr"/>
              <a:r>
                <a:rPr lang="el-GR" sz="1000" b="1" i="1" baseline="0">
                  <a:latin typeface="Times New Roman" pitchFamily="18" charset="0"/>
                  <a:cs typeface="Times New Roman" pitchFamily="18" charset="0"/>
                </a:rPr>
                <a:t>η</a:t>
              </a:r>
              <a:r>
                <a:rPr lang="en-US" sz="1000" b="1" i="1">
                  <a:latin typeface="Times New Roman" pitchFamily="18" charset="0"/>
                </a:rPr>
                <a:t>th</a:t>
              </a:r>
              <a:r>
                <a:rPr lang="en-US" sz="1000" b="1" i="1" baseline="0">
                  <a:latin typeface="Times New Roman" pitchFamily="18" charset="0"/>
                </a:rPr>
                <a:t> = 33.5 %</a:t>
              </a:r>
              <a:endParaRPr lang="en-US" sz="1000" b="1" i="1">
                <a:latin typeface="Times New Roman" pitchFamily="18" charset="0"/>
                <a:cs typeface="Arial" pitchFamily="34" charset="0"/>
              </a:endParaRPr>
            </a:p>
          </p:txBody>
        </p:sp>
      </p:grpSp>
      <p:grpSp>
        <p:nvGrpSpPr>
          <p:cNvPr id="302260" name="Group 180"/>
          <p:cNvGrpSpPr>
            <a:grpSpLocks/>
          </p:cNvGrpSpPr>
          <p:nvPr/>
        </p:nvGrpSpPr>
        <p:grpSpPr bwMode="auto">
          <a:xfrm>
            <a:off x="5940425" y="1260475"/>
            <a:ext cx="2605088" cy="2398713"/>
            <a:chOff x="3230" y="794"/>
            <a:chExt cx="1641" cy="1511"/>
          </a:xfrm>
        </p:grpSpPr>
        <p:sp>
          <p:nvSpPr>
            <p:cNvPr id="302236" name="Text Box 156"/>
            <p:cNvSpPr txBox="1">
              <a:spLocks noChangeArrowheads="1"/>
            </p:cNvSpPr>
            <p:nvPr/>
          </p:nvSpPr>
          <p:spPr bwMode="auto">
            <a:xfrm>
              <a:off x="4231" y="908"/>
              <a:ext cx="640" cy="134"/>
            </a:xfrm>
            <a:prstGeom prst="rect">
              <a:avLst/>
            </a:prstGeom>
            <a:noFill/>
            <a:ln w="9525">
              <a:noFill/>
              <a:miter lim="800000"/>
              <a:headEnd/>
              <a:tailEnd/>
            </a:ln>
          </p:spPr>
          <p:txBody>
            <a:bodyPr/>
            <a:lstStyle/>
            <a:p>
              <a:r>
                <a:rPr lang="en-US" sz="900" i="1" baseline="0">
                  <a:latin typeface="Times New Roman" pitchFamily="18" charset="0"/>
                </a:rPr>
                <a:t>T</a:t>
              </a:r>
              <a:r>
                <a:rPr lang="en-US" sz="900" i="1">
                  <a:latin typeface="Times New Roman" pitchFamily="18" charset="0"/>
                </a:rPr>
                <a:t>steam</a:t>
              </a:r>
              <a:r>
                <a:rPr lang="en-US" sz="900" i="1" baseline="0">
                  <a:latin typeface="Times New Roman" pitchFamily="18" charset="0"/>
                </a:rPr>
                <a:t> = 600 </a:t>
              </a:r>
              <a:r>
                <a:rPr lang="en-US" sz="900" i="1" baseline="30000">
                  <a:latin typeface="Times New Roman" pitchFamily="18" charset="0"/>
                </a:rPr>
                <a:t>o</a:t>
              </a:r>
              <a:r>
                <a:rPr lang="en-US" sz="900" i="1" baseline="0">
                  <a:latin typeface="Times New Roman" pitchFamily="18" charset="0"/>
                </a:rPr>
                <a:t>C</a:t>
              </a:r>
              <a:endParaRPr lang="en-US" sz="900" i="1">
                <a:latin typeface="Times New Roman" pitchFamily="18" charset="0"/>
                <a:cs typeface="Arial" pitchFamily="34" charset="0"/>
              </a:endParaRPr>
            </a:p>
          </p:txBody>
        </p:sp>
        <p:sp>
          <p:nvSpPr>
            <p:cNvPr id="302221" name="Line 141"/>
            <p:cNvSpPr>
              <a:spLocks noChangeShapeType="1"/>
            </p:cNvSpPr>
            <p:nvPr/>
          </p:nvSpPr>
          <p:spPr bwMode="auto">
            <a:xfrm>
              <a:off x="3738" y="1513"/>
              <a:ext cx="0" cy="0"/>
            </a:xfrm>
            <a:prstGeom prst="line">
              <a:avLst/>
            </a:prstGeom>
            <a:noFill/>
            <a:ln w="9525">
              <a:solidFill>
                <a:srgbClr val="000000"/>
              </a:solidFill>
              <a:round/>
              <a:headEnd/>
              <a:tailEnd/>
            </a:ln>
          </p:spPr>
          <p:txBody>
            <a:bodyPr/>
            <a:lstStyle/>
            <a:p>
              <a:endParaRPr lang="th-TH"/>
            </a:p>
          </p:txBody>
        </p:sp>
        <p:sp>
          <p:nvSpPr>
            <p:cNvPr id="302222" name="Line 142"/>
            <p:cNvSpPr>
              <a:spLocks noChangeShapeType="1"/>
            </p:cNvSpPr>
            <p:nvPr/>
          </p:nvSpPr>
          <p:spPr bwMode="auto">
            <a:xfrm>
              <a:off x="3722" y="1361"/>
              <a:ext cx="0" cy="0"/>
            </a:xfrm>
            <a:prstGeom prst="line">
              <a:avLst/>
            </a:prstGeom>
            <a:noFill/>
            <a:ln w="9525">
              <a:solidFill>
                <a:srgbClr val="000000"/>
              </a:solidFill>
              <a:round/>
              <a:headEnd/>
              <a:tailEnd/>
            </a:ln>
          </p:spPr>
          <p:txBody>
            <a:bodyPr/>
            <a:lstStyle/>
            <a:p>
              <a:endParaRPr lang="th-TH"/>
            </a:p>
          </p:txBody>
        </p:sp>
        <p:grpSp>
          <p:nvGrpSpPr>
            <p:cNvPr id="302223" name="Group 143"/>
            <p:cNvGrpSpPr>
              <a:grpSpLocks/>
            </p:cNvGrpSpPr>
            <p:nvPr/>
          </p:nvGrpSpPr>
          <p:grpSpPr bwMode="auto">
            <a:xfrm>
              <a:off x="3230" y="794"/>
              <a:ext cx="1594" cy="1511"/>
              <a:chOff x="843" y="590"/>
              <a:chExt cx="2126" cy="1875"/>
            </a:xfrm>
          </p:grpSpPr>
          <p:sp>
            <p:nvSpPr>
              <p:cNvPr id="302224" name="Text Box 144"/>
              <p:cNvSpPr txBox="1">
                <a:spLocks noChangeArrowheads="1"/>
              </p:cNvSpPr>
              <p:nvPr/>
            </p:nvSpPr>
            <p:spPr bwMode="auto">
              <a:xfrm>
                <a:off x="843" y="590"/>
                <a:ext cx="252" cy="211"/>
              </a:xfrm>
              <a:prstGeom prst="rect">
                <a:avLst/>
              </a:prstGeom>
              <a:noFill/>
              <a:ln w="9525">
                <a:noFill/>
                <a:miter lim="800000"/>
                <a:headEnd/>
                <a:tailEnd/>
              </a:ln>
            </p:spPr>
            <p:txBody>
              <a:bodyPr/>
              <a:lstStyle/>
              <a:p>
                <a:pPr algn="ctr"/>
                <a:r>
                  <a:rPr lang="en-US" sz="1200" i="1" baseline="0">
                    <a:latin typeface="Times New Roman" pitchFamily="18" charset="0"/>
                  </a:rPr>
                  <a:t>T</a:t>
                </a:r>
                <a:endParaRPr lang="en-US" sz="1200" i="1" baseline="0">
                  <a:latin typeface="Times New Roman" pitchFamily="18" charset="0"/>
                  <a:cs typeface="Arial" pitchFamily="34" charset="0"/>
                </a:endParaRPr>
              </a:p>
            </p:txBody>
          </p:sp>
          <p:sp>
            <p:nvSpPr>
              <p:cNvPr id="302225" name="Line 145"/>
              <p:cNvSpPr>
                <a:spLocks noChangeShapeType="1"/>
              </p:cNvSpPr>
              <p:nvPr/>
            </p:nvSpPr>
            <p:spPr bwMode="auto">
              <a:xfrm flipV="1">
                <a:off x="1112" y="646"/>
                <a:ext cx="6" cy="1604"/>
              </a:xfrm>
              <a:prstGeom prst="line">
                <a:avLst/>
              </a:prstGeom>
              <a:noFill/>
              <a:ln w="38100">
                <a:solidFill>
                  <a:srgbClr val="808080"/>
                </a:solidFill>
                <a:round/>
                <a:headEnd/>
                <a:tailEnd type="stealth" w="med" len="med"/>
              </a:ln>
            </p:spPr>
            <p:txBody>
              <a:bodyPr/>
              <a:lstStyle/>
              <a:p>
                <a:endParaRPr lang="th-TH"/>
              </a:p>
            </p:txBody>
          </p:sp>
          <p:sp>
            <p:nvSpPr>
              <p:cNvPr id="302226" name="Line 146"/>
              <p:cNvSpPr>
                <a:spLocks noChangeShapeType="1"/>
              </p:cNvSpPr>
              <p:nvPr/>
            </p:nvSpPr>
            <p:spPr bwMode="auto">
              <a:xfrm flipV="1">
                <a:off x="1099" y="2235"/>
                <a:ext cx="1751" cy="15"/>
              </a:xfrm>
              <a:prstGeom prst="line">
                <a:avLst/>
              </a:prstGeom>
              <a:noFill/>
              <a:ln w="38100">
                <a:solidFill>
                  <a:srgbClr val="808080"/>
                </a:solidFill>
                <a:round/>
                <a:headEnd/>
                <a:tailEnd type="stealth" w="med" len="med"/>
              </a:ln>
            </p:spPr>
            <p:txBody>
              <a:bodyPr/>
              <a:lstStyle/>
              <a:p>
                <a:endParaRPr lang="th-TH"/>
              </a:p>
            </p:txBody>
          </p:sp>
          <p:sp>
            <p:nvSpPr>
              <p:cNvPr id="302227" name="Text Box 147"/>
              <p:cNvSpPr txBox="1">
                <a:spLocks noChangeArrowheads="1"/>
              </p:cNvSpPr>
              <p:nvPr/>
            </p:nvSpPr>
            <p:spPr bwMode="auto">
              <a:xfrm>
                <a:off x="2659" y="2254"/>
                <a:ext cx="310" cy="211"/>
              </a:xfrm>
              <a:prstGeom prst="rect">
                <a:avLst/>
              </a:prstGeom>
              <a:noFill/>
              <a:ln w="9525">
                <a:noFill/>
                <a:miter lim="800000"/>
                <a:headEnd/>
                <a:tailEnd/>
              </a:ln>
            </p:spPr>
            <p:txBody>
              <a:bodyPr/>
              <a:lstStyle/>
              <a:p>
                <a:pPr algn="ctr"/>
                <a:r>
                  <a:rPr lang="en-US" sz="1200" i="1" baseline="0">
                    <a:latin typeface="Times New Roman" pitchFamily="18" charset="0"/>
                  </a:rPr>
                  <a:t>s</a:t>
                </a:r>
                <a:endParaRPr lang="en-US" sz="1200" i="1" baseline="0">
                  <a:latin typeface="Times New Roman" pitchFamily="18" charset="0"/>
                  <a:cs typeface="Arial" pitchFamily="34" charset="0"/>
                </a:endParaRPr>
              </a:p>
            </p:txBody>
          </p:sp>
        </p:grpSp>
        <p:grpSp>
          <p:nvGrpSpPr>
            <p:cNvPr id="302228" name="Group 148"/>
            <p:cNvGrpSpPr>
              <a:grpSpLocks/>
            </p:cNvGrpSpPr>
            <p:nvPr/>
          </p:nvGrpSpPr>
          <p:grpSpPr bwMode="auto">
            <a:xfrm>
              <a:off x="3529" y="1044"/>
              <a:ext cx="1098" cy="982"/>
              <a:chOff x="1215" y="1038"/>
              <a:chExt cx="1465" cy="1015"/>
            </a:xfrm>
          </p:grpSpPr>
          <p:sp>
            <p:nvSpPr>
              <p:cNvPr id="302229" name="Freeform 149"/>
              <p:cNvSpPr>
                <a:spLocks/>
              </p:cNvSpPr>
              <p:nvPr/>
            </p:nvSpPr>
            <p:spPr bwMode="auto">
              <a:xfrm>
                <a:off x="1215" y="1065"/>
                <a:ext cx="1465" cy="988"/>
              </a:xfrm>
              <a:custGeom>
                <a:avLst/>
                <a:gdLst/>
                <a:ahLst/>
                <a:cxnLst>
                  <a:cxn ang="0">
                    <a:pos x="0" y="988"/>
                  </a:cxn>
                  <a:cxn ang="0">
                    <a:pos x="63" y="793"/>
                  </a:cxn>
                  <a:cxn ang="0">
                    <a:pos x="117" y="635"/>
                  </a:cxn>
                  <a:cxn ang="0">
                    <a:pos x="188" y="428"/>
                  </a:cxn>
                  <a:cxn ang="0">
                    <a:pos x="277" y="231"/>
                  </a:cxn>
                  <a:cxn ang="0">
                    <a:pos x="412" y="36"/>
                  </a:cxn>
                  <a:cxn ang="0">
                    <a:pos x="595" y="13"/>
                  </a:cxn>
                  <a:cxn ang="0">
                    <a:pos x="738" y="112"/>
                  </a:cxn>
                  <a:cxn ang="0">
                    <a:pos x="841" y="211"/>
                  </a:cxn>
                  <a:cxn ang="0">
                    <a:pos x="922" y="304"/>
                  </a:cxn>
                  <a:cxn ang="0">
                    <a:pos x="1054" y="457"/>
                  </a:cxn>
                  <a:cxn ang="0">
                    <a:pos x="1193" y="623"/>
                  </a:cxn>
                  <a:cxn ang="0">
                    <a:pos x="1311" y="770"/>
                  </a:cxn>
                  <a:cxn ang="0">
                    <a:pos x="1465" y="942"/>
                  </a:cxn>
                </a:cxnLst>
                <a:rect l="0" t="0" r="r" b="b"/>
                <a:pathLst>
                  <a:path w="1465" h="988">
                    <a:moveTo>
                      <a:pt x="0" y="988"/>
                    </a:moveTo>
                    <a:cubicBezTo>
                      <a:pt x="10" y="956"/>
                      <a:pt x="43" y="852"/>
                      <a:pt x="63" y="793"/>
                    </a:cubicBezTo>
                    <a:cubicBezTo>
                      <a:pt x="83" y="734"/>
                      <a:pt x="96" y="696"/>
                      <a:pt x="117" y="635"/>
                    </a:cubicBezTo>
                    <a:cubicBezTo>
                      <a:pt x="138" y="574"/>
                      <a:pt x="161" y="495"/>
                      <a:pt x="188" y="428"/>
                    </a:cubicBezTo>
                    <a:cubicBezTo>
                      <a:pt x="215" y="361"/>
                      <a:pt x="240" y="296"/>
                      <a:pt x="277" y="231"/>
                    </a:cubicBezTo>
                    <a:cubicBezTo>
                      <a:pt x="314" y="166"/>
                      <a:pt x="359" y="72"/>
                      <a:pt x="412" y="36"/>
                    </a:cubicBezTo>
                    <a:cubicBezTo>
                      <a:pt x="465" y="0"/>
                      <a:pt x="541" y="1"/>
                      <a:pt x="595" y="13"/>
                    </a:cubicBezTo>
                    <a:cubicBezTo>
                      <a:pt x="649" y="26"/>
                      <a:pt x="697" y="79"/>
                      <a:pt x="738" y="112"/>
                    </a:cubicBezTo>
                    <a:cubicBezTo>
                      <a:pt x="780" y="145"/>
                      <a:pt x="811" y="179"/>
                      <a:pt x="841" y="211"/>
                    </a:cubicBezTo>
                    <a:cubicBezTo>
                      <a:pt x="871" y="243"/>
                      <a:pt x="886" y="263"/>
                      <a:pt x="922" y="304"/>
                    </a:cubicBezTo>
                    <a:cubicBezTo>
                      <a:pt x="958" y="345"/>
                      <a:pt x="1009" y="404"/>
                      <a:pt x="1054" y="457"/>
                    </a:cubicBezTo>
                    <a:cubicBezTo>
                      <a:pt x="1099" y="510"/>
                      <a:pt x="1150" y="571"/>
                      <a:pt x="1193" y="623"/>
                    </a:cubicBezTo>
                    <a:cubicBezTo>
                      <a:pt x="1237" y="675"/>
                      <a:pt x="1266" y="717"/>
                      <a:pt x="1311" y="770"/>
                    </a:cubicBezTo>
                    <a:cubicBezTo>
                      <a:pt x="1356" y="823"/>
                      <a:pt x="1433" y="906"/>
                      <a:pt x="1465" y="942"/>
                    </a:cubicBezTo>
                  </a:path>
                </a:pathLst>
              </a:custGeom>
              <a:noFill/>
              <a:ln w="25400">
                <a:solidFill>
                  <a:srgbClr val="969696"/>
                </a:solidFill>
                <a:round/>
                <a:headEnd/>
                <a:tailEnd/>
              </a:ln>
              <a:effectLst/>
            </p:spPr>
            <p:txBody>
              <a:bodyPr/>
              <a:lstStyle/>
              <a:p>
                <a:endParaRPr lang="th-TH"/>
              </a:p>
            </p:txBody>
          </p:sp>
          <p:sp>
            <p:nvSpPr>
              <p:cNvPr id="302230" name="Oval 150"/>
              <p:cNvSpPr>
                <a:spLocks noChangeArrowheads="1"/>
              </p:cNvSpPr>
              <p:nvPr/>
            </p:nvSpPr>
            <p:spPr bwMode="auto">
              <a:xfrm>
                <a:off x="1709" y="1038"/>
                <a:ext cx="67" cy="57"/>
              </a:xfrm>
              <a:prstGeom prst="ellipse">
                <a:avLst/>
              </a:prstGeom>
              <a:solidFill>
                <a:srgbClr val="FF0000"/>
              </a:solidFill>
              <a:ln w="9525">
                <a:noFill/>
                <a:round/>
                <a:headEnd/>
                <a:tailEnd/>
              </a:ln>
              <a:effectLst/>
            </p:spPr>
            <p:txBody>
              <a:bodyPr wrap="none" anchor="ctr"/>
              <a:lstStyle/>
              <a:p>
                <a:endParaRPr lang="th-TH"/>
              </a:p>
            </p:txBody>
          </p:sp>
        </p:grpSp>
        <p:sp>
          <p:nvSpPr>
            <p:cNvPr id="302231" name="Freeform 151"/>
            <p:cNvSpPr>
              <a:spLocks/>
            </p:cNvSpPr>
            <p:nvPr/>
          </p:nvSpPr>
          <p:spPr bwMode="auto">
            <a:xfrm>
              <a:off x="3534" y="858"/>
              <a:ext cx="771" cy="816"/>
            </a:xfrm>
            <a:custGeom>
              <a:avLst/>
              <a:gdLst/>
              <a:ahLst/>
              <a:cxnLst>
                <a:cxn ang="0">
                  <a:pos x="0" y="816"/>
                </a:cxn>
                <a:cxn ang="0">
                  <a:pos x="240" y="342"/>
                </a:cxn>
                <a:cxn ang="0">
                  <a:pos x="564" y="336"/>
                </a:cxn>
                <a:cxn ang="0">
                  <a:pos x="624" y="255"/>
                </a:cxn>
                <a:cxn ang="0">
                  <a:pos x="723" y="111"/>
                </a:cxn>
                <a:cxn ang="0">
                  <a:pos x="771" y="0"/>
                </a:cxn>
              </a:cxnLst>
              <a:rect l="0" t="0" r="r" b="b"/>
              <a:pathLst>
                <a:path w="771" h="816">
                  <a:moveTo>
                    <a:pt x="0" y="816"/>
                  </a:moveTo>
                  <a:lnTo>
                    <a:pt x="240" y="342"/>
                  </a:lnTo>
                  <a:lnTo>
                    <a:pt x="564" y="336"/>
                  </a:lnTo>
                  <a:lnTo>
                    <a:pt x="624" y="255"/>
                  </a:lnTo>
                  <a:lnTo>
                    <a:pt x="723" y="111"/>
                  </a:lnTo>
                  <a:lnTo>
                    <a:pt x="771" y="0"/>
                  </a:lnTo>
                </a:path>
              </a:pathLst>
            </a:custGeom>
            <a:noFill/>
            <a:ln w="12700">
              <a:solidFill>
                <a:srgbClr val="CCFFFF"/>
              </a:solidFill>
              <a:round/>
              <a:headEnd/>
              <a:tailEnd/>
            </a:ln>
          </p:spPr>
          <p:txBody>
            <a:bodyPr/>
            <a:lstStyle/>
            <a:p>
              <a:endParaRPr lang="th-TH"/>
            </a:p>
          </p:txBody>
        </p:sp>
        <p:sp>
          <p:nvSpPr>
            <p:cNvPr id="302232" name="Text Box 152"/>
            <p:cNvSpPr txBox="1">
              <a:spLocks noChangeArrowheads="1"/>
            </p:cNvSpPr>
            <p:nvPr/>
          </p:nvSpPr>
          <p:spPr bwMode="auto">
            <a:xfrm>
              <a:off x="3694" y="1218"/>
              <a:ext cx="564" cy="134"/>
            </a:xfrm>
            <a:prstGeom prst="rect">
              <a:avLst/>
            </a:prstGeom>
            <a:noFill/>
            <a:ln w="9525">
              <a:noFill/>
              <a:miter lim="800000"/>
              <a:headEnd/>
              <a:tailEnd/>
            </a:ln>
          </p:spPr>
          <p:txBody>
            <a:bodyPr/>
            <a:lstStyle/>
            <a:p>
              <a:r>
                <a:rPr lang="en-US" sz="800" i="1" baseline="0">
                  <a:latin typeface="Times New Roman" pitchFamily="18" charset="0"/>
                </a:rPr>
                <a:t>P</a:t>
              </a:r>
              <a:r>
                <a:rPr lang="en-US" sz="800" i="1">
                  <a:latin typeface="Times New Roman" pitchFamily="18" charset="0"/>
                </a:rPr>
                <a:t>boiler</a:t>
              </a:r>
              <a:r>
                <a:rPr lang="en-US" sz="800" i="1" baseline="0">
                  <a:latin typeface="Times New Roman" pitchFamily="18" charset="0"/>
                </a:rPr>
                <a:t> = 15 MPa</a:t>
              </a:r>
              <a:endParaRPr lang="en-US" sz="800" i="1">
                <a:latin typeface="Times New Roman" pitchFamily="18" charset="0"/>
                <a:cs typeface="Arial" pitchFamily="34" charset="0"/>
              </a:endParaRPr>
            </a:p>
          </p:txBody>
        </p:sp>
        <p:sp>
          <p:nvSpPr>
            <p:cNvPr id="302233" name="Freeform 153"/>
            <p:cNvSpPr>
              <a:spLocks/>
            </p:cNvSpPr>
            <p:nvPr/>
          </p:nvSpPr>
          <p:spPr bwMode="auto">
            <a:xfrm>
              <a:off x="3482" y="1177"/>
              <a:ext cx="1272" cy="860"/>
            </a:xfrm>
            <a:custGeom>
              <a:avLst/>
              <a:gdLst/>
              <a:ahLst/>
              <a:cxnLst>
                <a:cxn ang="0">
                  <a:pos x="0" y="888"/>
                </a:cxn>
                <a:cxn ang="0">
                  <a:pos x="140" y="652"/>
                </a:cxn>
                <a:cxn ang="0">
                  <a:pos x="1346" y="641"/>
                </a:cxn>
                <a:cxn ang="0">
                  <a:pos x="1452" y="492"/>
                </a:cxn>
                <a:cxn ang="0">
                  <a:pos x="1536" y="364"/>
                </a:cxn>
                <a:cxn ang="0">
                  <a:pos x="1616" y="208"/>
                </a:cxn>
                <a:cxn ang="0">
                  <a:pos x="1696" y="0"/>
                </a:cxn>
              </a:cxnLst>
              <a:rect l="0" t="0" r="r" b="b"/>
              <a:pathLst>
                <a:path w="1696" h="888">
                  <a:moveTo>
                    <a:pt x="0" y="888"/>
                  </a:moveTo>
                  <a:lnTo>
                    <a:pt x="140" y="652"/>
                  </a:lnTo>
                  <a:lnTo>
                    <a:pt x="1346" y="641"/>
                  </a:lnTo>
                  <a:lnTo>
                    <a:pt x="1452" y="492"/>
                  </a:lnTo>
                  <a:lnTo>
                    <a:pt x="1536" y="364"/>
                  </a:lnTo>
                  <a:lnTo>
                    <a:pt x="1616" y="208"/>
                  </a:lnTo>
                  <a:lnTo>
                    <a:pt x="1696" y="0"/>
                  </a:lnTo>
                </a:path>
              </a:pathLst>
            </a:custGeom>
            <a:noFill/>
            <a:ln w="12700">
              <a:solidFill>
                <a:srgbClr val="CCFFFF"/>
              </a:solidFill>
              <a:round/>
              <a:headEnd/>
              <a:tailEnd/>
            </a:ln>
          </p:spPr>
          <p:txBody>
            <a:bodyPr/>
            <a:lstStyle/>
            <a:p>
              <a:endParaRPr lang="th-TH"/>
            </a:p>
          </p:txBody>
        </p:sp>
        <p:sp>
          <p:nvSpPr>
            <p:cNvPr id="302234" name="Text Box 154"/>
            <p:cNvSpPr txBox="1">
              <a:spLocks noChangeArrowheads="1"/>
            </p:cNvSpPr>
            <p:nvPr/>
          </p:nvSpPr>
          <p:spPr bwMode="auto">
            <a:xfrm>
              <a:off x="3583" y="1791"/>
              <a:ext cx="800" cy="135"/>
            </a:xfrm>
            <a:prstGeom prst="rect">
              <a:avLst/>
            </a:prstGeom>
            <a:noFill/>
            <a:ln w="9525">
              <a:noFill/>
              <a:miter lim="800000"/>
              <a:headEnd/>
              <a:tailEnd/>
            </a:ln>
          </p:spPr>
          <p:txBody>
            <a:bodyPr/>
            <a:lstStyle/>
            <a:p>
              <a:pPr algn="ctr"/>
              <a:r>
                <a:rPr lang="en-US" sz="900" i="1" baseline="0">
                  <a:latin typeface="Times New Roman" pitchFamily="18" charset="0"/>
                </a:rPr>
                <a:t>P</a:t>
              </a:r>
              <a:r>
                <a:rPr lang="en-US" sz="900" i="1">
                  <a:latin typeface="Times New Roman" pitchFamily="18" charset="0"/>
                </a:rPr>
                <a:t>condenser</a:t>
              </a:r>
              <a:r>
                <a:rPr lang="en-US" sz="900" i="1" baseline="0">
                  <a:latin typeface="Times New Roman" pitchFamily="18" charset="0"/>
                </a:rPr>
                <a:t> = 10 kPa</a:t>
              </a:r>
              <a:endParaRPr lang="en-US" sz="900" i="1">
                <a:latin typeface="Times New Roman" pitchFamily="18" charset="0"/>
                <a:cs typeface="Arial" pitchFamily="34" charset="0"/>
              </a:endParaRPr>
            </a:p>
          </p:txBody>
        </p:sp>
        <p:sp>
          <p:nvSpPr>
            <p:cNvPr id="302235" name="Freeform 155"/>
            <p:cNvSpPr>
              <a:spLocks/>
            </p:cNvSpPr>
            <p:nvPr/>
          </p:nvSpPr>
          <p:spPr bwMode="auto">
            <a:xfrm>
              <a:off x="3585" y="975"/>
              <a:ext cx="678" cy="831"/>
            </a:xfrm>
            <a:custGeom>
              <a:avLst/>
              <a:gdLst/>
              <a:ahLst/>
              <a:cxnLst>
                <a:cxn ang="0">
                  <a:pos x="678" y="825"/>
                </a:cxn>
                <a:cxn ang="0">
                  <a:pos x="0" y="831"/>
                </a:cxn>
                <a:cxn ang="0">
                  <a:pos x="3" y="597"/>
                </a:cxn>
                <a:cxn ang="0">
                  <a:pos x="192" y="225"/>
                </a:cxn>
                <a:cxn ang="0">
                  <a:pos x="516" y="216"/>
                </a:cxn>
                <a:cxn ang="0">
                  <a:pos x="588" y="123"/>
                </a:cxn>
                <a:cxn ang="0">
                  <a:pos x="669" y="0"/>
                </a:cxn>
                <a:cxn ang="0">
                  <a:pos x="678" y="825"/>
                </a:cxn>
              </a:cxnLst>
              <a:rect l="0" t="0" r="r" b="b"/>
              <a:pathLst>
                <a:path w="678" h="831">
                  <a:moveTo>
                    <a:pt x="678" y="825"/>
                  </a:moveTo>
                  <a:lnTo>
                    <a:pt x="0" y="831"/>
                  </a:lnTo>
                  <a:lnTo>
                    <a:pt x="3" y="597"/>
                  </a:lnTo>
                  <a:lnTo>
                    <a:pt x="192" y="225"/>
                  </a:lnTo>
                  <a:lnTo>
                    <a:pt x="516" y="216"/>
                  </a:lnTo>
                  <a:lnTo>
                    <a:pt x="588" y="123"/>
                  </a:lnTo>
                  <a:lnTo>
                    <a:pt x="669" y="0"/>
                  </a:lnTo>
                  <a:lnTo>
                    <a:pt x="678" y="825"/>
                  </a:lnTo>
                  <a:close/>
                </a:path>
              </a:pathLst>
            </a:custGeom>
            <a:noFill/>
            <a:ln w="25400">
              <a:solidFill>
                <a:srgbClr val="FF0000"/>
              </a:solidFill>
              <a:round/>
              <a:headEnd/>
              <a:tailEnd/>
            </a:ln>
            <a:effectLst/>
          </p:spPr>
          <p:txBody>
            <a:bodyPr/>
            <a:lstStyle/>
            <a:p>
              <a:endParaRPr lang="th-TH"/>
            </a:p>
          </p:txBody>
        </p:sp>
        <p:sp>
          <p:nvSpPr>
            <p:cNvPr id="302237" name="Text Box 157"/>
            <p:cNvSpPr txBox="1">
              <a:spLocks noChangeArrowheads="1"/>
            </p:cNvSpPr>
            <p:nvPr/>
          </p:nvSpPr>
          <p:spPr bwMode="auto">
            <a:xfrm>
              <a:off x="3689" y="1536"/>
              <a:ext cx="528" cy="146"/>
            </a:xfrm>
            <a:prstGeom prst="rect">
              <a:avLst/>
            </a:prstGeom>
            <a:solidFill>
              <a:srgbClr val="800080"/>
            </a:solidFill>
            <a:ln w="9525">
              <a:noFill/>
              <a:miter lim="800000"/>
              <a:headEnd/>
              <a:tailEnd/>
            </a:ln>
          </p:spPr>
          <p:txBody>
            <a:bodyPr/>
            <a:lstStyle/>
            <a:p>
              <a:pPr algn="ctr"/>
              <a:r>
                <a:rPr lang="el-GR" sz="1000" b="1" i="1" baseline="0">
                  <a:latin typeface="Times New Roman" pitchFamily="18" charset="0"/>
                  <a:cs typeface="Times New Roman" pitchFamily="18" charset="0"/>
                </a:rPr>
                <a:t>η</a:t>
              </a:r>
              <a:r>
                <a:rPr lang="en-US" sz="1000" b="1" i="1">
                  <a:latin typeface="Times New Roman" pitchFamily="18" charset="0"/>
                </a:rPr>
                <a:t>th</a:t>
              </a:r>
              <a:r>
                <a:rPr lang="en-US" sz="1000" b="1" i="1" baseline="0">
                  <a:latin typeface="Times New Roman" pitchFamily="18" charset="0"/>
                </a:rPr>
                <a:t> = 43.0 %</a:t>
              </a:r>
              <a:endParaRPr lang="en-US" sz="1000" b="1" i="1">
                <a:latin typeface="Times New Roman" pitchFamily="18" charset="0"/>
                <a:cs typeface="Arial" pitchFamily="34" charset="0"/>
              </a:endParaRPr>
            </a:p>
          </p:txBody>
        </p:sp>
      </p:grpSp>
      <p:grpSp>
        <p:nvGrpSpPr>
          <p:cNvPr id="302261" name="Group 181"/>
          <p:cNvGrpSpPr>
            <a:grpSpLocks/>
          </p:cNvGrpSpPr>
          <p:nvPr/>
        </p:nvGrpSpPr>
        <p:grpSpPr bwMode="auto">
          <a:xfrm>
            <a:off x="3187700" y="1268413"/>
            <a:ext cx="2652713" cy="2398712"/>
            <a:chOff x="1728" y="799"/>
            <a:chExt cx="1671" cy="1511"/>
          </a:xfrm>
        </p:grpSpPr>
        <p:sp>
          <p:nvSpPr>
            <p:cNvPr id="302239" name="Line 159"/>
            <p:cNvSpPr>
              <a:spLocks noChangeShapeType="1"/>
            </p:cNvSpPr>
            <p:nvPr/>
          </p:nvSpPr>
          <p:spPr bwMode="auto">
            <a:xfrm>
              <a:off x="2236" y="1518"/>
              <a:ext cx="0" cy="0"/>
            </a:xfrm>
            <a:prstGeom prst="line">
              <a:avLst/>
            </a:prstGeom>
            <a:noFill/>
            <a:ln w="9525">
              <a:solidFill>
                <a:srgbClr val="000000"/>
              </a:solidFill>
              <a:round/>
              <a:headEnd/>
              <a:tailEnd/>
            </a:ln>
          </p:spPr>
          <p:txBody>
            <a:bodyPr/>
            <a:lstStyle/>
            <a:p>
              <a:endParaRPr lang="th-TH"/>
            </a:p>
          </p:txBody>
        </p:sp>
        <p:sp>
          <p:nvSpPr>
            <p:cNvPr id="302240" name="Line 160"/>
            <p:cNvSpPr>
              <a:spLocks noChangeShapeType="1"/>
            </p:cNvSpPr>
            <p:nvPr/>
          </p:nvSpPr>
          <p:spPr bwMode="auto">
            <a:xfrm>
              <a:off x="2220" y="1366"/>
              <a:ext cx="0" cy="0"/>
            </a:xfrm>
            <a:prstGeom prst="line">
              <a:avLst/>
            </a:prstGeom>
            <a:noFill/>
            <a:ln w="9525">
              <a:solidFill>
                <a:srgbClr val="000000"/>
              </a:solidFill>
              <a:round/>
              <a:headEnd/>
              <a:tailEnd/>
            </a:ln>
          </p:spPr>
          <p:txBody>
            <a:bodyPr/>
            <a:lstStyle/>
            <a:p>
              <a:endParaRPr lang="th-TH"/>
            </a:p>
          </p:txBody>
        </p:sp>
        <p:grpSp>
          <p:nvGrpSpPr>
            <p:cNvPr id="302241" name="Group 161"/>
            <p:cNvGrpSpPr>
              <a:grpSpLocks/>
            </p:cNvGrpSpPr>
            <p:nvPr/>
          </p:nvGrpSpPr>
          <p:grpSpPr bwMode="auto">
            <a:xfrm>
              <a:off x="1728" y="799"/>
              <a:ext cx="1594" cy="1511"/>
              <a:chOff x="843" y="590"/>
              <a:chExt cx="2126" cy="1875"/>
            </a:xfrm>
          </p:grpSpPr>
          <p:sp>
            <p:nvSpPr>
              <p:cNvPr id="302242" name="Text Box 162"/>
              <p:cNvSpPr txBox="1">
                <a:spLocks noChangeArrowheads="1"/>
              </p:cNvSpPr>
              <p:nvPr/>
            </p:nvSpPr>
            <p:spPr bwMode="auto">
              <a:xfrm>
                <a:off x="843" y="590"/>
                <a:ext cx="252" cy="211"/>
              </a:xfrm>
              <a:prstGeom prst="rect">
                <a:avLst/>
              </a:prstGeom>
              <a:noFill/>
              <a:ln w="9525">
                <a:noFill/>
                <a:miter lim="800000"/>
                <a:headEnd/>
                <a:tailEnd/>
              </a:ln>
            </p:spPr>
            <p:txBody>
              <a:bodyPr/>
              <a:lstStyle/>
              <a:p>
                <a:pPr algn="ctr"/>
                <a:r>
                  <a:rPr lang="en-US" sz="1200" i="1" baseline="0">
                    <a:latin typeface="Times New Roman" pitchFamily="18" charset="0"/>
                  </a:rPr>
                  <a:t>T</a:t>
                </a:r>
                <a:endParaRPr lang="en-US" sz="1200" i="1" baseline="0">
                  <a:latin typeface="Times New Roman" pitchFamily="18" charset="0"/>
                  <a:cs typeface="Arial" pitchFamily="34" charset="0"/>
                </a:endParaRPr>
              </a:p>
            </p:txBody>
          </p:sp>
          <p:sp>
            <p:nvSpPr>
              <p:cNvPr id="302243" name="Line 163"/>
              <p:cNvSpPr>
                <a:spLocks noChangeShapeType="1"/>
              </p:cNvSpPr>
              <p:nvPr/>
            </p:nvSpPr>
            <p:spPr bwMode="auto">
              <a:xfrm flipV="1">
                <a:off x="1112" y="646"/>
                <a:ext cx="6" cy="1604"/>
              </a:xfrm>
              <a:prstGeom prst="line">
                <a:avLst/>
              </a:prstGeom>
              <a:noFill/>
              <a:ln w="38100">
                <a:solidFill>
                  <a:srgbClr val="808080"/>
                </a:solidFill>
                <a:round/>
                <a:headEnd/>
                <a:tailEnd type="stealth" w="med" len="med"/>
              </a:ln>
            </p:spPr>
            <p:txBody>
              <a:bodyPr/>
              <a:lstStyle/>
              <a:p>
                <a:endParaRPr lang="th-TH"/>
              </a:p>
            </p:txBody>
          </p:sp>
          <p:sp>
            <p:nvSpPr>
              <p:cNvPr id="302244" name="Line 164"/>
              <p:cNvSpPr>
                <a:spLocks noChangeShapeType="1"/>
              </p:cNvSpPr>
              <p:nvPr/>
            </p:nvSpPr>
            <p:spPr bwMode="auto">
              <a:xfrm flipV="1">
                <a:off x="1099" y="2235"/>
                <a:ext cx="1751" cy="15"/>
              </a:xfrm>
              <a:prstGeom prst="line">
                <a:avLst/>
              </a:prstGeom>
              <a:noFill/>
              <a:ln w="38100">
                <a:solidFill>
                  <a:srgbClr val="808080"/>
                </a:solidFill>
                <a:round/>
                <a:headEnd/>
                <a:tailEnd type="stealth" w="med" len="med"/>
              </a:ln>
            </p:spPr>
            <p:txBody>
              <a:bodyPr/>
              <a:lstStyle/>
              <a:p>
                <a:endParaRPr lang="th-TH"/>
              </a:p>
            </p:txBody>
          </p:sp>
          <p:sp>
            <p:nvSpPr>
              <p:cNvPr id="302245" name="Text Box 165"/>
              <p:cNvSpPr txBox="1">
                <a:spLocks noChangeArrowheads="1"/>
              </p:cNvSpPr>
              <p:nvPr/>
            </p:nvSpPr>
            <p:spPr bwMode="auto">
              <a:xfrm>
                <a:off x="2659" y="2254"/>
                <a:ext cx="310" cy="211"/>
              </a:xfrm>
              <a:prstGeom prst="rect">
                <a:avLst/>
              </a:prstGeom>
              <a:noFill/>
              <a:ln w="9525">
                <a:noFill/>
                <a:miter lim="800000"/>
                <a:headEnd/>
                <a:tailEnd/>
              </a:ln>
            </p:spPr>
            <p:txBody>
              <a:bodyPr/>
              <a:lstStyle/>
              <a:p>
                <a:pPr algn="ctr"/>
                <a:r>
                  <a:rPr lang="en-US" sz="1200" i="1" baseline="0">
                    <a:latin typeface="Times New Roman" pitchFamily="18" charset="0"/>
                  </a:rPr>
                  <a:t>s</a:t>
                </a:r>
                <a:endParaRPr lang="en-US" sz="1200" i="1" baseline="0">
                  <a:latin typeface="Times New Roman" pitchFamily="18" charset="0"/>
                  <a:cs typeface="Arial" pitchFamily="34" charset="0"/>
                </a:endParaRPr>
              </a:p>
            </p:txBody>
          </p:sp>
        </p:grpSp>
        <p:grpSp>
          <p:nvGrpSpPr>
            <p:cNvPr id="302246" name="Group 166"/>
            <p:cNvGrpSpPr>
              <a:grpSpLocks/>
            </p:cNvGrpSpPr>
            <p:nvPr/>
          </p:nvGrpSpPr>
          <p:grpSpPr bwMode="auto">
            <a:xfrm>
              <a:off x="2027" y="1049"/>
              <a:ext cx="1098" cy="982"/>
              <a:chOff x="1215" y="1038"/>
              <a:chExt cx="1465" cy="1015"/>
            </a:xfrm>
          </p:grpSpPr>
          <p:sp>
            <p:nvSpPr>
              <p:cNvPr id="302247" name="Freeform 167"/>
              <p:cNvSpPr>
                <a:spLocks/>
              </p:cNvSpPr>
              <p:nvPr/>
            </p:nvSpPr>
            <p:spPr bwMode="auto">
              <a:xfrm>
                <a:off x="1215" y="1065"/>
                <a:ext cx="1465" cy="988"/>
              </a:xfrm>
              <a:custGeom>
                <a:avLst/>
                <a:gdLst/>
                <a:ahLst/>
                <a:cxnLst>
                  <a:cxn ang="0">
                    <a:pos x="0" y="988"/>
                  </a:cxn>
                  <a:cxn ang="0">
                    <a:pos x="63" y="793"/>
                  </a:cxn>
                  <a:cxn ang="0">
                    <a:pos x="117" y="635"/>
                  </a:cxn>
                  <a:cxn ang="0">
                    <a:pos x="188" y="428"/>
                  </a:cxn>
                  <a:cxn ang="0">
                    <a:pos x="277" y="231"/>
                  </a:cxn>
                  <a:cxn ang="0">
                    <a:pos x="412" y="36"/>
                  </a:cxn>
                  <a:cxn ang="0">
                    <a:pos x="595" y="13"/>
                  </a:cxn>
                  <a:cxn ang="0">
                    <a:pos x="738" y="112"/>
                  </a:cxn>
                  <a:cxn ang="0">
                    <a:pos x="841" y="211"/>
                  </a:cxn>
                  <a:cxn ang="0">
                    <a:pos x="922" y="304"/>
                  </a:cxn>
                  <a:cxn ang="0">
                    <a:pos x="1054" y="457"/>
                  </a:cxn>
                  <a:cxn ang="0">
                    <a:pos x="1193" y="623"/>
                  </a:cxn>
                  <a:cxn ang="0">
                    <a:pos x="1311" y="770"/>
                  </a:cxn>
                  <a:cxn ang="0">
                    <a:pos x="1465" y="942"/>
                  </a:cxn>
                </a:cxnLst>
                <a:rect l="0" t="0" r="r" b="b"/>
                <a:pathLst>
                  <a:path w="1465" h="988">
                    <a:moveTo>
                      <a:pt x="0" y="988"/>
                    </a:moveTo>
                    <a:cubicBezTo>
                      <a:pt x="10" y="956"/>
                      <a:pt x="43" y="852"/>
                      <a:pt x="63" y="793"/>
                    </a:cubicBezTo>
                    <a:cubicBezTo>
                      <a:pt x="83" y="734"/>
                      <a:pt x="96" y="696"/>
                      <a:pt x="117" y="635"/>
                    </a:cubicBezTo>
                    <a:cubicBezTo>
                      <a:pt x="138" y="574"/>
                      <a:pt x="161" y="495"/>
                      <a:pt x="188" y="428"/>
                    </a:cubicBezTo>
                    <a:cubicBezTo>
                      <a:pt x="215" y="361"/>
                      <a:pt x="240" y="296"/>
                      <a:pt x="277" y="231"/>
                    </a:cubicBezTo>
                    <a:cubicBezTo>
                      <a:pt x="314" y="166"/>
                      <a:pt x="359" y="72"/>
                      <a:pt x="412" y="36"/>
                    </a:cubicBezTo>
                    <a:cubicBezTo>
                      <a:pt x="465" y="0"/>
                      <a:pt x="541" y="1"/>
                      <a:pt x="595" y="13"/>
                    </a:cubicBezTo>
                    <a:cubicBezTo>
                      <a:pt x="649" y="26"/>
                      <a:pt x="697" y="79"/>
                      <a:pt x="738" y="112"/>
                    </a:cubicBezTo>
                    <a:cubicBezTo>
                      <a:pt x="780" y="145"/>
                      <a:pt x="811" y="179"/>
                      <a:pt x="841" y="211"/>
                    </a:cubicBezTo>
                    <a:cubicBezTo>
                      <a:pt x="871" y="243"/>
                      <a:pt x="886" y="263"/>
                      <a:pt x="922" y="304"/>
                    </a:cubicBezTo>
                    <a:cubicBezTo>
                      <a:pt x="958" y="345"/>
                      <a:pt x="1009" y="404"/>
                      <a:pt x="1054" y="457"/>
                    </a:cubicBezTo>
                    <a:cubicBezTo>
                      <a:pt x="1099" y="510"/>
                      <a:pt x="1150" y="571"/>
                      <a:pt x="1193" y="623"/>
                    </a:cubicBezTo>
                    <a:cubicBezTo>
                      <a:pt x="1237" y="675"/>
                      <a:pt x="1266" y="717"/>
                      <a:pt x="1311" y="770"/>
                    </a:cubicBezTo>
                    <a:cubicBezTo>
                      <a:pt x="1356" y="823"/>
                      <a:pt x="1433" y="906"/>
                      <a:pt x="1465" y="942"/>
                    </a:cubicBezTo>
                  </a:path>
                </a:pathLst>
              </a:custGeom>
              <a:noFill/>
              <a:ln w="25400">
                <a:solidFill>
                  <a:srgbClr val="969696"/>
                </a:solidFill>
                <a:round/>
                <a:headEnd/>
                <a:tailEnd/>
              </a:ln>
              <a:effectLst/>
            </p:spPr>
            <p:txBody>
              <a:bodyPr/>
              <a:lstStyle/>
              <a:p>
                <a:endParaRPr lang="th-TH"/>
              </a:p>
            </p:txBody>
          </p:sp>
          <p:sp>
            <p:nvSpPr>
              <p:cNvPr id="302248" name="Oval 168"/>
              <p:cNvSpPr>
                <a:spLocks noChangeArrowheads="1"/>
              </p:cNvSpPr>
              <p:nvPr/>
            </p:nvSpPr>
            <p:spPr bwMode="auto">
              <a:xfrm>
                <a:off x="1709" y="1038"/>
                <a:ext cx="67" cy="57"/>
              </a:xfrm>
              <a:prstGeom prst="ellipse">
                <a:avLst/>
              </a:prstGeom>
              <a:solidFill>
                <a:srgbClr val="FF0000"/>
              </a:solidFill>
              <a:ln w="9525">
                <a:noFill/>
                <a:round/>
                <a:headEnd/>
                <a:tailEnd/>
              </a:ln>
              <a:effectLst/>
            </p:spPr>
            <p:txBody>
              <a:bodyPr wrap="none" anchor="ctr"/>
              <a:lstStyle/>
              <a:p>
                <a:endParaRPr lang="th-TH"/>
              </a:p>
            </p:txBody>
          </p:sp>
        </p:grpSp>
        <p:sp>
          <p:nvSpPr>
            <p:cNvPr id="302249" name="Freeform 169"/>
            <p:cNvSpPr>
              <a:spLocks/>
            </p:cNvSpPr>
            <p:nvPr/>
          </p:nvSpPr>
          <p:spPr bwMode="auto">
            <a:xfrm>
              <a:off x="1980" y="876"/>
              <a:ext cx="909" cy="972"/>
            </a:xfrm>
            <a:custGeom>
              <a:avLst/>
              <a:gdLst/>
              <a:ahLst/>
              <a:cxnLst>
                <a:cxn ang="0">
                  <a:pos x="0" y="1004"/>
                </a:cxn>
                <a:cxn ang="0">
                  <a:pos x="304" y="508"/>
                </a:cxn>
                <a:cxn ang="0">
                  <a:pos x="974" y="502"/>
                </a:cxn>
                <a:cxn ang="0">
                  <a:pos x="1060" y="356"/>
                </a:cxn>
                <a:cxn ang="0">
                  <a:pos x="1144" y="180"/>
                </a:cxn>
                <a:cxn ang="0">
                  <a:pos x="1212" y="0"/>
                </a:cxn>
              </a:cxnLst>
              <a:rect l="0" t="0" r="r" b="b"/>
              <a:pathLst>
                <a:path w="1212" h="1004">
                  <a:moveTo>
                    <a:pt x="0" y="1004"/>
                  </a:moveTo>
                  <a:lnTo>
                    <a:pt x="304" y="508"/>
                  </a:lnTo>
                  <a:lnTo>
                    <a:pt x="974" y="502"/>
                  </a:lnTo>
                  <a:lnTo>
                    <a:pt x="1060" y="356"/>
                  </a:lnTo>
                  <a:lnTo>
                    <a:pt x="1144" y="180"/>
                  </a:lnTo>
                  <a:lnTo>
                    <a:pt x="1212" y="0"/>
                  </a:lnTo>
                </a:path>
              </a:pathLst>
            </a:custGeom>
            <a:noFill/>
            <a:ln w="12700">
              <a:solidFill>
                <a:srgbClr val="CCFFFF"/>
              </a:solidFill>
              <a:round/>
              <a:headEnd/>
              <a:tailEnd/>
            </a:ln>
          </p:spPr>
          <p:txBody>
            <a:bodyPr/>
            <a:lstStyle/>
            <a:p>
              <a:endParaRPr lang="th-TH"/>
            </a:p>
          </p:txBody>
        </p:sp>
        <p:sp>
          <p:nvSpPr>
            <p:cNvPr id="302250" name="Text Box 170"/>
            <p:cNvSpPr txBox="1">
              <a:spLocks noChangeArrowheads="1"/>
            </p:cNvSpPr>
            <p:nvPr/>
          </p:nvSpPr>
          <p:spPr bwMode="auto">
            <a:xfrm>
              <a:off x="2192" y="1223"/>
              <a:ext cx="564" cy="134"/>
            </a:xfrm>
            <a:prstGeom prst="rect">
              <a:avLst/>
            </a:prstGeom>
            <a:noFill/>
            <a:ln w="9525">
              <a:noFill/>
              <a:miter lim="800000"/>
              <a:headEnd/>
              <a:tailEnd/>
            </a:ln>
          </p:spPr>
          <p:txBody>
            <a:bodyPr/>
            <a:lstStyle/>
            <a:p>
              <a:r>
                <a:rPr lang="en-US" sz="900" i="1" baseline="0">
                  <a:latin typeface="Times New Roman" pitchFamily="18" charset="0"/>
                </a:rPr>
                <a:t>P</a:t>
              </a:r>
              <a:r>
                <a:rPr lang="en-US" sz="900" i="1">
                  <a:latin typeface="Times New Roman" pitchFamily="18" charset="0"/>
                </a:rPr>
                <a:t>boiler</a:t>
              </a:r>
              <a:r>
                <a:rPr lang="en-US" sz="900" i="1" baseline="0">
                  <a:latin typeface="Times New Roman" pitchFamily="18" charset="0"/>
                </a:rPr>
                <a:t> = 3 MPa</a:t>
              </a:r>
              <a:endParaRPr lang="en-US" sz="900" i="1">
                <a:latin typeface="Times New Roman" pitchFamily="18" charset="0"/>
                <a:cs typeface="Arial" pitchFamily="34" charset="0"/>
              </a:endParaRPr>
            </a:p>
          </p:txBody>
        </p:sp>
        <p:sp>
          <p:nvSpPr>
            <p:cNvPr id="302251" name="Freeform 171"/>
            <p:cNvSpPr>
              <a:spLocks/>
            </p:cNvSpPr>
            <p:nvPr/>
          </p:nvSpPr>
          <p:spPr bwMode="auto">
            <a:xfrm>
              <a:off x="1980" y="1182"/>
              <a:ext cx="1272" cy="860"/>
            </a:xfrm>
            <a:custGeom>
              <a:avLst/>
              <a:gdLst/>
              <a:ahLst/>
              <a:cxnLst>
                <a:cxn ang="0">
                  <a:pos x="0" y="888"/>
                </a:cxn>
                <a:cxn ang="0">
                  <a:pos x="140" y="652"/>
                </a:cxn>
                <a:cxn ang="0">
                  <a:pos x="1346" y="641"/>
                </a:cxn>
                <a:cxn ang="0">
                  <a:pos x="1452" y="492"/>
                </a:cxn>
                <a:cxn ang="0">
                  <a:pos x="1536" y="364"/>
                </a:cxn>
                <a:cxn ang="0">
                  <a:pos x="1616" y="208"/>
                </a:cxn>
                <a:cxn ang="0">
                  <a:pos x="1696" y="0"/>
                </a:cxn>
              </a:cxnLst>
              <a:rect l="0" t="0" r="r" b="b"/>
              <a:pathLst>
                <a:path w="1696" h="888">
                  <a:moveTo>
                    <a:pt x="0" y="888"/>
                  </a:moveTo>
                  <a:lnTo>
                    <a:pt x="140" y="652"/>
                  </a:lnTo>
                  <a:lnTo>
                    <a:pt x="1346" y="641"/>
                  </a:lnTo>
                  <a:lnTo>
                    <a:pt x="1452" y="492"/>
                  </a:lnTo>
                  <a:lnTo>
                    <a:pt x="1536" y="364"/>
                  </a:lnTo>
                  <a:lnTo>
                    <a:pt x="1616" y="208"/>
                  </a:lnTo>
                  <a:lnTo>
                    <a:pt x="1696" y="0"/>
                  </a:lnTo>
                </a:path>
              </a:pathLst>
            </a:custGeom>
            <a:noFill/>
            <a:ln w="12700">
              <a:solidFill>
                <a:srgbClr val="CCFFFF"/>
              </a:solidFill>
              <a:round/>
              <a:headEnd/>
              <a:tailEnd/>
            </a:ln>
          </p:spPr>
          <p:txBody>
            <a:bodyPr/>
            <a:lstStyle/>
            <a:p>
              <a:endParaRPr lang="th-TH"/>
            </a:p>
          </p:txBody>
        </p:sp>
        <p:sp>
          <p:nvSpPr>
            <p:cNvPr id="302252" name="Text Box 172"/>
            <p:cNvSpPr txBox="1">
              <a:spLocks noChangeArrowheads="1"/>
            </p:cNvSpPr>
            <p:nvPr/>
          </p:nvSpPr>
          <p:spPr bwMode="auto">
            <a:xfrm>
              <a:off x="2081" y="1796"/>
              <a:ext cx="800" cy="135"/>
            </a:xfrm>
            <a:prstGeom prst="rect">
              <a:avLst/>
            </a:prstGeom>
            <a:noFill/>
            <a:ln w="9525">
              <a:noFill/>
              <a:miter lim="800000"/>
              <a:headEnd/>
              <a:tailEnd/>
            </a:ln>
          </p:spPr>
          <p:txBody>
            <a:bodyPr/>
            <a:lstStyle/>
            <a:p>
              <a:pPr algn="ctr"/>
              <a:r>
                <a:rPr lang="en-US" sz="900" i="1" baseline="0">
                  <a:latin typeface="Times New Roman" pitchFamily="18" charset="0"/>
                </a:rPr>
                <a:t>P</a:t>
              </a:r>
              <a:r>
                <a:rPr lang="en-US" sz="900" i="1">
                  <a:latin typeface="Times New Roman" pitchFamily="18" charset="0"/>
                </a:rPr>
                <a:t>condenser</a:t>
              </a:r>
              <a:r>
                <a:rPr lang="en-US" sz="900" i="1" baseline="0">
                  <a:latin typeface="Times New Roman" pitchFamily="18" charset="0"/>
                </a:rPr>
                <a:t> = 10 kPa</a:t>
              </a:r>
              <a:endParaRPr lang="en-US" sz="900" i="1">
                <a:latin typeface="Times New Roman" pitchFamily="18" charset="0"/>
                <a:cs typeface="Arial" pitchFamily="34" charset="0"/>
              </a:endParaRPr>
            </a:p>
          </p:txBody>
        </p:sp>
        <p:sp>
          <p:nvSpPr>
            <p:cNvPr id="302253" name="Freeform 173"/>
            <p:cNvSpPr>
              <a:spLocks/>
            </p:cNvSpPr>
            <p:nvPr/>
          </p:nvSpPr>
          <p:spPr bwMode="auto">
            <a:xfrm>
              <a:off x="2083" y="987"/>
              <a:ext cx="780" cy="824"/>
            </a:xfrm>
            <a:custGeom>
              <a:avLst/>
              <a:gdLst/>
              <a:ahLst/>
              <a:cxnLst>
                <a:cxn ang="0">
                  <a:pos x="1032" y="0"/>
                </a:cxn>
                <a:cxn ang="0">
                  <a:pos x="1040" y="844"/>
                </a:cxn>
                <a:cxn ang="0">
                  <a:pos x="0" y="852"/>
                </a:cxn>
                <a:cxn ang="0">
                  <a:pos x="1" y="655"/>
                </a:cxn>
                <a:cxn ang="0">
                  <a:pos x="165" y="385"/>
                </a:cxn>
                <a:cxn ang="0">
                  <a:pos x="840" y="384"/>
                </a:cxn>
                <a:cxn ang="0">
                  <a:pos x="958" y="162"/>
                </a:cxn>
                <a:cxn ang="0">
                  <a:pos x="1032" y="0"/>
                </a:cxn>
              </a:cxnLst>
              <a:rect l="0" t="0" r="r" b="b"/>
              <a:pathLst>
                <a:path w="1040" h="852">
                  <a:moveTo>
                    <a:pt x="1032" y="0"/>
                  </a:moveTo>
                  <a:lnTo>
                    <a:pt x="1040" y="844"/>
                  </a:lnTo>
                  <a:lnTo>
                    <a:pt x="0" y="852"/>
                  </a:lnTo>
                  <a:lnTo>
                    <a:pt x="1" y="655"/>
                  </a:lnTo>
                  <a:lnTo>
                    <a:pt x="165" y="385"/>
                  </a:lnTo>
                  <a:lnTo>
                    <a:pt x="840" y="384"/>
                  </a:lnTo>
                  <a:lnTo>
                    <a:pt x="958" y="162"/>
                  </a:lnTo>
                  <a:lnTo>
                    <a:pt x="1032" y="0"/>
                  </a:lnTo>
                  <a:close/>
                </a:path>
              </a:pathLst>
            </a:custGeom>
            <a:noFill/>
            <a:ln w="25400">
              <a:solidFill>
                <a:srgbClr val="FF0000"/>
              </a:solidFill>
              <a:round/>
              <a:headEnd/>
              <a:tailEnd/>
            </a:ln>
            <a:effectLst/>
          </p:spPr>
          <p:txBody>
            <a:bodyPr/>
            <a:lstStyle/>
            <a:p>
              <a:endParaRPr lang="th-TH"/>
            </a:p>
          </p:txBody>
        </p:sp>
        <p:sp>
          <p:nvSpPr>
            <p:cNvPr id="302254" name="Text Box 174"/>
            <p:cNvSpPr txBox="1">
              <a:spLocks noChangeArrowheads="1"/>
            </p:cNvSpPr>
            <p:nvPr/>
          </p:nvSpPr>
          <p:spPr bwMode="auto">
            <a:xfrm>
              <a:off x="2837" y="904"/>
              <a:ext cx="562" cy="134"/>
            </a:xfrm>
            <a:prstGeom prst="rect">
              <a:avLst/>
            </a:prstGeom>
            <a:noFill/>
            <a:ln w="9525">
              <a:noFill/>
              <a:miter lim="800000"/>
              <a:headEnd/>
              <a:tailEnd/>
            </a:ln>
          </p:spPr>
          <p:txBody>
            <a:bodyPr/>
            <a:lstStyle/>
            <a:p>
              <a:r>
                <a:rPr lang="en-US" sz="900" i="1" baseline="0">
                  <a:latin typeface="Times New Roman" pitchFamily="18" charset="0"/>
                </a:rPr>
                <a:t>T</a:t>
              </a:r>
              <a:r>
                <a:rPr lang="en-US" sz="900" i="1">
                  <a:latin typeface="Times New Roman" pitchFamily="18" charset="0"/>
                </a:rPr>
                <a:t>steam</a:t>
              </a:r>
              <a:r>
                <a:rPr lang="en-US" sz="900" i="1" baseline="0">
                  <a:latin typeface="Times New Roman" pitchFamily="18" charset="0"/>
                </a:rPr>
                <a:t> = 600 </a:t>
              </a:r>
              <a:r>
                <a:rPr lang="en-US" sz="900" i="1" baseline="30000">
                  <a:latin typeface="Times New Roman" pitchFamily="18" charset="0"/>
                </a:rPr>
                <a:t>o</a:t>
              </a:r>
              <a:r>
                <a:rPr lang="en-US" sz="900" i="1" baseline="0">
                  <a:latin typeface="Times New Roman" pitchFamily="18" charset="0"/>
                </a:rPr>
                <a:t>C</a:t>
              </a:r>
              <a:endParaRPr lang="en-US" sz="900" i="1">
                <a:latin typeface="Times New Roman" pitchFamily="18" charset="0"/>
                <a:cs typeface="Arial" pitchFamily="34" charset="0"/>
              </a:endParaRPr>
            </a:p>
          </p:txBody>
        </p:sp>
        <p:sp>
          <p:nvSpPr>
            <p:cNvPr id="302255" name="Text Box 175"/>
            <p:cNvSpPr txBox="1">
              <a:spLocks noChangeArrowheads="1"/>
            </p:cNvSpPr>
            <p:nvPr/>
          </p:nvSpPr>
          <p:spPr bwMode="auto">
            <a:xfrm>
              <a:off x="2214" y="1541"/>
              <a:ext cx="528" cy="146"/>
            </a:xfrm>
            <a:prstGeom prst="rect">
              <a:avLst/>
            </a:prstGeom>
            <a:solidFill>
              <a:srgbClr val="800080"/>
            </a:solidFill>
            <a:ln w="9525">
              <a:noFill/>
              <a:miter lim="800000"/>
              <a:headEnd/>
              <a:tailEnd/>
            </a:ln>
          </p:spPr>
          <p:txBody>
            <a:bodyPr/>
            <a:lstStyle/>
            <a:p>
              <a:pPr algn="ctr"/>
              <a:r>
                <a:rPr lang="el-GR" sz="1000" b="1" i="1" baseline="0">
                  <a:latin typeface="Times New Roman" pitchFamily="18" charset="0"/>
                  <a:cs typeface="Times New Roman" pitchFamily="18" charset="0"/>
                </a:rPr>
                <a:t>η</a:t>
              </a:r>
              <a:r>
                <a:rPr lang="en-US" sz="1000" b="1" i="1">
                  <a:latin typeface="Times New Roman" pitchFamily="18" charset="0"/>
                </a:rPr>
                <a:t>th</a:t>
              </a:r>
              <a:r>
                <a:rPr lang="en-US" sz="1000" b="1" i="1" baseline="0">
                  <a:latin typeface="Times New Roman" pitchFamily="18" charset="0"/>
                </a:rPr>
                <a:t> = 37.3 %</a:t>
              </a:r>
              <a:endParaRPr lang="en-US" sz="1000" b="1" i="1">
                <a:latin typeface="Times New Roman" pitchFamily="18" charset="0"/>
                <a:cs typeface="Arial" pitchFamily="34" charset="0"/>
              </a:endParaRPr>
            </a:p>
          </p:txBody>
        </p:sp>
      </p:grpSp>
      <p:sp>
        <p:nvSpPr>
          <p:cNvPr id="302262" name="Line 182"/>
          <p:cNvSpPr>
            <a:spLocks noChangeShapeType="1"/>
          </p:cNvSpPr>
          <p:nvPr/>
        </p:nvSpPr>
        <p:spPr bwMode="auto">
          <a:xfrm>
            <a:off x="1219200" y="2162175"/>
            <a:ext cx="2828925" cy="6350"/>
          </a:xfrm>
          <a:prstGeom prst="line">
            <a:avLst/>
          </a:prstGeom>
          <a:noFill/>
          <a:ln w="9525">
            <a:solidFill>
              <a:srgbClr val="FFFF99"/>
            </a:solidFill>
            <a:prstDash val="dash"/>
            <a:round/>
            <a:headEnd/>
            <a:tailEnd/>
          </a:ln>
          <a:effectLst/>
        </p:spPr>
        <p:txBody>
          <a:bodyPr/>
          <a:lstStyle/>
          <a:p>
            <a:endParaRPr lang="th-TH"/>
          </a:p>
        </p:txBody>
      </p:sp>
      <p:sp>
        <p:nvSpPr>
          <p:cNvPr id="302263" name="Line 183"/>
          <p:cNvSpPr>
            <a:spLocks noChangeShapeType="1"/>
          </p:cNvSpPr>
          <p:nvPr/>
        </p:nvSpPr>
        <p:spPr bwMode="auto">
          <a:xfrm flipV="1">
            <a:off x="2014538" y="1566863"/>
            <a:ext cx="3063875" cy="0"/>
          </a:xfrm>
          <a:prstGeom prst="line">
            <a:avLst/>
          </a:prstGeom>
          <a:noFill/>
          <a:ln w="9525">
            <a:solidFill>
              <a:srgbClr val="FFFF99"/>
            </a:solidFill>
            <a:prstDash val="dash"/>
            <a:round/>
            <a:headEnd/>
            <a:tailEnd/>
          </a:ln>
          <a:effectLst/>
        </p:spPr>
        <p:txBody>
          <a:bodyPr/>
          <a:lstStyle/>
          <a:p>
            <a:endParaRPr lang="th-TH"/>
          </a:p>
        </p:txBody>
      </p:sp>
      <p:sp>
        <p:nvSpPr>
          <p:cNvPr id="302264" name="Line 184"/>
          <p:cNvSpPr>
            <a:spLocks noChangeShapeType="1"/>
          </p:cNvSpPr>
          <p:nvPr/>
        </p:nvSpPr>
        <p:spPr bwMode="auto">
          <a:xfrm>
            <a:off x="4459288" y="1890713"/>
            <a:ext cx="2828925" cy="6350"/>
          </a:xfrm>
          <a:prstGeom prst="line">
            <a:avLst/>
          </a:prstGeom>
          <a:noFill/>
          <a:ln w="9525">
            <a:solidFill>
              <a:srgbClr val="FFFF99"/>
            </a:solidFill>
            <a:prstDash val="dash"/>
            <a:round/>
            <a:headEnd/>
            <a:tailEnd/>
          </a:ln>
          <a:effectLst/>
        </p:spPr>
        <p:txBody>
          <a:bodyPr/>
          <a:lstStyle/>
          <a:p>
            <a:endParaRPr lang="th-TH"/>
          </a:p>
        </p:txBody>
      </p:sp>
      <p:sp>
        <p:nvSpPr>
          <p:cNvPr id="302265" name="Line 185"/>
          <p:cNvSpPr>
            <a:spLocks noChangeShapeType="1"/>
          </p:cNvSpPr>
          <p:nvPr/>
        </p:nvSpPr>
        <p:spPr bwMode="auto">
          <a:xfrm flipV="1">
            <a:off x="5800725" y="1562100"/>
            <a:ext cx="1831975" cy="0"/>
          </a:xfrm>
          <a:prstGeom prst="line">
            <a:avLst/>
          </a:prstGeom>
          <a:noFill/>
          <a:ln w="9525">
            <a:solidFill>
              <a:srgbClr val="FFFF99"/>
            </a:solidFill>
            <a:prstDash val="dash"/>
            <a:round/>
            <a:headEnd/>
            <a:tailEnd/>
          </a:ln>
          <a:effectLst/>
        </p:spPr>
        <p:txBody>
          <a:bodyPr/>
          <a:lstStyle/>
          <a:p>
            <a:endParaRPr lang="th-TH"/>
          </a:p>
        </p:txBody>
      </p:sp>
      <p:sp>
        <p:nvSpPr>
          <p:cNvPr id="302266" name="Text Box 186"/>
          <p:cNvSpPr txBox="1">
            <a:spLocks noChangeArrowheads="1"/>
          </p:cNvSpPr>
          <p:nvPr/>
        </p:nvSpPr>
        <p:spPr bwMode="auto">
          <a:xfrm>
            <a:off x="771525" y="3733800"/>
            <a:ext cx="7448550" cy="2700338"/>
          </a:xfrm>
          <a:prstGeom prst="rect">
            <a:avLst/>
          </a:prstGeom>
          <a:noFill/>
          <a:ln w="9525">
            <a:noFill/>
            <a:miter lim="800000"/>
            <a:headEnd/>
            <a:tailEnd/>
          </a:ln>
          <a:effectLst/>
        </p:spPr>
        <p:txBody>
          <a:bodyPr>
            <a:spAutoFit/>
          </a:bodyPr>
          <a:lstStyle/>
          <a:p>
            <a:pPr marL="533400" indent="-533400">
              <a:spcBef>
                <a:spcPct val="50000"/>
              </a:spcBef>
            </a:pPr>
            <a:r>
              <a:rPr lang="en-US" baseline="0"/>
              <a:t>Increasing thermal efficiency:</a:t>
            </a:r>
          </a:p>
          <a:p>
            <a:pPr marL="533400" indent="-533400">
              <a:spcBef>
                <a:spcPct val="50000"/>
              </a:spcBef>
              <a:buFontTx/>
              <a:buAutoNum type="arabicPeriod"/>
            </a:pPr>
            <a:r>
              <a:rPr lang="en-US" baseline="0"/>
              <a:t>Lowering the </a:t>
            </a:r>
            <a:r>
              <a:rPr lang="en-US" sz="2400" b="1" baseline="0"/>
              <a:t>condenser pressure</a:t>
            </a:r>
            <a:r>
              <a:rPr lang="en-US" baseline="0"/>
              <a:t>.</a:t>
            </a:r>
          </a:p>
          <a:p>
            <a:pPr marL="533400" indent="-533400">
              <a:spcBef>
                <a:spcPct val="50000"/>
              </a:spcBef>
              <a:buFontTx/>
              <a:buAutoNum type="arabicPeriod"/>
            </a:pPr>
            <a:r>
              <a:rPr lang="en-US" baseline="0"/>
              <a:t>Superheating the steam to high temperature.</a:t>
            </a:r>
          </a:p>
          <a:p>
            <a:pPr marL="533400" indent="-533400">
              <a:spcBef>
                <a:spcPct val="50000"/>
              </a:spcBef>
              <a:buFontTx/>
              <a:buAutoNum type="arabicPeriod"/>
            </a:pPr>
            <a:r>
              <a:rPr lang="en-US" baseline="0"/>
              <a:t>Increase the </a:t>
            </a:r>
            <a:r>
              <a:rPr lang="en-US" sz="2400" b="1" baseline="0"/>
              <a:t>boiler pressure</a:t>
            </a:r>
            <a:r>
              <a:rPr lang="en-US" baseline="0"/>
              <a:t>.</a:t>
            </a:r>
          </a:p>
          <a:p>
            <a:pPr marL="533400" indent="-533400">
              <a:spcBef>
                <a:spcPct val="50000"/>
              </a:spcBef>
              <a:buFontTx/>
              <a:buAutoNum type="arabicPeriod"/>
            </a:pPr>
            <a:r>
              <a:rPr lang="en-US" baseline="0"/>
              <a:t>Reheat (but mainly to reduce moisture content at final expansion)</a:t>
            </a:r>
          </a:p>
          <a:p>
            <a:pPr marL="533400" indent="-533400">
              <a:spcBef>
                <a:spcPct val="50000"/>
              </a:spcBef>
              <a:buFontTx/>
              <a:buAutoNum type="arabicPeriod"/>
            </a:pPr>
            <a:r>
              <a:rPr lang="en-US" baseline="0"/>
              <a:t>Regenerative </a:t>
            </a:r>
            <a:r>
              <a:rPr lang="en-US" baseline="0">
                <a:sym typeface="Wingdings" pitchFamily="2" charset="2"/>
              </a:rPr>
              <a:t> Feed water heater</a:t>
            </a:r>
            <a:endParaRPr lang="th-TH" baseline="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2162"/>
                                        </p:tgtEl>
                                        <p:attrNameLst>
                                          <p:attrName>style.visibility</p:attrName>
                                        </p:attrNameLst>
                                      </p:cBhvr>
                                      <p:to>
                                        <p:strVal val="visible"/>
                                      </p:to>
                                    </p:set>
                                    <p:animEffect transition="in" filter="fade">
                                      <p:cBhvr>
                                        <p:cTn id="7" dur="500"/>
                                        <p:tgtEl>
                                          <p:spTgt spid="302162"/>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302256"/>
                                        </p:tgtEl>
                                        <p:attrNameLst>
                                          <p:attrName>style.visibility</p:attrName>
                                        </p:attrNameLst>
                                      </p:cBhvr>
                                      <p:to>
                                        <p:strVal val="visible"/>
                                      </p:to>
                                    </p:set>
                                    <p:anim calcmode="lin" valueType="num">
                                      <p:cBhvr>
                                        <p:cTn id="11" dur="500" fill="hold"/>
                                        <p:tgtEl>
                                          <p:spTgt spid="302256"/>
                                        </p:tgtEl>
                                        <p:attrNameLst>
                                          <p:attrName>ppt_w</p:attrName>
                                        </p:attrNameLst>
                                      </p:cBhvr>
                                      <p:tavLst>
                                        <p:tav tm="0">
                                          <p:val>
                                            <p:fltVal val="0"/>
                                          </p:val>
                                        </p:tav>
                                        <p:tav tm="100000">
                                          <p:val>
                                            <p:strVal val="#ppt_w"/>
                                          </p:val>
                                        </p:tav>
                                      </p:tavLst>
                                    </p:anim>
                                    <p:anim calcmode="lin" valueType="num">
                                      <p:cBhvr>
                                        <p:cTn id="12" dur="500" fill="hold"/>
                                        <p:tgtEl>
                                          <p:spTgt spid="302256"/>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02262"/>
                                        </p:tgtEl>
                                        <p:attrNameLst>
                                          <p:attrName>style.visibility</p:attrName>
                                        </p:attrNameLst>
                                      </p:cBhvr>
                                      <p:to>
                                        <p:strVal val="visible"/>
                                      </p:to>
                                    </p:set>
                                    <p:animEffect transition="in" filter="wipe(left)">
                                      <p:cBhvr>
                                        <p:cTn id="16" dur="500"/>
                                        <p:tgtEl>
                                          <p:spTgt spid="302262"/>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302261"/>
                                        </p:tgtEl>
                                        <p:attrNameLst>
                                          <p:attrName>style.visibility</p:attrName>
                                        </p:attrNameLst>
                                      </p:cBhvr>
                                      <p:to>
                                        <p:strVal val="visible"/>
                                      </p:to>
                                    </p:set>
                                    <p:animEffect transition="in" filter="fade">
                                      <p:cBhvr>
                                        <p:cTn id="20" dur="500"/>
                                        <p:tgtEl>
                                          <p:spTgt spid="302261"/>
                                        </p:tgtEl>
                                      </p:cBhvr>
                                    </p:animEffect>
                                  </p:childTnLst>
                                </p:cTn>
                              </p:par>
                            </p:childTnLst>
                          </p:cTn>
                        </p:par>
                        <p:par>
                          <p:cTn id="21" fill="hold">
                            <p:stCondLst>
                              <p:cond delay="2000"/>
                            </p:stCondLst>
                            <p:childTnLst>
                              <p:par>
                                <p:cTn id="22" presetID="22" presetClass="entr" presetSubtype="2" fill="hold" grpId="0" nodeType="afterEffect">
                                  <p:stCondLst>
                                    <p:cond delay="0"/>
                                  </p:stCondLst>
                                  <p:childTnLst>
                                    <p:set>
                                      <p:cBhvr>
                                        <p:cTn id="23" dur="1" fill="hold">
                                          <p:stCondLst>
                                            <p:cond delay="0"/>
                                          </p:stCondLst>
                                        </p:cTn>
                                        <p:tgtEl>
                                          <p:spTgt spid="302263"/>
                                        </p:tgtEl>
                                        <p:attrNameLst>
                                          <p:attrName>style.visibility</p:attrName>
                                        </p:attrNameLst>
                                      </p:cBhvr>
                                      <p:to>
                                        <p:strVal val="visible"/>
                                      </p:to>
                                    </p:set>
                                    <p:animEffect transition="in" filter="wipe(right)">
                                      <p:cBhvr>
                                        <p:cTn id="24" dur="500"/>
                                        <p:tgtEl>
                                          <p:spTgt spid="302263"/>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02265"/>
                                        </p:tgtEl>
                                        <p:attrNameLst>
                                          <p:attrName>style.visibility</p:attrName>
                                        </p:attrNameLst>
                                      </p:cBhvr>
                                      <p:to>
                                        <p:strVal val="visible"/>
                                      </p:to>
                                    </p:set>
                                    <p:animEffect transition="in" filter="wipe(left)">
                                      <p:cBhvr>
                                        <p:cTn id="28" dur="500"/>
                                        <p:tgtEl>
                                          <p:spTgt spid="302265"/>
                                        </p:tgtEl>
                                      </p:cBhvr>
                                    </p:animEffect>
                                  </p:childTnLst>
                                </p:cTn>
                              </p:par>
                            </p:childTnLst>
                          </p:cTn>
                        </p:par>
                        <p:par>
                          <p:cTn id="29" fill="hold">
                            <p:stCondLst>
                              <p:cond delay="3000"/>
                            </p:stCondLst>
                            <p:childTnLst>
                              <p:par>
                                <p:cTn id="30" presetID="17" presetClass="entr" presetSubtype="10" fill="hold" nodeType="afterEffect">
                                  <p:stCondLst>
                                    <p:cond delay="0"/>
                                  </p:stCondLst>
                                  <p:childTnLst>
                                    <p:set>
                                      <p:cBhvr>
                                        <p:cTn id="31" dur="1" fill="hold">
                                          <p:stCondLst>
                                            <p:cond delay="0"/>
                                          </p:stCondLst>
                                        </p:cTn>
                                        <p:tgtEl>
                                          <p:spTgt spid="302260"/>
                                        </p:tgtEl>
                                        <p:attrNameLst>
                                          <p:attrName>style.visibility</p:attrName>
                                        </p:attrNameLst>
                                      </p:cBhvr>
                                      <p:to>
                                        <p:strVal val="visible"/>
                                      </p:to>
                                    </p:set>
                                    <p:anim calcmode="lin" valueType="num">
                                      <p:cBhvr>
                                        <p:cTn id="32" dur="500" fill="hold"/>
                                        <p:tgtEl>
                                          <p:spTgt spid="302260"/>
                                        </p:tgtEl>
                                        <p:attrNameLst>
                                          <p:attrName>ppt_w</p:attrName>
                                        </p:attrNameLst>
                                      </p:cBhvr>
                                      <p:tavLst>
                                        <p:tav tm="0">
                                          <p:val>
                                            <p:fltVal val="0"/>
                                          </p:val>
                                        </p:tav>
                                        <p:tav tm="100000">
                                          <p:val>
                                            <p:strVal val="#ppt_w"/>
                                          </p:val>
                                        </p:tav>
                                      </p:tavLst>
                                    </p:anim>
                                    <p:anim calcmode="lin" valueType="num">
                                      <p:cBhvr>
                                        <p:cTn id="33" dur="500" fill="hold"/>
                                        <p:tgtEl>
                                          <p:spTgt spid="302260"/>
                                        </p:tgtEl>
                                        <p:attrNameLst>
                                          <p:attrName>ppt_h</p:attrName>
                                        </p:attrNameLst>
                                      </p:cBhvr>
                                      <p:tavLst>
                                        <p:tav tm="0">
                                          <p:val>
                                            <p:strVal val="#ppt_h"/>
                                          </p:val>
                                        </p:tav>
                                        <p:tav tm="100000">
                                          <p:val>
                                            <p:strVal val="#ppt_h"/>
                                          </p:val>
                                        </p:tav>
                                      </p:tavLst>
                                    </p:anim>
                                  </p:childTnLst>
                                </p:cTn>
                              </p:par>
                            </p:childTnLst>
                          </p:cTn>
                        </p:par>
                        <p:par>
                          <p:cTn id="34" fill="hold">
                            <p:stCondLst>
                              <p:cond delay="3500"/>
                            </p:stCondLst>
                            <p:childTnLst>
                              <p:par>
                                <p:cTn id="35" presetID="22" presetClass="entr" presetSubtype="2" fill="hold" grpId="0" nodeType="afterEffect">
                                  <p:stCondLst>
                                    <p:cond delay="0"/>
                                  </p:stCondLst>
                                  <p:childTnLst>
                                    <p:set>
                                      <p:cBhvr>
                                        <p:cTn id="36" dur="1" fill="hold">
                                          <p:stCondLst>
                                            <p:cond delay="0"/>
                                          </p:stCondLst>
                                        </p:cTn>
                                        <p:tgtEl>
                                          <p:spTgt spid="302264"/>
                                        </p:tgtEl>
                                        <p:attrNameLst>
                                          <p:attrName>style.visibility</p:attrName>
                                        </p:attrNameLst>
                                      </p:cBhvr>
                                      <p:to>
                                        <p:strVal val="visible"/>
                                      </p:to>
                                    </p:set>
                                    <p:animEffect transition="in" filter="wipe(right)">
                                      <p:cBhvr>
                                        <p:cTn id="37" dur="500"/>
                                        <p:tgtEl>
                                          <p:spTgt spid="302264"/>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302266"/>
                                        </p:tgtEl>
                                        <p:attrNameLst>
                                          <p:attrName>style.visibility</p:attrName>
                                        </p:attrNameLst>
                                      </p:cBhvr>
                                      <p:to>
                                        <p:strVal val="visible"/>
                                      </p:to>
                                    </p:set>
                                    <p:animEffect transition="in" filter="wipe(up)">
                                      <p:cBhvr>
                                        <p:cTn id="41" dur="500"/>
                                        <p:tgtEl>
                                          <p:spTgt spid="302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162" grpId="0"/>
      <p:bldP spid="302262" grpId="0" animBg="1"/>
      <p:bldP spid="302263" grpId="0" animBg="1"/>
      <p:bldP spid="302264" grpId="0" animBg="1"/>
      <p:bldP spid="302265" grpId="0" animBg="1"/>
      <p:bldP spid="302266" grpId="0"/>
    </p:bld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sz="1800" b="0" i="0" u="none" strike="noStrike" cap="none" normalizeH="0" baseline="-25000" smtClean="0">
            <a:ln>
              <a:noFill/>
            </a:ln>
            <a:solidFill>
              <a:schemeClr val="tx1"/>
            </a:solidFill>
            <a:effectLst/>
            <a:latin typeface="Arial" pitchFamily="34" charset="0"/>
            <a:cs typeface="Angsana New" pitchFamily="18" charset="-34"/>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sz="1800" b="0" i="0" u="none" strike="noStrike" cap="none" normalizeH="0" baseline="-25000" smtClean="0">
            <a:ln>
              <a:noFill/>
            </a:ln>
            <a:solidFill>
              <a:schemeClr val="tx1"/>
            </a:solidFill>
            <a:effectLst/>
            <a:latin typeface="Arial" pitchFamily="34" charset="0"/>
            <a:cs typeface="Angsana New" pitchFamily="18" charset="-34"/>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2802</TotalTime>
  <Words>2541</Words>
  <Application>Microsoft Office PowerPoint</Application>
  <PresentationFormat>On-screen Show (4:3)</PresentationFormat>
  <Paragraphs>705</Paragraphs>
  <Slides>34</Slides>
  <Notes>34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6" baseType="lpstr">
      <vt:lpstr>Arial</vt:lpstr>
      <vt:lpstr>Angsana New</vt:lpstr>
      <vt:lpstr>Wingdings</vt:lpstr>
      <vt:lpstr>Tahoma</vt:lpstr>
      <vt:lpstr>Comic Sans MS</vt:lpstr>
      <vt:lpstr>Monotype Corsiva</vt:lpstr>
      <vt:lpstr>Times New Roman</vt:lpstr>
      <vt:lpstr>Script MT Bold</vt:lpstr>
      <vt:lpstr>BrowalliaUPC</vt:lpstr>
      <vt:lpstr>Symbol</vt:lpstr>
      <vt:lpstr>Ripple</vt:lpstr>
      <vt:lpstr>Microsoft Equation 3.0</vt:lpstr>
      <vt:lpstr>Chapter 9  Vapor Power cycle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Deviation from Ideal Cycle</vt:lpstr>
      <vt:lpstr>Slide 23</vt:lpstr>
      <vt:lpstr>Slide 24</vt:lpstr>
      <vt:lpstr>Slide 25</vt:lpstr>
      <vt:lpstr>Slide 26</vt:lpstr>
      <vt:lpstr>Slide 27</vt:lpstr>
      <vt:lpstr>Slide 28</vt:lpstr>
      <vt:lpstr>Slide 29</vt:lpstr>
      <vt:lpstr>Slide 30</vt:lpstr>
      <vt:lpstr>Slide 31</vt:lpstr>
      <vt:lpstr>Slide 32</vt:lpstr>
      <vt:lpstr>Home Work</vt:lpstr>
      <vt:lpstr>End of Chapter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The First Law of Thermodynamics:  Control Volume</dc:title>
  <dc:creator>Sommai</dc:creator>
  <cp:lastModifiedBy>User</cp:lastModifiedBy>
  <cp:revision>588</cp:revision>
  <dcterms:created xsi:type="dcterms:W3CDTF">2006-07-01T13:41:36Z</dcterms:created>
  <dcterms:modified xsi:type="dcterms:W3CDTF">2013-08-21T02:03:31Z</dcterms:modified>
</cp:coreProperties>
</file>