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76" r:id="rId5"/>
    <p:sldId id="292" r:id="rId6"/>
    <p:sldId id="277" r:id="rId7"/>
    <p:sldId id="279" r:id="rId8"/>
    <p:sldId id="280" r:id="rId9"/>
    <p:sldId id="293" r:id="rId10"/>
    <p:sldId id="278" r:id="rId11"/>
    <p:sldId id="274" r:id="rId12"/>
    <p:sldId id="281" r:id="rId13"/>
    <p:sldId id="265" r:id="rId14"/>
    <p:sldId id="294" r:id="rId15"/>
    <p:sldId id="26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5" r:id="rId2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620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7C66-8EAD-4006-9B72-6A225748BDE1}" type="datetimeFigureOut">
              <a:rPr lang="th-TH" smtClean="0"/>
              <a:t>10/10/60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01A5-8A74-484C-A29C-02B107376DE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825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7C66-8EAD-4006-9B72-6A225748BDE1}" type="datetimeFigureOut">
              <a:rPr lang="th-TH" smtClean="0"/>
              <a:t>10/10/60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01A5-8A74-484C-A29C-02B107376DE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579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7C66-8EAD-4006-9B72-6A225748BDE1}" type="datetimeFigureOut">
              <a:rPr lang="th-TH" smtClean="0"/>
              <a:t>10/10/60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01A5-8A74-484C-A29C-02B107376DE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518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7C66-8EAD-4006-9B72-6A225748BDE1}" type="datetimeFigureOut">
              <a:rPr lang="th-TH" smtClean="0"/>
              <a:t>10/10/60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01A5-8A74-484C-A29C-02B107376DE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471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7C66-8EAD-4006-9B72-6A225748BDE1}" type="datetimeFigureOut">
              <a:rPr lang="th-TH" smtClean="0"/>
              <a:t>10/10/60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01A5-8A74-484C-A29C-02B107376DE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091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7C66-8EAD-4006-9B72-6A225748BDE1}" type="datetimeFigureOut">
              <a:rPr lang="th-TH" smtClean="0"/>
              <a:t>10/10/60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01A5-8A74-484C-A29C-02B107376DE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775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7C66-8EAD-4006-9B72-6A225748BDE1}" type="datetimeFigureOut">
              <a:rPr lang="th-TH" smtClean="0"/>
              <a:t>10/10/60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01A5-8A74-484C-A29C-02B107376DE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589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7C66-8EAD-4006-9B72-6A225748BDE1}" type="datetimeFigureOut">
              <a:rPr lang="th-TH" smtClean="0"/>
              <a:t>10/10/60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01A5-8A74-484C-A29C-02B107376DE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472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7C66-8EAD-4006-9B72-6A225748BDE1}" type="datetimeFigureOut">
              <a:rPr lang="th-TH" smtClean="0"/>
              <a:t>10/10/60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01A5-8A74-484C-A29C-02B107376DE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394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7C66-8EAD-4006-9B72-6A225748BDE1}" type="datetimeFigureOut">
              <a:rPr lang="th-TH" smtClean="0"/>
              <a:t>10/10/60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01A5-8A74-484C-A29C-02B107376DE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482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7C66-8EAD-4006-9B72-6A225748BDE1}" type="datetimeFigureOut">
              <a:rPr lang="th-TH" smtClean="0"/>
              <a:t>10/10/60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01A5-8A74-484C-A29C-02B107376DE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682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E7C66-8EAD-4006-9B72-6A225748BDE1}" type="datetimeFigureOut">
              <a:rPr lang="th-TH" smtClean="0"/>
              <a:t>10/10/60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301A5-8A74-484C-A29C-02B107376DE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594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3203848" y="44624"/>
            <a:ext cx="5544616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Direct</a:t>
            </a:r>
          </a:p>
          <a:p>
            <a:r>
              <a:rPr lang="en-US" sz="3200" dirty="0" smtClean="0"/>
              <a:t>and</a:t>
            </a:r>
          </a:p>
          <a:p>
            <a:r>
              <a:rPr lang="en-US" sz="4800" dirty="0" smtClean="0"/>
              <a:t>Indirect </a:t>
            </a:r>
          </a:p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quotation</a:t>
            </a:r>
            <a:endParaRPr lang="th-TH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563888" y="476672"/>
            <a:ext cx="1546632" cy="120347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rot="10800000">
            <a:off x="7633880" y="2636912"/>
            <a:ext cx="1546632" cy="120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2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343">
            <a:off x="3699505" y="5763190"/>
            <a:ext cx="4106661" cy="1623564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0"/>
            <a:ext cx="3203722" cy="1250576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1980728" y="0"/>
            <a:ext cx="9433048" cy="880084"/>
          </a:xfrm>
          <a:prstGeom prst="flowChartInputOutput">
            <a:avLst/>
          </a:prstGeo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r"/>
            <a:r>
              <a:rPr lang="en-US" sz="3600" b="1" dirty="0"/>
              <a:t>Can diet foods aid weight loss</a:t>
            </a:r>
            <a:r>
              <a:rPr lang="en-US" sz="3600" b="1" dirty="0" smtClean="0"/>
              <a:t>?</a:t>
            </a:r>
            <a:br>
              <a:rPr lang="en-US" sz="3600" b="1" dirty="0" smtClean="0"/>
            </a:br>
            <a:r>
              <a:rPr lang="en-US" sz="2700" dirty="0" smtClean="0"/>
              <a:t>        Herron, 2014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1080120"/>
            <a:ext cx="8892480" cy="6021288"/>
          </a:xfrm>
        </p:spPr>
        <p:txBody>
          <a:bodyPr numCol="2" spcCol="360000"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b="1" dirty="0" smtClean="0"/>
              <a:t>The </a:t>
            </a:r>
            <a:r>
              <a:rPr lang="en-US" b="1" dirty="0"/>
              <a:t>good news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      Many </a:t>
            </a:r>
            <a:r>
              <a:rPr lang="en-US" dirty="0"/>
              <a:t>diet products tend to be highly processed, salty, sugary treat foods with little nutritional value. From jams and biscuits to salad dressings, they're foods you'd assume a dieter should avoid, even with reduced kilojoules. So do these products have a useful role as part of a balanced diet of fresh fruit and vegetables, wholegrains, lean meat and low-fat dairy?</a:t>
            </a:r>
          </a:p>
          <a:p>
            <a:pPr marL="0" indent="0" algn="just">
              <a:buNone/>
            </a:pPr>
            <a:r>
              <a:rPr lang="en-US" dirty="0" smtClean="0"/>
              <a:t>         "</a:t>
            </a:r>
            <a:r>
              <a:rPr lang="en-US" dirty="0"/>
              <a:t>Diet foods can provide a less harmful alternative for people who are dedicated to losing weight, particularly if they're looking for a treat," </a:t>
            </a:r>
            <a:r>
              <a:rPr lang="en-US" dirty="0" smtClean="0"/>
              <a:t>argued </a:t>
            </a:r>
            <a:r>
              <a:rPr lang="en-US" dirty="0"/>
              <a:t>Professor John Funder, executive chair of </a:t>
            </a:r>
            <a:r>
              <a:rPr lang="en-US" i="1" dirty="0"/>
              <a:t>Obesity Australia</a:t>
            </a:r>
            <a:r>
              <a:rPr lang="en-US" dirty="0"/>
              <a:t>. There's good data, he says, to show that if people know upfront how many kilojoules they're eating, they can end up eating about 200kJ fewer across a day.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r>
              <a:rPr lang="en-US" b="1" dirty="0" smtClean="0"/>
              <a:t>The </a:t>
            </a:r>
            <a:r>
              <a:rPr lang="en-US" b="1" dirty="0"/>
              <a:t>bad news</a:t>
            </a:r>
          </a:p>
          <a:p>
            <a:pPr marL="0" indent="0" algn="just">
              <a:buNone/>
            </a:pPr>
            <a:r>
              <a:rPr lang="en-US" dirty="0" smtClean="0"/>
              <a:t>         Nutritionist Dr. </a:t>
            </a:r>
            <a:r>
              <a:rPr lang="en-US" dirty="0"/>
              <a:t>Joanna McMillan </a:t>
            </a:r>
            <a:r>
              <a:rPr lang="en-US" dirty="0" smtClean="0"/>
              <a:t>agreed </a:t>
            </a:r>
            <a:r>
              <a:rPr lang="en-US" dirty="0"/>
              <a:t>that diet foods can "hold your hand" while you're trying to lose weight – being able to swap your </a:t>
            </a:r>
            <a:r>
              <a:rPr lang="en-US" dirty="0" smtClean="0"/>
              <a:t>favorite </a:t>
            </a:r>
            <a:r>
              <a:rPr lang="en-US" dirty="0"/>
              <a:t>rich foods with "diet" versions means you don't have to go cold turkey on treats - but she believes they can also lull dieters into a false sense of security.</a:t>
            </a:r>
          </a:p>
          <a:p>
            <a:pPr marL="0" indent="0" algn="just">
              <a:buNone/>
            </a:pPr>
            <a:r>
              <a:rPr lang="en-US" dirty="0" smtClean="0"/>
              <a:t>          "</a:t>
            </a:r>
            <a:r>
              <a:rPr lang="en-US" dirty="0"/>
              <a:t>People may think, 'I've eaten something low kilojoule, so I've got some credits to eat something extra', and they end up overeating," she </a:t>
            </a:r>
            <a:r>
              <a:rPr lang="en-US" dirty="0" smtClean="0"/>
              <a:t>said. </a:t>
            </a:r>
            <a:r>
              <a:rPr lang="en-US" dirty="0"/>
              <a:t>"Strict kilojoule counting is not always a practical, healthy option, and women in particular can be obsessive about it – and this can be in addition to a poor body image and the habit of swinging between loving and hating food."</a:t>
            </a:r>
          </a:p>
          <a:p>
            <a:pPr algn="just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027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96725" y="704874"/>
            <a:ext cx="4411216" cy="3245396"/>
          </a:xfrm>
          <a:prstGeom prst="rect">
            <a:avLst/>
          </a:prstGeom>
        </p:spPr>
      </p:pic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1043608" y="1268760"/>
            <a:ext cx="6496531" cy="18002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 spcCol="180000">
            <a:noAutofit/>
          </a:bodyPr>
          <a:lstStyle/>
          <a:p>
            <a:pPr marL="0" indent="0" algn="just">
              <a:buNone/>
            </a:pPr>
            <a:r>
              <a:rPr lang="en-US" sz="1800" dirty="0" smtClean="0"/>
              <a:t>         </a:t>
            </a:r>
            <a:r>
              <a:rPr lang="en-US" sz="1800" b="1" dirty="0">
                <a:solidFill>
                  <a:srgbClr val="FF0000"/>
                </a:solidFill>
              </a:rPr>
              <a:t>Many diet products tend to be highly processed, salty, sugary treat foods with little nutritional value. </a:t>
            </a:r>
            <a:r>
              <a:rPr lang="en-US" sz="1800" dirty="0"/>
              <a:t>From jams and biscuits to salad dressings, they're foods you'd assume a dieter should avoid, even with reduced kilojoules. So do these products have a useful role as part of a balanced diet of fresh fruit and vegetables, wholegrains, lean meat and low-fat dairy?</a:t>
            </a:r>
          </a:p>
          <a:p>
            <a:pPr marL="0" indent="0" algn="just">
              <a:buNone/>
            </a:pPr>
            <a:r>
              <a:rPr lang="en-US" sz="1800" dirty="0" smtClean="0"/>
              <a:t>        </a:t>
            </a:r>
            <a:endParaRPr lang="th-TH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748340" y="44624"/>
            <a:ext cx="5431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Can diet foods aid weight loss?</a:t>
            </a:r>
            <a:br>
              <a:rPr lang="en-US" sz="3200" b="1" dirty="0"/>
            </a:br>
            <a:r>
              <a:rPr lang="en-US" sz="2400" dirty="0" smtClean="0"/>
              <a:t>Herron</a:t>
            </a:r>
            <a:r>
              <a:rPr lang="en-US" sz="2400" dirty="0"/>
              <a:t>, 2014</a:t>
            </a:r>
            <a:endParaRPr lang="th-TH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3440207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</a:rPr>
              <a:t>	</a:t>
            </a:r>
            <a:r>
              <a:rPr lang="en-US" sz="1600" b="1" dirty="0" smtClean="0">
                <a:latin typeface="Times New Roman" panose="02020603050405020304" pitchFamily="18" charset="0"/>
              </a:rPr>
              <a:t>Herron (2014) </a:t>
            </a:r>
            <a:r>
              <a:rPr lang="en-US" sz="1600" dirty="0" smtClean="0">
                <a:latin typeface="Times New Roman" panose="02020603050405020304" pitchFamily="18" charset="0"/>
              </a:rPr>
              <a:t>assumed, 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lang="en-US" sz="1600" dirty="0">
                <a:solidFill>
                  <a:srgbClr val="FF0000"/>
                </a:solidFill>
              </a:rPr>
              <a:t>m</a:t>
            </a:r>
            <a:r>
              <a:rPr lang="en-US" sz="1600" dirty="0" smtClean="0">
                <a:solidFill>
                  <a:srgbClr val="FF0000"/>
                </a:solidFill>
              </a:rPr>
              <a:t>any </a:t>
            </a:r>
            <a:r>
              <a:rPr lang="en-US" sz="1600" dirty="0">
                <a:solidFill>
                  <a:srgbClr val="FF0000"/>
                </a:solidFill>
              </a:rPr>
              <a:t>diet products tend to be highly processed, salty, sugary treat foods with little nutritional value. 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” </a:t>
            </a:r>
            <a:r>
              <a:rPr lang="en-US" sz="1600" dirty="0" smtClean="0">
                <a:latin typeface="Times New Roman" panose="02020603050405020304" pitchFamily="18" charset="0"/>
              </a:rPr>
              <a:t>………………………………………..… ……………………………………………………………………………………………………………………………………………………………………………………………………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th-TH" sz="1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869160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</a:rPr>
              <a:t>	Herron </a:t>
            </a:r>
            <a:r>
              <a:rPr lang="en-US" sz="1600" b="1" dirty="0">
                <a:latin typeface="Times New Roman" panose="02020603050405020304" pitchFamily="18" charset="0"/>
              </a:rPr>
              <a:t>(2014) 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assumed that </a:t>
            </a:r>
            <a:r>
              <a:rPr lang="en-US" sz="1600" dirty="0">
                <a:solidFill>
                  <a:srgbClr val="FF0000"/>
                </a:solidFill>
              </a:rPr>
              <a:t>many diet products </a:t>
            </a:r>
            <a:r>
              <a:rPr lang="en-US" sz="1600" dirty="0" smtClean="0">
                <a:solidFill>
                  <a:srgbClr val="FF0000"/>
                </a:solidFill>
              </a:rPr>
              <a:t>tended </a:t>
            </a:r>
            <a:r>
              <a:rPr lang="en-US" sz="1600" dirty="0">
                <a:solidFill>
                  <a:srgbClr val="FF0000"/>
                </a:solidFill>
              </a:rPr>
              <a:t>to be highly processed, salty, sugary treat foods with little nutritional value. </a:t>
            </a:r>
            <a:r>
              <a:rPr lang="en-US" sz="1600" dirty="0" smtClean="0">
                <a:latin typeface="Times New Roman" panose="02020603050405020304" pitchFamily="18" charset="0"/>
              </a:rPr>
              <a:t>.………………………………………. ……………………………………………………………………………………………………………………………………………………………………………………………………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th-TH" sz="1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7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1043608" y="1268760"/>
            <a:ext cx="6496531" cy="18002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 spcCol="180000">
            <a:noAutofit/>
          </a:bodyPr>
          <a:lstStyle/>
          <a:p>
            <a:pPr marL="0" indent="0" algn="just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        </a:t>
            </a:r>
            <a:r>
              <a:rPr lang="en-US" sz="1800" b="1" dirty="0">
                <a:solidFill>
                  <a:srgbClr val="FF0000"/>
                </a:solidFill>
              </a:rPr>
              <a:t> "Diet foods can provide a less harmful alternative for people who are dedicated to losing weight, particularly if they're looking for a treat," </a:t>
            </a:r>
            <a:r>
              <a:rPr lang="en-US" sz="1800" b="1" dirty="0" smtClean="0">
                <a:solidFill>
                  <a:srgbClr val="FF0000"/>
                </a:solidFill>
              </a:rPr>
              <a:t>argued </a:t>
            </a:r>
            <a:r>
              <a:rPr lang="en-US" sz="1800" b="1" dirty="0">
                <a:solidFill>
                  <a:srgbClr val="FF0000"/>
                </a:solidFill>
              </a:rPr>
              <a:t>Professor John Funder, executive chair of </a:t>
            </a:r>
            <a:r>
              <a:rPr lang="en-US" sz="1800" b="1" i="1" dirty="0">
                <a:solidFill>
                  <a:srgbClr val="FF0000"/>
                </a:solidFill>
              </a:rPr>
              <a:t>Obesity Australia</a:t>
            </a:r>
            <a:r>
              <a:rPr lang="en-US" sz="1800" b="1" dirty="0">
                <a:solidFill>
                  <a:srgbClr val="FF0000"/>
                </a:solidFill>
              </a:rPr>
              <a:t>. </a:t>
            </a:r>
            <a:r>
              <a:rPr lang="en-US" sz="1800" dirty="0"/>
              <a:t>There's good data, he says, to show that if people know upfront how many kilojoules they're eating, they can end up eating about 200kJ fewer across a day.        </a:t>
            </a:r>
            <a:endParaRPr lang="th-TH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748340" y="44624"/>
            <a:ext cx="5431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Can diet foods aid weight loss?</a:t>
            </a:r>
            <a:br>
              <a:rPr lang="en-US" sz="3200" b="1" dirty="0"/>
            </a:br>
            <a:r>
              <a:rPr lang="en-US" sz="2400" dirty="0" smtClean="0"/>
              <a:t>Herron</a:t>
            </a:r>
            <a:r>
              <a:rPr lang="en-US" sz="2400" dirty="0"/>
              <a:t>, 2014</a:t>
            </a:r>
            <a:endParaRPr lang="th-TH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1" y="3713897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</a:rPr>
              <a:t>	Professor John Funder, </a:t>
            </a:r>
            <a:r>
              <a:rPr lang="en-US" sz="1600" dirty="0"/>
              <a:t>executive chair of </a:t>
            </a:r>
            <a:r>
              <a:rPr lang="en-US" sz="1600" i="1" dirty="0"/>
              <a:t>Obesity Australia </a:t>
            </a:r>
            <a:r>
              <a:rPr lang="en-US" sz="1600" b="1" i="1" dirty="0" smtClean="0">
                <a:solidFill>
                  <a:srgbClr val="FF0000"/>
                </a:solidFill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argued that </a:t>
            </a:r>
            <a:r>
              <a:rPr lang="en-US" sz="1600" dirty="0" smtClean="0">
                <a:solidFill>
                  <a:srgbClr val="FF0000"/>
                </a:solidFill>
              </a:rPr>
              <a:t>diet </a:t>
            </a:r>
            <a:r>
              <a:rPr lang="en-US" sz="1600" dirty="0">
                <a:solidFill>
                  <a:srgbClr val="FF0000"/>
                </a:solidFill>
              </a:rPr>
              <a:t>foods </a:t>
            </a:r>
            <a:r>
              <a:rPr lang="en-US" sz="1600" dirty="0" smtClean="0">
                <a:solidFill>
                  <a:srgbClr val="FF0000"/>
                </a:solidFill>
              </a:rPr>
              <a:t>could </a:t>
            </a:r>
            <a:r>
              <a:rPr lang="en-US" sz="1600" dirty="0">
                <a:solidFill>
                  <a:srgbClr val="FF0000"/>
                </a:solidFill>
              </a:rPr>
              <a:t>provide a less harmful alternative for people who are dedicated to losing weight, particularly if they're looking for a </a:t>
            </a:r>
            <a:r>
              <a:rPr lang="en-US" sz="1600" dirty="0" smtClean="0">
                <a:solidFill>
                  <a:srgbClr val="FF0000"/>
                </a:solidFill>
              </a:rPr>
              <a:t>treat. </a:t>
            </a:r>
            <a:r>
              <a:rPr lang="en-US" sz="1600" dirty="0" smtClean="0">
                <a:latin typeface="Times New Roman" panose="02020603050405020304" pitchFamily="18" charset="0"/>
              </a:rPr>
              <a:t>.……………………………………….…………… ……………………………………………………………………………………………………………………………………………………………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th-TH" sz="1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807">
            <a:off x="4959307" y="4565767"/>
            <a:ext cx="4097172" cy="245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7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6719">
            <a:off x="616430" y="464612"/>
            <a:ext cx="6667500" cy="4057650"/>
          </a:xfr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2022">
            <a:off x="7751751" y="272047"/>
            <a:ext cx="1034360" cy="103436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429000"/>
            <a:ext cx="2262533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" y="2492896"/>
            <a:ext cx="9048750" cy="363855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33" y="360040"/>
            <a:ext cx="177281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341"/>
            <a:ext cx="8229600" cy="1143000"/>
          </a:xfrm>
        </p:spPr>
        <p:txBody>
          <a:bodyPr/>
          <a:lstStyle/>
          <a:p>
            <a:r>
              <a:rPr lang="en-US" b="1" dirty="0" smtClean="0"/>
              <a:t>Answer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75656" y="2060849"/>
            <a:ext cx="5832648" cy="5760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Maria </a:t>
            </a:r>
            <a:r>
              <a:rPr lang="en-US" sz="2800" dirty="0" smtClean="0"/>
              <a:t>said, “this </a:t>
            </a:r>
            <a:r>
              <a:rPr lang="en-US" sz="2800" dirty="0"/>
              <a:t>is my </a:t>
            </a:r>
            <a:r>
              <a:rPr lang="en-US" sz="2800" dirty="0" smtClean="0"/>
              <a:t>watch.”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endParaRPr lang="th-TH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511206"/>
            <a:ext cx="1205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Direct</a:t>
            </a:r>
            <a:endParaRPr lang="th-TH" sz="3200" b="1" dirty="0"/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1509972" y="4149080"/>
            <a:ext cx="5832648" cy="5760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Maria said that that was her watch.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endParaRPr lang="th-TH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89892" y="3599437"/>
            <a:ext cx="1496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Indirect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33760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341"/>
            <a:ext cx="8229600" cy="1143000"/>
          </a:xfrm>
        </p:spPr>
        <p:txBody>
          <a:bodyPr/>
          <a:lstStyle/>
          <a:p>
            <a:r>
              <a:rPr lang="en-US" b="1" dirty="0" smtClean="0"/>
              <a:t>Answer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75656" y="2060849"/>
            <a:ext cx="5976664" cy="5760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2. </a:t>
            </a:r>
            <a:r>
              <a:rPr lang="en-US" sz="2800" dirty="0"/>
              <a:t>Amy said, </a:t>
            </a:r>
            <a:r>
              <a:rPr lang="en-US" sz="2800" dirty="0" smtClean="0"/>
              <a:t>“These </a:t>
            </a:r>
            <a:r>
              <a:rPr lang="en-US" sz="2800" dirty="0"/>
              <a:t>aren’t my </a:t>
            </a:r>
            <a:r>
              <a:rPr lang="en-US" sz="2800" dirty="0" smtClean="0"/>
              <a:t>books.” 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endParaRPr lang="th-TH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511206"/>
            <a:ext cx="1205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Direct</a:t>
            </a:r>
            <a:endParaRPr lang="th-TH" sz="3200" b="1" dirty="0"/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1043608" y="4149080"/>
            <a:ext cx="7272808" cy="5760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2. </a:t>
            </a:r>
            <a:r>
              <a:rPr lang="en-US" sz="2800" dirty="0"/>
              <a:t>Amy said </a:t>
            </a:r>
            <a:r>
              <a:rPr lang="en-US" sz="2800" dirty="0" smtClean="0"/>
              <a:t>that those </a:t>
            </a:r>
            <a:r>
              <a:rPr lang="en-US" sz="2800" dirty="0"/>
              <a:t>books </a:t>
            </a:r>
            <a:r>
              <a:rPr lang="en-US" sz="2800" dirty="0" smtClean="0"/>
              <a:t>weren’t her books.</a:t>
            </a:r>
          </a:p>
          <a:p>
            <a:pPr marL="457200" indent="-457200">
              <a:buFont typeface="+mj-lt"/>
              <a:buAutoNum type="arabicPeriod"/>
            </a:pPr>
            <a:endParaRPr lang="th-TH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89892" y="3599437"/>
            <a:ext cx="1496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Indirect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188330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341"/>
            <a:ext cx="8229600" cy="1143000"/>
          </a:xfrm>
        </p:spPr>
        <p:txBody>
          <a:bodyPr/>
          <a:lstStyle/>
          <a:p>
            <a:r>
              <a:rPr lang="en-US" b="1" dirty="0" smtClean="0"/>
              <a:t>Answer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75656" y="2060849"/>
            <a:ext cx="4248472" cy="5760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3. </a:t>
            </a:r>
            <a:r>
              <a:rPr lang="en-US" sz="2800" dirty="0"/>
              <a:t>Kevin </a:t>
            </a:r>
            <a:r>
              <a:rPr lang="en-US" sz="2800" dirty="0" smtClean="0"/>
              <a:t>said, “I </a:t>
            </a:r>
            <a:r>
              <a:rPr lang="en-US" sz="2800" dirty="0"/>
              <a:t>like </a:t>
            </a:r>
            <a:r>
              <a:rPr lang="en-US" sz="2800" dirty="0" smtClean="0"/>
              <a:t>chess.”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endParaRPr lang="th-TH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511206"/>
            <a:ext cx="1205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Direct</a:t>
            </a:r>
            <a:endParaRPr lang="th-TH" sz="3200" b="1" dirty="0"/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1509972" y="4149080"/>
            <a:ext cx="4862228" cy="5760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3. </a:t>
            </a:r>
            <a:r>
              <a:rPr lang="en-US" sz="2800" dirty="0"/>
              <a:t>Kevin said </a:t>
            </a:r>
            <a:r>
              <a:rPr lang="en-US" sz="2800" dirty="0" smtClean="0"/>
              <a:t>that he </a:t>
            </a:r>
            <a:r>
              <a:rPr lang="en-US" sz="2800" dirty="0"/>
              <a:t>liked chess.</a:t>
            </a:r>
            <a:endParaRPr lang="en-US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endParaRPr lang="th-TH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89892" y="3599437"/>
            <a:ext cx="1496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Indirect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75922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341"/>
            <a:ext cx="8229600" cy="1143000"/>
          </a:xfrm>
        </p:spPr>
        <p:txBody>
          <a:bodyPr/>
          <a:lstStyle/>
          <a:p>
            <a:r>
              <a:rPr lang="en-US" b="1" dirty="0" smtClean="0"/>
              <a:t>Answer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75656" y="2060849"/>
            <a:ext cx="6336704" cy="5760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4. </a:t>
            </a:r>
            <a:r>
              <a:rPr lang="en-US" sz="2800" dirty="0"/>
              <a:t>Anne </a:t>
            </a:r>
            <a:r>
              <a:rPr lang="en-US" sz="2800" dirty="0" smtClean="0"/>
              <a:t>said, “I </a:t>
            </a:r>
            <a:r>
              <a:rPr lang="en-US" sz="2800" dirty="0"/>
              <a:t>don’t like romantic </a:t>
            </a:r>
            <a:r>
              <a:rPr lang="en-US" sz="2800" dirty="0" smtClean="0"/>
              <a:t>movie.”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endParaRPr lang="th-TH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511206"/>
            <a:ext cx="1205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Direct</a:t>
            </a:r>
            <a:endParaRPr lang="th-TH" sz="3200" b="1" dirty="0"/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1295636" y="4149079"/>
            <a:ext cx="6732748" cy="5760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4. Anne </a:t>
            </a:r>
            <a:r>
              <a:rPr lang="en-US" sz="2800" dirty="0"/>
              <a:t>said </a:t>
            </a:r>
            <a:r>
              <a:rPr lang="en-US" sz="2800" dirty="0" smtClean="0"/>
              <a:t>that she </a:t>
            </a:r>
            <a:r>
              <a:rPr lang="en-US" sz="2800" dirty="0"/>
              <a:t>didn’t like romantic movie.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9892" y="3599437"/>
            <a:ext cx="1496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Indirect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111440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341"/>
            <a:ext cx="8229600" cy="1143000"/>
          </a:xfrm>
        </p:spPr>
        <p:txBody>
          <a:bodyPr/>
          <a:lstStyle/>
          <a:p>
            <a:r>
              <a:rPr lang="en-US" b="1" dirty="0" smtClean="0"/>
              <a:t>Answer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75656" y="2060849"/>
            <a:ext cx="5832648" cy="5760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5. Eric </a:t>
            </a:r>
            <a:r>
              <a:rPr lang="en-US" sz="2800" dirty="0"/>
              <a:t>said, </a:t>
            </a:r>
            <a:r>
              <a:rPr lang="en-US" sz="2800" dirty="0" smtClean="0"/>
              <a:t>“I </a:t>
            </a:r>
            <a:r>
              <a:rPr lang="en-US" sz="2800" dirty="0"/>
              <a:t>can play B</a:t>
            </a:r>
            <a:r>
              <a:rPr lang="en-US" sz="2800" dirty="0" smtClean="0"/>
              <a:t>ackgammon.”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511206"/>
            <a:ext cx="1205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Direct</a:t>
            </a:r>
            <a:endParaRPr lang="th-TH" sz="3200" b="1" dirty="0"/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1509972" y="4149080"/>
            <a:ext cx="5942348" cy="5760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5. Eric </a:t>
            </a:r>
            <a:r>
              <a:rPr lang="en-US" sz="2800" dirty="0"/>
              <a:t>said he could play </a:t>
            </a:r>
            <a:r>
              <a:rPr lang="en-US" sz="2800" dirty="0" smtClean="0"/>
              <a:t>Backgammon</a:t>
            </a:r>
            <a:r>
              <a:rPr lang="en-US" sz="2800" dirty="0"/>
              <a:t>.</a:t>
            </a:r>
            <a:endParaRPr lang="th-TH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89892" y="3599437"/>
            <a:ext cx="1496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Indirect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75922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1644" y="2473917"/>
            <a:ext cx="6696744" cy="646331"/>
          </a:xfrm>
          <a:prstGeom prst="rect">
            <a:avLst/>
          </a:prstGeom>
          <a:ln w="3810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algn="ctr">
              <a:defRPr sz="3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David said, “I like this girl.”</a:t>
            </a:r>
          </a:p>
        </p:txBody>
      </p:sp>
      <p:sp>
        <p:nvSpPr>
          <p:cNvPr id="10" name="ชื่อเรื่อง 1"/>
          <p:cNvSpPr>
            <a:spLocks noGrp="1"/>
          </p:cNvSpPr>
          <p:nvPr>
            <p:ph type="title"/>
          </p:nvPr>
        </p:nvSpPr>
        <p:spPr>
          <a:xfrm>
            <a:off x="-1539536" y="404664"/>
            <a:ext cx="10145216" cy="1008112"/>
          </a:xfrm>
          <a:prstGeom prst="parallelogram">
            <a:avLst>
              <a:gd name="adj" fmla="val 7852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vs Indirect quotation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44" y="4366845"/>
            <a:ext cx="6696744" cy="646331"/>
          </a:xfrm>
          <a:prstGeom prst="rect">
            <a:avLst/>
          </a:prstGeom>
          <a:ln w="3810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David said that he liked that girl.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18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341"/>
            <a:ext cx="8229600" cy="1143000"/>
          </a:xfrm>
        </p:spPr>
        <p:txBody>
          <a:bodyPr/>
          <a:lstStyle/>
          <a:p>
            <a:r>
              <a:rPr lang="en-US" b="1" dirty="0" smtClean="0"/>
              <a:t>Answer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75656" y="2060849"/>
            <a:ext cx="5976664" cy="5760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6. Eric </a:t>
            </a:r>
            <a:r>
              <a:rPr lang="en-US" sz="2800" dirty="0"/>
              <a:t>said, </a:t>
            </a:r>
            <a:r>
              <a:rPr lang="en-US" sz="2800" dirty="0" smtClean="0"/>
              <a:t>“I </a:t>
            </a:r>
            <a:r>
              <a:rPr lang="en-US" sz="2800" dirty="0"/>
              <a:t>have a new cell </a:t>
            </a:r>
            <a:r>
              <a:rPr lang="en-US" sz="2800" dirty="0" smtClean="0"/>
              <a:t>phone.”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511206"/>
            <a:ext cx="1205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Direct</a:t>
            </a:r>
            <a:endParaRPr lang="th-TH" sz="3200" b="1" dirty="0"/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1537948" y="4149079"/>
            <a:ext cx="6274412" cy="5760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6. Eric </a:t>
            </a:r>
            <a:r>
              <a:rPr lang="en-US" sz="2800" dirty="0"/>
              <a:t>said </a:t>
            </a:r>
            <a:r>
              <a:rPr lang="en-US" sz="2800" dirty="0" smtClean="0"/>
              <a:t>that he </a:t>
            </a:r>
            <a:r>
              <a:rPr lang="en-US" sz="2800" dirty="0"/>
              <a:t>had a new cell phone.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9892" y="3599437"/>
            <a:ext cx="1496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Indirect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111440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341"/>
            <a:ext cx="8229600" cy="1143000"/>
          </a:xfrm>
        </p:spPr>
        <p:txBody>
          <a:bodyPr/>
          <a:lstStyle/>
          <a:p>
            <a:r>
              <a:rPr lang="en-US" b="1" dirty="0" smtClean="0"/>
              <a:t>Answer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75656" y="2060849"/>
            <a:ext cx="6480720" cy="5760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7. Eric </a:t>
            </a:r>
            <a:r>
              <a:rPr lang="en-US" sz="2800" dirty="0"/>
              <a:t>said, </a:t>
            </a:r>
            <a:r>
              <a:rPr lang="en-US" sz="2800" dirty="0" smtClean="0"/>
              <a:t>“my </a:t>
            </a:r>
            <a:r>
              <a:rPr lang="en-US" sz="2800" dirty="0"/>
              <a:t>father hasn’t been </a:t>
            </a:r>
            <a:r>
              <a:rPr lang="en-US" sz="2800" dirty="0" smtClean="0"/>
              <a:t>there.”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511206"/>
            <a:ext cx="1205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Direct</a:t>
            </a:r>
            <a:endParaRPr lang="th-TH" sz="3200" b="1" dirty="0"/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1259632" y="4149079"/>
            <a:ext cx="6878452" cy="5760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7. Eric said that </a:t>
            </a:r>
            <a:r>
              <a:rPr lang="en-US" sz="2800" dirty="0"/>
              <a:t>his father had not been there.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9892" y="3599437"/>
            <a:ext cx="1496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Indirect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75922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341"/>
            <a:ext cx="8229600" cy="1143000"/>
          </a:xfrm>
        </p:spPr>
        <p:txBody>
          <a:bodyPr/>
          <a:lstStyle/>
          <a:p>
            <a:r>
              <a:rPr lang="en-US" b="1" dirty="0" smtClean="0"/>
              <a:t>Answer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75656" y="2060849"/>
            <a:ext cx="5976664" cy="5760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8. Carlos said, “I </a:t>
            </a:r>
            <a:r>
              <a:rPr lang="en-US" sz="2800" dirty="0"/>
              <a:t>will do it </a:t>
            </a:r>
            <a:r>
              <a:rPr lang="en-US" sz="2800" dirty="0" smtClean="0"/>
              <a:t>tomorrow.”</a:t>
            </a:r>
            <a:endParaRPr lang="th-TH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511206"/>
            <a:ext cx="1205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Direct</a:t>
            </a:r>
            <a:endParaRPr lang="th-TH" sz="3200" b="1" dirty="0"/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1115616" y="4149079"/>
            <a:ext cx="6912768" cy="5760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8. Carlos </a:t>
            </a:r>
            <a:r>
              <a:rPr lang="en-US" sz="2800" dirty="0"/>
              <a:t>said </a:t>
            </a:r>
            <a:r>
              <a:rPr lang="en-US" sz="2800" dirty="0" smtClean="0"/>
              <a:t>that he </a:t>
            </a:r>
            <a:r>
              <a:rPr lang="en-US" sz="2800" dirty="0"/>
              <a:t>would do it the next day.</a:t>
            </a:r>
            <a:endParaRPr lang="th-TH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89892" y="3599437"/>
            <a:ext cx="1496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Indirect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111440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10513168" cy="699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263691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dobe Devanagari" pitchFamily="18" charset="0"/>
                <a:cs typeface="Adobe Devanagari" pitchFamily="18" charset="0"/>
              </a:rPr>
              <a:t>Using what someone wrote or said without any changes.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dobe Devanagari" pitchFamily="18" charset="0"/>
                <a:cs typeface="Adobe Devanagari" pitchFamily="18" charset="0"/>
              </a:rPr>
              <a:t>Using quotation marks to indicate what the person wrote or said.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dobe Devanagari" pitchFamily="18" charset="0"/>
                <a:cs typeface="Adobe Devanagari" pitchFamily="18" charset="0"/>
              </a:rPr>
              <a:t>Using the exact words of the person.</a:t>
            </a:r>
            <a:endParaRPr lang="en-US" sz="2400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0" name="ชื่อเรื่อง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10081120" cy="864096"/>
          </a:xfrm>
          <a:prstGeom prst="parallelogram">
            <a:avLst>
              <a:gd name="adj" fmla="val 7242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quotation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28800"/>
            <a:ext cx="1340768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9632" y="2492895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dobe Devanagari" pitchFamily="18" charset="0"/>
                <a:cs typeface="Adobe Devanagari" pitchFamily="18" charset="0"/>
              </a:rPr>
              <a:t>Reporting a fact stated by the source.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dobe Devanagari" pitchFamily="18" charset="0"/>
                <a:cs typeface="Adobe Devanagari" pitchFamily="18" charset="0"/>
              </a:rPr>
              <a:t>Clarifying a quote that is too long.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dobe Devanagari" pitchFamily="18" charset="0"/>
                <a:cs typeface="Adobe Devanagari" pitchFamily="18" charset="0"/>
              </a:rPr>
              <a:t>Do not use quotation marks in indirect quotation.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dobe Devanagari" pitchFamily="18" charset="0"/>
                <a:cs typeface="Adobe Devanagari" pitchFamily="18" charset="0"/>
              </a:rPr>
              <a:t>Changing tense in the sentence.</a:t>
            </a:r>
            <a:endParaRPr lang="en-US" sz="2400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0" name="ชื่อเรื่อง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10081120" cy="864096"/>
          </a:xfrm>
          <a:prstGeom prst="parallelogram">
            <a:avLst>
              <a:gd name="adj" fmla="val 7242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 quotation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340768"/>
            <a:ext cx="1594610" cy="159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1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1644" y="2473917"/>
            <a:ext cx="6696744" cy="646331"/>
          </a:xfrm>
          <a:prstGeom prst="rect">
            <a:avLst/>
          </a:prstGeom>
          <a:ln w="3810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algn="ctr">
              <a:defRPr sz="3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David said, “I like this girl.”</a:t>
            </a:r>
          </a:p>
        </p:txBody>
      </p:sp>
      <p:sp>
        <p:nvSpPr>
          <p:cNvPr id="10" name="ชื่อเรื่อง 1"/>
          <p:cNvSpPr>
            <a:spLocks noGrp="1"/>
          </p:cNvSpPr>
          <p:nvPr>
            <p:ph type="title"/>
          </p:nvPr>
        </p:nvSpPr>
        <p:spPr>
          <a:xfrm>
            <a:off x="-1539536" y="404664"/>
            <a:ext cx="10145216" cy="1008112"/>
          </a:xfrm>
          <a:prstGeom prst="parallelogram">
            <a:avLst>
              <a:gd name="adj" fmla="val 7852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vs Indirect quotation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44" y="4366845"/>
            <a:ext cx="6696744" cy="646331"/>
          </a:xfrm>
          <a:prstGeom prst="rect">
            <a:avLst/>
          </a:prstGeom>
          <a:ln w="3810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David said that he liked that girl.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44796" y="1772816"/>
            <a:ext cx="1716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Direct</a:t>
            </a:r>
            <a:endParaRPr lang="th-TH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802" y="3693483"/>
            <a:ext cx="21526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Indirect</a:t>
            </a:r>
            <a:endParaRPr lang="th-TH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7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9208" y="1570782"/>
            <a:ext cx="3682752" cy="6106690"/>
          </a:xfrm>
        </p:spPr>
        <p:txBody>
          <a:bodyPr numCol="1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/>
              <a:t>Direct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Today</a:t>
            </a:r>
            <a:br>
              <a:rPr lang="en-US" sz="2400" dirty="0" smtClean="0"/>
            </a:br>
            <a:r>
              <a:rPr lang="en-US" sz="2400" dirty="0" smtClean="0"/>
              <a:t>Yesterday</a:t>
            </a:r>
            <a:br>
              <a:rPr lang="en-US" sz="2400" dirty="0" smtClean="0"/>
            </a:br>
            <a:r>
              <a:rPr lang="en-US" sz="2400" dirty="0" smtClean="0"/>
              <a:t>Tomorrow</a:t>
            </a:r>
            <a:br>
              <a:rPr lang="en-US" sz="2400" dirty="0" smtClean="0"/>
            </a:br>
            <a:r>
              <a:rPr lang="en-US" sz="2400" dirty="0" smtClean="0"/>
              <a:t>Ago</a:t>
            </a:r>
            <a:br>
              <a:rPr lang="en-US" sz="2400" dirty="0" smtClean="0"/>
            </a:br>
            <a:r>
              <a:rPr lang="en-US" sz="2400" dirty="0" smtClean="0"/>
              <a:t>This </a:t>
            </a:r>
            <a:br>
              <a:rPr lang="en-US" sz="2400" dirty="0" smtClean="0"/>
            </a:br>
            <a:r>
              <a:rPr lang="en-US" sz="2400" dirty="0" smtClean="0"/>
              <a:t>These</a:t>
            </a:r>
            <a:br>
              <a:rPr lang="en-US" sz="2400" dirty="0" smtClean="0"/>
            </a:br>
            <a:r>
              <a:rPr lang="en-US" sz="2400" dirty="0" smtClean="0"/>
              <a:t>Next week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th-TH" sz="2800" dirty="0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849688" y="980728"/>
            <a:ext cx="3682752" cy="610669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dirty="0" smtClean="0"/>
              <a:t>Indirect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That day</a:t>
            </a:r>
            <a:br>
              <a:rPr lang="en-US" sz="2400" dirty="0" smtClean="0"/>
            </a:br>
            <a:r>
              <a:rPr lang="en-US" sz="2400" dirty="0" smtClean="0"/>
              <a:t>The day before</a:t>
            </a:r>
            <a:br>
              <a:rPr lang="en-US" sz="2400" dirty="0" smtClean="0"/>
            </a:br>
            <a:r>
              <a:rPr lang="en-US" sz="2400" dirty="0" smtClean="0"/>
              <a:t>The next day</a:t>
            </a:r>
            <a:br>
              <a:rPr lang="en-US" sz="2400" dirty="0" smtClean="0"/>
            </a:br>
            <a:r>
              <a:rPr lang="en-US" sz="2400" dirty="0" smtClean="0"/>
              <a:t>Before</a:t>
            </a:r>
            <a:br>
              <a:rPr lang="en-US" sz="2400" dirty="0" smtClean="0"/>
            </a:br>
            <a:r>
              <a:rPr lang="en-US" sz="2400" dirty="0" smtClean="0"/>
              <a:t>That </a:t>
            </a:r>
            <a:br>
              <a:rPr lang="en-US" sz="2400" dirty="0" smtClean="0"/>
            </a:br>
            <a:r>
              <a:rPr lang="en-US" sz="2400" dirty="0" smtClean="0"/>
              <a:t>Those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 following week</a:t>
            </a:r>
            <a:br>
              <a:rPr lang="en-US" sz="2400" dirty="0" smtClean="0"/>
            </a:br>
            <a:endParaRPr lang="th-TH" sz="2800" dirty="0"/>
          </a:p>
        </p:txBody>
      </p:sp>
      <p:cxnSp>
        <p:nvCxnSpPr>
          <p:cNvPr id="12" name="ลูกศรเชื่อมต่อแบบตรง 11"/>
          <p:cNvCxnSpPr/>
          <p:nvPr/>
        </p:nvCxnSpPr>
        <p:spPr>
          <a:xfrm>
            <a:off x="3212232" y="2924944"/>
            <a:ext cx="226406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>
            <a:off x="3212232" y="3429000"/>
            <a:ext cx="22958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>
            <a:off x="3212232" y="3933056"/>
            <a:ext cx="22958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3180420" y="4437112"/>
            <a:ext cx="22958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>
            <a:off x="3180420" y="5589240"/>
            <a:ext cx="22958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>
            <a:off x="3180420" y="5013176"/>
            <a:ext cx="22958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/>
          <p:nvPr/>
        </p:nvCxnSpPr>
        <p:spPr>
          <a:xfrm>
            <a:off x="3252428" y="6165304"/>
            <a:ext cx="218366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-1044625" y="-27384"/>
            <a:ext cx="5476031" cy="769441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phrases</a:t>
            </a:r>
            <a:endParaRPr lang="th-TH" sz="4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รูปภาพ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774" y="1086527"/>
            <a:ext cx="1001266" cy="100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9208" y="1210742"/>
            <a:ext cx="3682752" cy="6106690"/>
          </a:xfrm>
        </p:spPr>
        <p:txBody>
          <a:bodyPr numCol="1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/>
              <a:t>Direct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Can</a:t>
            </a:r>
            <a:br>
              <a:rPr lang="en-US" sz="2400" dirty="0" smtClean="0"/>
            </a:br>
            <a:r>
              <a:rPr lang="en-US" sz="2400" dirty="0" smtClean="0"/>
              <a:t>Will</a:t>
            </a:r>
            <a:br>
              <a:rPr lang="en-US" sz="2400" dirty="0" smtClean="0"/>
            </a:br>
            <a:r>
              <a:rPr lang="en-US" sz="2400" dirty="0" smtClean="0"/>
              <a:t>Should</a:t>
            </a:r>
            <a:br>
              <a:rPr lang="en-US" sz="2400" dirty="0" smtClean="0"/>
            </a:br>
            <a:r>
              <a:rPr lang="en-US" sz="2400" dirty="0" smtClean="0"/>
              <a:t>Must</a:t>
            </a:r>
            <a:br>
              <a:rPr lang="en-US" sz="2400" dirty="0" smtClean="0"/>
            </a:br>
            <a:r>
              <a:rPr lang="en-US" sz="2400" dirty="0" smtClean="0"/>
              <a:t>May (possibility)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May (permission) </a:t>
            </a:r>
            <a:br>
              <a:rPr lang="en-US" sz="2400" dirty="0" smtClean="0"/>
            </a:br>
            <a:r>
              <a:rPr lang="en-US" sz="2400" dirty="0" smtClean="0"/>
              <a:t>Shall (suggestion)</a:t>
            </a:r>
            <a:br>
              <a:rPr lang="en-US" sz="2400" dirty="0" smtClean="0"/>
            </a:br>
            <a:r>
              <a:rPr lang="en-US" sz="2400" dirty="0" smtClean="0"/>
              <a:t>Shall (future)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th-TH" sz="2800" dirty="0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921696" y="968734"/>
            <a:ext cx="3682752" cy="610669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dirty="0" smtClean="0"/>
              <a:t>Indirect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/>
              <a:t>c</a:t>
            </a:r>
            <a:r>
              <a:rPr lang="en-US" sz="2400" dirty="0" smtClean="0"/>
              <a:t>ould</a:t>
            </a:r>
            <a:br>
              <a:rPr lang="en-US" sz="2400" dirty="0" smtClean="0"/>
            </a:br>
            <a:r>
              <a:rPr lang="en-US" sz="2400" dirty="0" smtClean="0"/>
              <a:t>would</a:t>
            </a:r>
            <a:br>
              <a:rPr lang="en-US" sz="2400" dirty="0" smtClean="0"/>
            </a:br>
            <a:r>
              <a:rPr lang="en-US" sz="2400" dirty="0" smtClean="0"/>
              <a:t>should</a:t>
            </a:r>
            <a:br>
              <a:rPr lang="en-US" sz="2400" dirty="0" smtClean="0"/>
            </a:br>
            <a:r>
              <a:rPr lang="en-US" sz="2400" dirty="0" smtClean="0"/>
              <a:t>had to</a:t>
            </a:r>
            <a:br>
              <a:rPr lang="en-US" sz="2400" dirty="0" smtClean="0"/>
            </a:br>
            <a:r>
              <a:rPr lang="en-US" sz="2400" dirty="0" smtClean="0"/>
              <a:t>might </a:t>
            </a:r>
            <a:br>
              <a:rPr lang="en-US" sz="2400" dirty="0" smtClean="0"/>
            </a:br>
            <a:r>
              <a:rPr lang="en-US" sz="2400" dirty="0" smtClean="0"/>
              <a:t>could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</a:t>
            </a:r>
            <a:r>
              <a:rPr lang="en-US" sz="2400" dirty="0" smtClean="0"/>
              <a:t>hould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would</a:t>
            </a:r>
            <a:br>
              <a:rPr lang="en-US" sz="2400" dirty="0" smtClean="0"/>
            </a:br>
            <a:endParaRPr lang="th-TH" sz="2800" dirty="0"/>
          </a:p>
        </p:txBody>
      </p:sp>
      <p:cxnSp>
        <p:nvCxnSpPr>
          <p:cNvPr id="12" name="ลูกศรเชื่อมต่อแบบตรง 11"/>
          <p:cNvCxnSpPr/>
          <p:nvPr/>
        </p:nvCxnSpPr>
        <p:spPr>
          <a:xfrm>
            <a:off x="3705944" y="3149152"/>
            <a:ext cx="226406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>
            <a:off x="3705944" y="3672411"/>
            <a:ext cx="22958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>
            <a:off x="3705944" y="4248475"/>
            <a:ext cx="22958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3705944" y="4752531"/>
            <a:ext cx="22958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>
            <a:off x="3705944" y="5832651"/>
            <a:ext cx="22958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>
            <a:off x="3705944" y="5328595"/>
            <a:ext cx="22958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/>
          <p:nvPr/>
        </p:nvCxnSpPr>
        <p:spPr>
          <a:xfrm>
            <a:off x="3746140" y="6408715"/>
            <a:ext cx="225567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-1044624" y="-27384"/>
            <a:ext cx="5256585" cy="769441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th-TH"/>
            </a:defPPr>
            <a:lvl1pPr>
              <a:defRPr sz="4400" b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Modal verbs</a:t>
            </a:r>
            <a:endParaRPr lang="th-TH" dirty="0"/>
          </a:p>
        </p:txBody>
      </p:sp>
      <p:pic>
        <p:nvPicPr>
          <p:cNvPr id="24" name="รูปภาพ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44" y="534884"/>
            <a:ext cx="1001266" cy="1001266"/>
          </a:xfrm>
          <a:prstGeom prst="rect">
            <a:avLst/>
          </a:prstGeom>
        </p:spPr>
      </p:pic>
      <p:cxnSp>
        <p:nvCxnSpPr>
          <p:cNvPr id="14" name="ลูกศรเชื่อมต่อแบบตรง 13"/>
          <p:cNvCxnSpPr/>
          <p:nvPr/>
        </p:nvCxnSpPr>
        <p:spPr>
          <a:xfrm>
            <a:off x="3690038" y="2592291"/>
            <a:ext cx="226406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57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9208" y="1210742"/>
            <a:ext cx="3682752" cy="6106690"/>
          </a:xfrm>
        </p:spPr>
        <p:txBody>
          <a:bodyPr numCol="1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/>
              <a:t>Direct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Present Simple</a:t>
            </a:r>
            <a:br>
              <a:rPr lang="en-US" sz="2400" dirty="0" smtClean="0"/>
            </a:br>
            <a:r>
              <a:rPr lang="en-US" sz="2400" dirty="0" smtClean="0"/>
              <a:t>Present Con.</a:t>
            </a:r>
            <a:br>
              <a:rPr lang="en-US" sz="2400" dirty="0" smtClean="0"/>
            </a:br>
            <a:r>
              <a:rPr lang="en-US" sz="2400" dirty="0" smtClean="0"/>
              <a:t>Present Perfect</a:t>
            </a:r>
            <a:br>
              <a:rPr lang="en-US" sz="2400" dirty="0" smtClean="0"/>
            </a:br>
            <a:r>
              <a:rPr lang="en-US" sz="2400" dirty="0" smtClean="0"/>
              <a:t>Past Simple</a:t>
            </a:r>
            <a:br>
              <a:rPr lang="en-US" sz="2400" dirty="0" smtClean="0"/>
            </a:br>
            <a:r>
              <a:rPr lang="en-US" sz="2400" dirty="0" smtClean="0"/>
              <a:t>Past Con.</a:t>
            </a:r>
            <a:br>
              <a:rPr lang="en-US" sz="2400" dirty="0" smtClean="0"/>
            </a:br>
            <a:r>
              <a:rPr lang="en-US" sz="2400" dirty="0" smtClean="0"/>
              <a:t>Future (will)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th-TH" sz="2800" dirty="0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5065712" y="620688"/>
            <a:ext cx="3682752" cy="610669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dirty="0" smtClean="0"/>
              <a:t>Indirect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Past Simple</a:t>
            </a:r>
            <a:br>
              <a:rPr lang="en-US" sz="2400" dirty="0" smtClean="0"/>
            </a:br>
            <a:r>
              <a:rPr lang="en-US" sz="2400" dirty="0" smtClean="0"/>
              <a:t>Past Con.</a:t>
            </a:r>
            <a:br>
              <a:rPr lang="en-US" sz="2400" dirty="0" smtClean="0"/>
            </a:br>
            <a:r>
              <a:rPr lang="en-US" sz="2400" dirty="0" smtClean="0"/>
              <a:t>Past Perfect</a:t>
            </a:r>
            <a:br>
              <a:rPr lang="en-US" sz="2400" dirty="0" smtClean="0"/>
            </a:br>
            <a:r>
              <a:rPr lang="en-US" sz="2400" dirty="0" smtClean="0"/>
              <a:t>Past Perfect</a:t>
            </a:r>
            <a:br>
              <a:rPr lang="en-US" sz="2400" dirty="0" smtClean="0"/>
            </a:br>
            <a:r>
              <a:rPr lang="en-US" sz="2400" dirty="0" smtClean="0"/>
              <a:t>Past Perfect Con.</a:t>
            </a:r>
            <a:br>
              <a:rPr lang="en-US" sz="2400" dirty="0" smtClean="0"/>
            </a:br>
            <a:r>
              <a:rPr lang="en-US" sz="2400" dirty="0" smtClean="0"/>
              <a:t>Conditional (would)</a:t>
            </a:r>
          </a:p>
        </p:txBody>
      </p:sp>
      <p:cxnSp>
        <p:nvCxnSpPr>
          <p:cNvPr id="12" name="ลูกศรเชื่อมต่อแบบตรง 11"/>
          <p:cNvCxnSpPr/>
          <p:nvPr/>
        </p:nvCxnSpPr>
        <p:spPr>
          <a:xfrm>
            <a:off x="3705944" y="3149152"/>
            <a:ext cx="194617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>
            <a:off x="3705944" y="3672411"/>
            <a:ext cx="194617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>
            <a:off x="3705944" y="4248475"/>
            <a:ext cx="194617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3705944" y="4752531"/>
            <a:ext cx="194617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>
            <a:off x="3705944" y="5832651"/>
            <a:ext cx="180216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>
            <a:off x="3705944" y="5328595"/>
            <a:ext cx="194617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-1044624" y="-27384"/>
            <a:ext cx="5256585" cy="769441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th-TH"/>
            </a:defPPr>
            <a:lvl1pPr>
              <a:defRPr sz="4400" b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    Tense</a:t>
            </a:r>
            <a:endParaRPr lang="th-TH" dirty="0"/>
          </a:p>
        </p:txBody>
      </p:sp>
      <p:pic>
        <p:nvPicPr>
          <p:cNvPr id="24" name="รูปภาพ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44" y="534884"/>
            <a:ext cx="1001266" cy="100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10" name="ชื่อเรื่อง 1"/>
          <p:cNvSpPr>
            <a:spLocks noGrp="1"/>
          </p:cNvSpPr>
          <p:nvPr>
            <p:ph type="title"/>
          </p:nvPr>
        </p:nvSpPr>
        <p:spPr>
          <a:xfrm>
            <a:off x="-1539536" y="404664"/>
            <a:ext cx="10145216" cy="1008112"/>
          </a:xfrm>
          <a:prstGeom prst="parallelogram">
            <a:avLst>
              <a:gd name="adj" fmla="val 7852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vs Indirect quotation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1"/>
          <a:stretch/>
        </p:blipFill>
        <p:spPr>
          <a:xfrm>
            <a:off x="703442" y="2132856"/>
            <a:ext cx="7700603" cy="32258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7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563</Words>
  <Application>Microsoft Office PowerPoint</Application>
  <PresentationFormat>นำเสนอทางหน้าจอ (4:3)</PresentationFormat>
  <Paragraphs>91</Paragraphs>
  <Slides>23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23</vt:i4>
      </vt:variant>
    </vt:vector>
  </HeadingPairs>
  <TitlesOfParts>
    <vt:vector size="24" baseType="lpstr">
      <vt:lpstr>ชุดรูปแบบของ Office</vt:lpstr>
      <vt:lpstr>งานนำเสนอ PowerPoint</vt:lpstr>
      <vt:lpstr>Direct vs Indirect quotation</vt:lpstr>
      <vt:lpstr>Direct quotation</vt:lpstr>
      <vt:lpstr>Indirect quotation</vt:lpstr>
      <vt:lpstr>Direct vs Indirect quotation</vt:lpstr>
      <vt:lpstr>Direct  Today Yesterday Tomorrow Ago This  These Next week   </vt:lpstr>
      <vt:lpstr>Direct  Can Will Should Must May (possibility) May (permission)  Shall (suggestion) Shall (future)  </vt:lpstr>
      <vt:lpstr>Direct  Present Simple Present Con. Present Perfect Past Simple Past Con. Future (will)   </vt:lpstr>
      <vt:lpstr>Direct vs Indirect quotation</vt:lpstr>
      <vt:lpstr>Can diet foods aid weight loss?         Herron, 2014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Answer</vt:lpstr>
      <vt:lpstr>Answer</vt:lpstr>
      <vt:lpstr>Answer</vt:lpstr>
      <vt:lpstr>Answer</vt:lpstr>
      <vt:lpstr>Answer</vt:lpstr>
      <vt:lpstr>Answer</vt:lpstr>
      <vt:lpstr>Answer</vt:lpstr>
      <vt:lpstr>Answer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Quoting</dc:title>
  <dc:creator>Admin</dc:creator>
  <cp:lastModifiedBy>Admin</cp:lastModifiedBy>
  <cp:revision>72</cp:revision>
  <dcterms:created xsi:type="dcterms:W3CDTF">2017-09-20T13:19:22Z</dcterms:created>
  <dcterms:modified xsi:type="dcterms:W3CDTF">2017-10-10T13:40:40Z</dcterms:modified>
</cp:coreProperties>
</file>