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3" r:id="rId10"/>
    <p:sldId id="265" r:id="rId11"/>
    <p:sldId id="264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825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579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5187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471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091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77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589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472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394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482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2682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E7C66-8EAD-4006-9B72-6A225748BDE1}" type="datetimeFigureOut">
              <a:rPr lang="th-TH" smtClean="0"/>
              <a:t>20/09/60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301A5-8A74-484C-A29C-02B107376D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594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527376" y="764704"/>
            <a:ext cx="5616624" cy="1470025"/>
          </a:xfrm>
        </p:spPr>
        <p:txBody>
          <a:bodyPr>
            <a:norm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Quoting</a:t>
            </a:r>
            <a:endParaRPr lang="th-TH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662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ตัวแทนเนื้อหา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764704"/>
            <a:ext cx="6667500" cy="4057650"/>
          </a:xfrm>
        </p:spPr>
      </p:pic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Answer</a:t>
            </a:r>
            <a:endParaRPr lang="th-TH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579296" cy="4525963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"Mary is trying hard in school this semester," her father said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endParaRPr lang="en-US" sz="2400" dirty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My French professor told me that my accent </a:t>
            </a:r>
            <a:r>
              <a:rPr lang="en-US" sz="2400" dirty="0" smtClean="0"/>
              <a:t>is abominable</a:t>
            </a:r>
            <a:r>
              <a:rPr lang="en-US" sz="2400" dirty="0"/>
              <a:t>. 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i="1" dirty="0" smtClean="0"/>
              <a:t>This </a:t>
            </a:r>
            <a:r>
              <a:rPr lang="en-US" sz="2400" i="1" dirty="0"/>
              <a:t>sentence is correct as is</a:t>
            </a:r>
            <a:r>
              <a:rPr lang="en-US" sz="2400" i="1" dirty="0" smtClean="0"/>
              <a:t>.</a:t>
            </a:r>
            <a:br>
              <a:rPr lang="en-US" sz="2400" i="1" dirty="0" smtClean="0"/>
            </a:br>
            <a:endParaRPr lang="en-US" sz="2400" i="1" dirty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She asked, "Is </a:t>
            </a:r>
            <a:r>
              <a:rPr lang="en-US" sz="2400" i="1" dirty="0"/>
              <a:t>Time</a:t>
            </a:r>
            <a:r>
              <a:rPr lang="en-US" sz="2400" dirty="0"/>
              <a:t> a magazine you read regularly</a:t>
            </a:r>
            <a:r>
              <a:rPr lang="en-US" sz="2400" dirty="0" smtClean="0"/>
              <a:t>?“</a:t>
            </a:r>
            <a:br>
              <a:rPr lang="en-US" sz="2400" dirty="0" smtClean="0"/>
            </a:br>
            <a:endParaRPr lang="en-US" sz="2400" dirty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She said, “Walk faster, you’re holding everyone up</a:t>
            </a:r>
            <a:r>
              <a:rPr lang="en-US" sz="2400" dirty="0" smtClean="0"/>
              <a:t>.”</a:t>
            </a:r>
            <a:br>
              <a:rPr lang="en-US" sz="2400" dirty="0" smtClean="0"/>
            </a:br>
            <a:endParaRPr lang="en-US" sz="2400" dirty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Jake blurted out, “I’ll go last, I really don’t mind.” </a:t>
            </a: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39552" y="908720"/>
            <a:ext cx="8424936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6"/>
            </a:pPr>
            <a:r>
              <a:rPr lang="en-US" sz="2800" dirty="0"/>
              <a:t>Jake said, “Nobody else wants to go last.” 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pPr marL="514350" lvl="0" indent="-514350">
              <a:buFont typeface="+mj-lt"/>
              <a:buAutoNum type="arabicPeriod" startAt="6"/>
            </a:pPr>
            <a:r>
              <a:rPr lang="en-US" sz="2800" dirty="0"/>
              <a:t>Sara stammered, “I really don’t want to go to bed!” 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pPr marL="514350" lvl="0" indent="-514350">
              <a:buFont typeface="+mj-lt"/>
              <a:buAutoNum type="arabicPeriod" startAt="6"/>
            </a:pPr>
            <a:r>
              <a:rPr lang="en-US" sz="2800" dirty="0"/>
              <a:t>Do you think the cake is done? inquired her mother. 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pPr marL="514350" lvl="0" indent="-514350">
              <a:buFont typeface="+mj-lt"/>
              <a:buAutoNum type="arabicPeriod" startAt="6"/>
            </a:pPr>
            <a:r>
              <a:rPr lang="en-US" sz="2800" dirty="0"/>
              <a:t>He asked, Will you still go to the ball game with me?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  <a:p>
            <a:pPr marL="514350" lvl="0" indent="-514350">
              <a:buFont typeface="+mj-lt"/>
              <a:buAutoNum type="arabicPeriod" startAt="6"/>
            </a:pPr>
            <a:r>
              <a:rPr lang="en-US" sz="2800" dirty="0"/>
              <a:t>He said, Joe said he wasn’t going to go. </a:t>
            </a:r>
          </a:p>
          <a:p>
            <a:pPr marL="514350" indent="-514350">
              <a:buFont typeface="+mj-lt"/>
              <a:buAutoNum type="arabicPeriod" startAt="6"/>
            </a:pP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9532" y="980728"/>
            <a:ext cx="8424936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11"/>
            </a:pPr>
            <a:r>
              <a:rPr lang="en-US" sz="2000" dirty="0"/>
              <a:t>When did Roosevelt say, "We have nothing to fear but fear itself</a:t>
            </a:r>
            <a:r>
              <a:rPr lang="en-US" sz="2000" dirty="0" smtClean="0"/>
              <a:t>"?</a:t>
            </a:r>
            <a:br>
              <a:rPr lang="en-US" sz="2000" dirty="0" smtClean="0"/>
            </a:br>
            <a:endParaRPr lang="en-US" sz="2000" dirty="0"/>
          </a:p>
          <a:p>
            <a:pPr marL="514350" lvl="0" indent="-514350">
              <a:buFont typeface="+mj-lt"/>
              <a:buAutoNum type="arabicPeriod" startAt="11"/>
            </a:pPr>
            <a:r>
              <a:rPr lang="en-US" sz="2000" dirty="0"/>
              <a:t>Yesterday, John said, "This afternoon I'll bring back your book </a:t>
            </a:r>
            <a:r>
              <a:rPr lang="en-US" sz="2000" i="1" dirty="0"/>
              <a:t>Conflict in the Middle East</a:t>
            </a:r>
            <a:r>
              <a:rPr lang="en-US" sz="2000" dirty="0"/>
              <a:t>"; however, he did not return it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 marL="514350" lvl="0" indent="-514350">
              <a:buFont typeface="+mj-lt"/>
              <a:buAutoNum type="arabicPeriod" startAt="11"/>
            </a:pPr>
            <a:r>
              <a:rPr lang="en-US" sz="2000" dirty="0"/>
              <a:t>"A Perfect Day for </a:t>
            </a:r>
            <a:r>
              <a:rPr lang="en-US" sz="2000" dirty="0" err="1"/>
              <a:t>Bananafish</a:t>
            </a:r>
            <a:r>
              <a:rPr lang="en-US" sz="2000" dirty="0"/>
              <a:t>" is, I believe, J. D. Salinger's best short story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 marL="514350" lvl="0" indent="-514350">
              <a:buFont typeface="+mj-lt"/>
              <a:buAutoNum type="arabicPeriod" startAt="11"/>
            </a:pPr>
            <a:r>
              <a:rPr lang="en-US" sz="2000" dirty="0"/>
              <a:t>"Certainly," Mr. Martin said, "I shall explain the whole situation to him.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 </a:t>
            </a:r>
            <a:r>
              <a:rPr lang="en-US" sz="2000" dirty="0"/>
              <a:t>know that he will </a:t>
            </a:r>
            <a:r>
              <a:rPr lang="en-US" sz="2000" dirty="0" smtClean="0"/>
              <a:t>understand.” </a:t>
            </a:r>
            <a:br>
              <a:rPr lang="en-US" sz="2000" dirty="0" smtClean="0"/>
            </a:br>
            <a:endParaRPr lang="en-US" sz="2000" dirty="0"/>
          </a:p>
          <a:p>
            <a:pPr marL="514350" lvl="0" indent="-514350">
              <a:buFont typeface="+mj-lt"/>
              <a:buAutoNum type="arabicPeriod" startAt="11"/>
            </a:pPr>
            <a:r>
              <a:rPr lang="en-US" sz="2000" dirty="0"/>
              <a:t>Dr. </a:t>
            </a:r>
            <a:r>
              <a:rPr lang="en-US" sz="2000" dirty="0" err="1"/>
              <a:t>Yixuan</a:t>
            </a:r>
            <a:r>
              <a:rPr lang="en-US" sz="2000" dirty="0"/>
              <a:t> Ma, a well-known astrophysicist who has been studying black holes, said, “They are the most interesting phenomena we astrophysicists have ever studied.” </a:t>
            </a:r>
          </a:p>
          <a:p>
            <a:pPr marL="514350" indent="-514350">
              <a:buFont typeface="+mj-lt"/>
              <a:buAutoNum type="arabicPeriod" startAt="11"/>
            </a:pP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59569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9532" y="373931"/>
            <a:ext cx="8424936" cy="5503341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16"/>
            </a:pPr>
            <a:r>
              <a:rPr lang="en-US" sz="2000" dirty="0"/>
              <a:t>As she explained, “In black holes, the laws of nature do not seem to apply</a:t>
            </a:r>
            <a:r>
              <a:rPr lang="en-US" sz="2000" dirty="0" smtClean="0"/>
              <a:t>.”</a:t>
            </a:r>
            <a:br>
              <a:rPr lang="en-US" sz="2000" dirty="0" smtClean="0"/>
            </a:br>
            <a:endParaRPr lang="en-US" sz="2000" dirty="0"/>
          </a:p>
          <a:p>
            <a:pPr marL="457200" lvl="0" indent="-457200">
              <a:buFont typeface="+mj-lt"/>
              <a:buAutoNum type="arabicPeriod" startAt="16"/>
            </a:pPr>
            <a:r>
              <a:rPr lang="en-US" sz="2000" dirty="0"/>
              <a:t>“A black hole is a tiny point with the mass 25 times the mass of our sun,” explained Ma's associate, Chun-Yi </a:t>
            </a:r>
            <a:r>
              <a:rPr lang="en-US" sz="2000" dirty="0" err="1"/>
              <a:t>Suo</a:t>
            </a:r>
            <a:r>
              <a:rPr lang="en-US" sz="2000" dirty="0"/>
              <a:t>. “Black holes are created by the death of a very large star,” she stated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 marL="457200" lvl="0" indent="-457200">
              <a:buFont typeface="+mj-lt"/>
              <a:buAutoNum type="arabicPeriod" startAt="16"/>
            </a:pPr>
            <a:r>
              <a:rPr lang="en-US" sz="2000" dirty="0"/>
              <a:t>“It is an invisible vacuum cleaner in space,” she added, “with tremendous gravitational pull</a:t>
            </a:r>
            <a:r>
              <a:rPr lang="en-US" sz="2000" dirty="0" smtClean="0"/>
              <a:t>.”</a:t>
            </a:r>
            <a:br>
              <a:rPr lang="en-US" sz="2000" dirty="0" smtClean="0"/>
            </a:br>
            <a:endParaRPr lang="en-US" sz="2000" dirty="0"/>
          </a:p>
          <a:p>
            <a:pPr marL="457200" lvl="0" indent="-457200">
              <a:buFont typeface="+mj-lt"/>
              <a:buAutoNum type="arabicPeriod" startAt="16"/>
            </a:pPr>
            <a:r>
              <a:rPr lang="en-US" sz="2000" dirty="0"/>
              <a:t>According to Dr. Su, “If a person falls into a black hole, he will eventually be crushed due to the tremendous gravitational forces</a:t>
            </a:r>
            <a:r>
              <a:rPr lang="en-US" sz="2000" dirty="0" smtClean="0"/>
              <a:t>.”</a:t>
            </a:r>
            <a:br>
              <a:rPr lang="en-US" sz="2000" dirty="0" smtClean="0"/>
            </a:br>
            <a:endParaRPr lang="en-US" sz="2000" dirty="0"/>
          </a:p>
          <a:p>
            <a:pPr marL="457200" lvl="0" indent="-457200">
              <a:buFont typeface="+mj-lt"/>
              <a:buAutoNum type="arabicPeriod" startAt="16"/>
            </a:pPr>
            <a:r>
              <a:rPr lang="en-US" sz="2000" dirty="0"/>
              <a:t>“Time will slow down for him as he approaches the point of no return,”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she </a:t>
            </a:r>
            <a:r>
              <a:rPr lang="en-US" sz="2000" dirty="0"/>
              <a:t>said, “and when he reaches the point of no return, time will stand still for him.” </a:t>
            </a:r>
          </a:p>
          <a:p>
            <a:pPr marL="514350" indent="-514350">
              <a:buFont typeface="+mj-lt"/>
              <a:buAutoNum type="arabicPeriod" startAt="16"/>
            </a:pP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59569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4978896" cy="864096"/>
          </a:xfrm>
        </p:spPr>
        <p:txBody>
          <a:bodyPr>
            <a:noAutofit/>
          </a:bodyPr>
          <a:lstStyle/>
          <a:p>
            <a:r>
              <a:rPr lang="en-US" sz="2400" dirty="0"/>
              <a:t>Must reference the original </a:t>
            </a:r>
            <a:r>
              <a:rPr lang="en-US" sz="2400" dirty="0" smtClean="0"/>
              <a:t>source</a:t>
            </a:r>
            <a:endParaRPr lang="th-TH" sz="2400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544277" y="1052736"/>
            <a:ext cx="44279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  <a:ea typeface="+mj-ea"/>
                <a:cs typeface="+mj-cs"/>
              </a:rPr>
              <a:t>The text produced is the exact length of the original text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quoted, unless ellipses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(…)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are used.</a:t>
            </a:r>
            <a:r>
              <a:rPr lang="en-US" sz="2400" dirty="0">
                <a:latin typeface="+mj-lt"/>
                <a:ea typeface="+mj-ea"/>
                <a:cs typeface="+mj-cs"/>
              </a:rPr>
              <a:t/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endParaRPr lang="th-TH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67544" y="2492896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  <a:ea typeface="+mj-ea"/>
                <a:cs typeface="+mj-cs"/>
              </a:rPr>
              <a:t>Use the original author’s exact words</a:t>
            </a:r>
            <a:endParaRPr lang="th-TH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472269" y="321297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+mj-lt"/>
                <a:ea typeface="+mj-ea"/>
                <a:cs typeface="+mj-cs"/>
              </a:rPr>
              <a:t>Put quotation marks around 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>the original author’s exact words</a:t>
            </a:r>
            <a:endParaRPr lang="th-TH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67544" y="4365104"/>
            <a:ext cx="54726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  <a:ea typeface="+mj-ea"/>
                <a:cs typeface="+mj-cs"/>
              </a:rPr>
              <a:t>Include the page number of 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>the original source from which you borrowed the author’s original language.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endParaRPr lang="th-TH" sz="2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811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160240"/>
          </a:xfr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Someone's exact words, either spoken or written is called a </a:t>
            </a:r>
            <a:r>
              <a:rPr lang="en-US" sz="2800" b="1" dirty="0">
                <a:latin typeface="+mn-lt"/>
                <a:ea typeface="+mn-ea"/>
                <a:cs typeface="+mn-cs"/>
              </a:rPr>
              <a:t>direct quotation</a:t>
            </a:r>
            <a:r>
              <a:rPr lang="en-US" sz="2800" dirty="0" smtClean="0">
                <a:latin typeface="+mn-lt"/>
                <a:ea typeface="+mn-ea"/>
                <a:cs typeface="+mn-cs"/>
              </a:rPr>
              <a:t>.</a:t>
            </a:r>
            <a:r>
              <a:rPr lang="th-TH" sz="2800" dirty="0" smtClean="0">
                <a:latin typeface="+mn-lt"/>
                <a:ea typeface="+mn-ea"/>
                <a:cs typeface="+mn-cs"/>
              </a:rPr>
              <a:t/>
            </a:r>
            <a:br>
              <a:rPr lang="th-TH" sz="2800" dirty="0" smtClean="0">
                <a:latin typeface="+mn-lt"/>
                <a:ea typeface="+mn-ea"/>
                <a:cs typeface="+mn-cs"/>
              </a:rPr>
            </a:br>
            <a:r>
              <a:rPr lang="en-US" sz="2800" b="1" i="1" dirty="0" smtClean="0"/>
              <a:t>"</a:t>
            </a:r>
            <a:r>
              <a:rPr lang="en-US" sz="2800" i="1" dirty="0">
                <a:solidFill>
                  <a:srgbClr val="FF0000"/>
                </a:solidFill>
              </a:rPr>
              <a:t>I prefer my cherries chocolate covered,</a:t>
            </a:r>
            <a:r>
              <a:rPr lang="en-US" sz="2800" b="1" i="1" dirty="0"/>
              <a:t>"</a:t>
            </a:r>
            <a:r>
              <a:rPr lang="en-US" sz="2800" i="1" dirty="0">
                <a:solidFill>
                  <a:srgbClr val="FF0000"/>
                </a:solidFill>
              </a:rPr>
              <a:t> joked Alyssa.</a:t>
            </a:r>
            <a:r>
              <a:rPr lang="th-TH" sz="2800" dirty="0">
                <a:latin typeface="+mn-lt"/>
                <a:ea typeface="+mn-ea"/>
                <a:cs typeface="+mn-cs"/>
              </a:rPr>
              <a:t/>
            </a:r>
            <a:br>
              <a:rPr lang="th-TH" sz="2800" dirty="0">
                <a:latin typeface="+mn-lt"/>
                <a:ea typeface="+mn-ea"/>
                <a:cs typeface="+mn-cs"/>
              </a:rPr>
            </a:br>
            <a:endParaRPr lang="th-TH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3140968"/>
            <a:ext cx="8291264" cy="2985195"/>
          </a:xfrm>
        </p:spPr>
        <p:txBody>
          <a:bodyPr>
            <a:normAutofit/>
          </a:bodyPr>
          <a:lstStyle/>
          <a:p>
            <a:r>
              <a:rPr lang="en-US" sz="2800" dirty="0"/>
              <a:t>An </a:t>
            </a:r>
            <a:r>
              <a:rPr lang="en-US" sz="2800" b="1" dirty="0"/>
              <a:t>indirect quotation</a:t>
            </a:r>
            <a:r>
              <a:rPr lang="en-US" sz="2800" dirty="0"/>
              <a:t> is a sentence that reports what a speaker said or </a:t>
            </a:r>
            <a:r>
              <a:rPr lang="en-US" sz="2800" dirty="0" smtClean="0"/>
              <a:t>wrote.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rgbClr val="FF0000"/>
                </a:solidFill>
              </a:rPr>
              <a:t>Alyssa joked </a:t>
            </a:r>
            <a:r>
              <a:rPr lang="en-US" sz="2800" b="1" i="1" dirty="0"/>
              <a:t>that</a:t>
            </a:r>
            <a:r>
              <a:rPr lang="en-US" sz="2800" i="1" dirty="0">
                <a:solidFill>
                  <a:srgbClr val="FF0000"/>
                </a:solidFill>
              </a:rPr>
              <a:t> she preferred her cherries covered with chocolate.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th-TH" sz="2800" dirty="0" smtClean="0"/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prstGeom prst="parallelogram">
            <a:avLst>
              <a:gd name="adj" fmla="val 4873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writer needs quotes?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979712" y="1700808"/>
            <a:ext cx="555496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S</a:t>
            </a:r>
            <a:r>
              <a:rPr lang="en-US" sz="2800" dirty="0" smtClean="0"/>
              <a:t>upport/prove your point.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Make it clear that you understand the author’s point of view.</a:t>
            </a:r>
            <a:endParaRPr lang="th-TH" sz="2800" dirty="0"/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4" r="25460"/>
          <a:stretch/>
        </p:blipFill>
        <p:spPr>
          <a:xfrm>
            <a:off x="5652120" y="4005064"/>
            <a:ext cx="2163708" cy="238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50" y="-2172"/>
            <a:ext cx="9144000" cy="6858000"/>
          </a:xfrm>
          <a:prstGeom prst="rect">
            <a:avLst/>
          </a:prstGeom>
        </p:spPr>
      </p:pic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99792" y="1628800"/>
            <a:ext cx="4402832" cy="4525963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3600" dirty="0"/>
              <a:t>Signal phrase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3600" dirty="0"/>
              <a:t>Quotation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3600" dirty="0"/>
              <a:t>In-text citation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3600" dirty="0"/>
              <a:t>Explanation</a:t>
            </a:r>
            <a:endParaRPr lang="th-TH" sz="3600" dirty="0"/>
          </a:p>
        </p:txBody>
      </p:sp>
      <p:sp>
        <p:nvSpPr>
          <p:cNvPr id="7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prstGeom prst="parallelogram">
            <a:avLst>
              <a:gd name="adj" fmla="val 4873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Quoting must include …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Signal phrase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1396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signal phrase helps reader know someone said the word that follow.</a:t>
            </a:r>
            <a:endParaRPr lang="th-TH" sz="2800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1979712" y="3284984"/>
            <a:ext cx="5472608" cy="1944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According to </a:t>
            </a:r>
            <a:r>
              <a:rPr lang="en-US" dirty="0" smtClean="0">
                <a:latin typeface="+mj-lt"/>
              </a:rPr>
              <a:t>___</a:t>
            </a:r>
            <a:r>
              <a:rPr lang="en-US" i="1" dirty="0" smtClean="0">
                <a:latin typeface="+mj-lt"/>
              </a:rPr>
              <a:t>author</a:t>
            </a:r>
            <a:r>
              <a:rPr lang="en-US" dirty="0" smtClean="0">
                <a:latin typeface="+mj-lt"/>
              </a:rPr>
              <a:t>___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As </a:t>
            </a:r>
            <a:r>
              <a:rPr lang="en-US" dirty="0" smtClean="0">
                <a:latin typeface="+mj-lt"/>
              </a:rPr>
              <a:t>___</a:t>
            </a:r>
            <a:r>
              <a:rPr lang="en-US" i="1" dirty="0" smtClean="0">
                <a:latin typeface="+mj-lt"/>
              </a:rPr>
              <a:t>author</a:t>
            </a:r>
            <a:r>
              <a:rPr lang="en-US" dirty="0" smtClean="0">
                <a:latin typeface="+mj-lt"/>
              </a:rPr>
              <a:t>___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states, </a:t>
            </a:r>
          </a:p>
          <a:p>
            <a:pPr marL="0" indent="0" algn="ctr">
              <a:buNone/>
            </a:pPr>
            <a:endParaRPr lang="th-TH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Quotation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1396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 the exact words and put the quotation marks around the quote.</a:t>
            </a:r>
            <a:endParaRPr lang="th-TH" sz="2800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57200" y="3284984"/>
            <a:ext cx="8229600" cy="1656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latin typeface="+mj-lt"/>
              </a:rPr>
              <a:t>According to Starbucks owner,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dirty="0"/>
              <a:t>the world’s biggest coffee chain is making a long-term investment in </a:t>
            </a:r>
            <a:r>
              <a:rPr lang="en-US" dirty="0" smtClean="0"/>
              <a:t>China.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endParaRPr lang="en-US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18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In-text citation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1180728"/>
          </a:xfrm>
        </p:spPr>
        <p:txBody>
          <a:bodyPr>
            <a:normAutofit/>
          </a:bodyPr>
          <a:lstStyle/>
          <a:p>
            <a:r>
              <a:rPr lang="en-US" sz="2800" dirty="0"/>
              <a:t>Tell the reader where you found the quotation by noting the author at the end of the sentence.</a:t>
            </a:r>
            <a:endParaRPr lang="th-TH" sz="2800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57200" y="3284984"/>
            <a:ext cx="8229600" cy="1656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latin typeface="+mj-lt"/>
              </a:rPr>
              <a:t>According to Starbucks owner, “</a:t>
            </a:r>
            <a:r>
              <a:rPr lang="en-US" dirty="0"/>
              <a:t>the world’s biggest coffee chain is making a long-term investment in </a:t>
            </a:r>
            <a:r>
              <a:rPr lang="en-US" dirty="0" smtClean="0"/>
              <a:t>China” </a:t>
            </a:r>
            <a:r>
              <a:rPr lang="en-US" dirty="0" smtClean="0">
                <a:solidFill>
                  <a:srgbClr val="FF0000"/>
                </a:solidFill>
              </a:rPr>
              <a:t>(Johnson, 2017)</a:t>
            </a:r>
            <a:r>
              <a:rPr lang="en-US" dirty="0" smtClean="0"/>
              <a:t>.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Explanation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>
            <a:normAutofit/>
          </a:bodyPr>
          <a:lstStyle/>
          <a:p>
            <a:r>
              <a:rPr lang="en-US" sz="2800" dirty="0"/>
              <a:t>Explain why you use the quotation</a:t>
            </a:r>
            <a:endParaRPr lang="th-TH" sz="2800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57200" y="3284984"/>
            <a:ext cx="8229600" cy="1656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 smtClean="0">
                <a:latin typeface="+mj-lt"/>
              </a:rPr>
              <a:t>According to Starbucks owner, “</a:t>
            </a:r>
            <a:r>
              <a:rPr lang="en-US" sz="2800" dirty="0"/>
              <a:t>the world’s biggest coffee chain is making a long-term investment in </a:t>
            </a:r>
            <a:r>
              <a:rPr lang="en-US" sz="2800" dirty="0" smtClean="0"/>
              <a:t>China” (Johnson, 2017). </a:t>
            </a:r>
            <a:r>
              <a:rPr lang="en-US" sz="2800" dirty="0" smtClean="0">
                <a:solidFill>
                  <a:srgbClr val="FF0000"/>
                </a:solidFill>
              </a:rPr>
              <a:t>In other words,  _______________.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6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270</Words>
  <Application>Microsoft Office PowerPoint</Application>
  <PresentationFormat>นำเสนอทางหน้าจอ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14</vt:i4>
      </vt:variant>
    </vt:vector>
  </HeadingPairs>
  <TitlesOfParts>
    <vt:vector size="15" baseType="lpstr">
      <vt:lpstr>ชุดรูปแบบของ Office</vt:lpstr>
      <vt:lpstr>Quoting</vt:lpstr>
      <vt:lpstr>Must reference the original source</vt:lpstr>
      <vt:lpstr>Someone's exact words, either spoken or written is called a direct quotation. "I prefer my cherries chocolate covered," joked Alyssa. </vt:lpstr>
      <vt:lpstr>Why writer needs quotes?</vt:lpstr>
      <vt:lpstr>Quoting must include …</vt:lpstr>
      <vt:lpstr>1. Signal phrase</vt:lpstr>
      <vt:lpstr>2. Quotation</vt:lpstr>
      <vt:lpstr>3. In-text citation</vt:lpstr>
      <vt:lpstr>4. Explanation</vt:lpstr>
      <vt:lpstr>งานนำเสนอ PowerPoint</vt:lpstr>
      <vt:lpstr>Answer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Quoting</dc:title>
  <dc:creator>Admin</dc:creator>
  <cp:lastModifiedBy>Admin</cp:lastModifiedBy>
  <cp:revision>15</cp:revision>
  <dcterms:created xsi:type="dcterms:W3CDTF">2017-09-20T13:19:22Z</dcterms:created>
  <dcterms:modified xsi:type="dcterms:W3CDTF">2017-09-20T16:13:49Z</dcterms:modified>
</cp:coreProperties>
</file>