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70" r:id="rId6"/>
    <p:sldId id="274" r:id="rId7"/>
    <p:sldId id="271" r:id="rId8"/>
    <p:sldId id="272" r:id="rId9"/>
    <p:sldId id="273" r:id="rId10"/>
    <p:sldId id="265" r:id="rId11"/>
    <p:sldId id="264" r:id="rId12"/>
    <p:sldId id="268" r:id="rId13"/>
    <p:sldId id="269" r:id="rId14"/>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10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แทนวันที่ 3"/>
          <p:cNvSpPr>
            <a:spLocks noGrp="1"/>
          </p:cNvSpPr>
          <p:nvPr>
            <p:ph type="dt" sz="half" idx="10"/>
          </p:nvPr>
        </p:nvSpPr>
        <p:spPr/>
        <p:txBody>
          <a:bodyPr/>
          <a:lstStyle/>
          <a:p>
            <a:fld id="{12AE7C66-8EAD-4006-9B72-6A225748BDE1}" type="datetimeFigureOut">
              <a:rPr lang="th-TH" smtClean="0"/>
              <a:t>10/10/60</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829301A5-8A74-484C-A29C-02B107376DEE}" type="slidenum">
              <a:rPr lang="th-TH" smtClean="0"/>
              <a:t>‹#›</a:t>
            </a:fld>
            <a:endParaRPr lang="th-TH"/>
          </a:p>
        </p:txBody>
      </p:sp>
    </p:spTree>
    <p:extLst>
      <p:ext uri="{BB962C8B-B14F-4D97-AF65-F5344CB8AC3E}">
        <p14:creationId xmlns:p14="http://schemas.microsoft.com/office/powerpoint/2010/main" val="168825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12AE7C66-8EAD-4006-9B72-6A225748BDE1}" type="datetimeFigureOut">
              <a:rPr lang="th-TH" smtClean="0"/>
              <a:t>10/10/60</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829301A5-8A74-484C-A29C-02B107376DEE}" type="slidenum">
              <a:rPr lang="th-TH" smtClean="0"/>
              <a:t>‹#›</a:t>
            </a:fld>
            <a:endParaRPr lang="th-TH"/>
          </a:p>
        </p:txBody>
      </p:sp>
    </p:spTree>
    <p:extLst>
      <p:ext uri="{BB962C8B-B14F-4D97-AF65-F5344CB8AC3E}">
        <p14:creationId xmlns:p14="http://schemas.microsoft.com/office/powerpoint/2010/main" val="75579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12AE7C66-8EAD-4006-9B72-6A225748BDE1}" type="datetimeFigureOut">
              <a:rPr lang="th-TH" smtClean="0"/>
              <a:t>10/10/60</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829301A5-8A74-484C-A29C-02B107376DEE}" type="slidenum">
              <a:rPr lang="th-TH" smtClean="0"/>
              <a:t>‹#›</a:t>
            </a:fld>
            <a:endParaRPr lang="th-TH"/>
          </a:p>
        </p:txBody>
      </p:sp>
    </p:spTree>
    <p:extLst>
      <p:ext uri="{BB962C8B-B14F-4D97-AF65-F5344CB8AC3E}">
        <p14:creationId xmlns:p14="http://schemas.microsoft.com/office/powerpoint/2010/main" val="101518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12AE7C66-8EAD-4006-9B72-6A225748BDE1}" type="datetimeFigureOut">
              <a:rPr lang="th-TH" smtClean="0"/>
              <a:t>10/10/60</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829301A5-8A74-484C-A29C-02B107376DEE}" type="slidenum">
              <a:rPr lang="th-TH" smtClean="0"/>
              <a:t>‹#›</a:t>
            </a:fld>
            <a:endParaRPr lang="th-TH"/>
          </a:p>
        </p:txBody>
      </p:sp>
    </p:spTree>
    <p:extLst>
      <p:ext uri="{BB962C8B-B14F-4D97-AF65-F5344CB8AC3E}">
        <p14:creationId xmlns:p14="http://schemas.microsoft.com/office/powerpoint/2010/main" val="252471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แทนวันที่ 3"/>
          <p:cNvSpPr>
            <a:spLocks noGrp="1"/>
          </p:cNvSpPr>
          <p:nvPr>
            <p:ph type="dt" sz="half" idx="10"/>
          </p:nvPr>
        </p:nvSpPr>
        <p:spPr/>
        <p:txBody>
          <a:bodyPr/>
          <a:lstStyle/>
          <a:p>
            <a:fld id="{12AE7C66-8EAD-4006-9B72-6A225748BDE1}" type="datetimeFigureOut">
              <a:rPr lang="th-TH" smtClean="0"/>
              <a:t>10/10/60</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829301A5-8A74-484C-A29C-02B107376DEE}" type="slidenum">
              <a:rPr lang="th-TH" smtClean="0"/>
              <a:t>‹#›</a:t>
            </a:fld>
            <a:endParaRPr lang="th-TH"/>
          </a:p>
        </p:txBody>
      </p:sp>
    </p:spTree>
    <p:extLst>
      <p:ext uri="{BB962C8B-B14F-4D97-AF65-F5344CB8AC3E}">
        <p14:creationId xmlns:p14="http://schemas.microsoft.com/office/powerpoint/2010/main" val="136091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วันที่ 4"/>
          <p:cNvSpPr>
            <a:spLocks noGrp="1"/>
          </p:cNvSpPr>
          <p:nvPr>
            <p:ph type="dt" sz="half" idx="10"/>
          </p:nvPr>
        </p:nvSpPr>
        <p:spPr/>
        <p:txBody>
          <a:bodyPr/>
          <a:lstStyle/>
          <a:p>
            <a:fld id="{12AE7C66-8EAD-4006-9B72-6A225748BDE1}" type="datetimeFigureOut">
              <a:rPr lang="th-TH" smtClean="0"/>
              <a:t>10/10/60</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829301A5-8A74-484C-A29C-02B107376DEE}" type="slidenum">
              <a:rPr lang="th-TH" smtClean="0"/>
              <a:t>‹#›</a:t>
            </a:fld>
            <a:endParaRPr lang="th-TH"/>
          </a:p>
        </p:txBody>
      </p:sp>
    </p:spTree>
    <p:extLst>
      <p:ext uri="{BB962C8B-B14F-4D97-AF65-F5344CB8AC3E}">
        <p14:creationId xmlns:p14="http://schemas.microsoft.com/office/powerpoint/2010/main" val="32977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แทน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แทน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แทนวันที่ 6"/>
          <p:cNvSpPr>
            <a:spLocks noGrp="1"/>
          </p:cNvSpPr>
          <p:nvPr>
            <p:ph type="dt" sz="half" idx="10"/>
          </p:nvPr>
        </p:nvSpPr>
        <p:spPr/>
        <p:txBody>
          <a:bodyPr/>
          <a:lstStyle/>
          <a:p>
            <a:fld id="{12AE7C66-8EAD-4006-9B72-6A225748BDE1}" type="datetimeFigureOut">
              <a:rPr lang="th-TH" smtClean="0"/>
              <a:t>10/10/60</a:t>
            </a:fld>
            <a:endParaRPr lang="th-TH"/>
          </a:p>
        </p:txBody>
      </p:sp>
      <p:sp>
        <p:nvSpPr>
          <p:cNvPr id="8" name="ตัวแทนท้ายกระดาษ 7"/>
          <p:cNvSpPr>
            <a:spLocks noGrp="1"/>
          </p:cNvSpPr>
          <p:nvPr>
            <p:ph type="ftr" sz="quarter" idx="11"/>
          </p:nvPr>
        </p:nvSpPr>
        <p:spPr/>
        <p:txBody>
          <a:bodyPr/>
          <a:lstStyle/>
          <a:p>
            <a:endParaRPr lang="th-TH"/>
          </a:p>
        </p:txBody>
      </p:sp>
      <p:sp>
        <p:nvSpPr>
          <p:cNvPr id="9" name="ตัวแทนหมายเลขภาพนิ่ง 8"/>
          <p:cNvSpPr>
            <a:spLocks noGrp="1"/>
          </p:cNvSpPr>
          <p:nvPr>
            <p:ph type="sldNum" sz="quarter" idx="12"/>
          </p:nvPr>
        </p:nvSpPr>
        <p:spPr/>
        <p:txBody>
          <a:bodyPr/>
          <a:lstStyle/>
          <a:p>
            <a:fld id="{829301A5-8A74-484C-A29C-02B107376DEE}" type="slidenum">
              <a:rPr lang="th-TH" smtClean="0"/>
              <a:t>‹#›</a:t>
            </a:fld>
            <a:endParaRPr lang="th-TH"/>
          </a:p>
        </p:txBody>
      </p:sp>
    </p:spTree>
    <p:extLst>
      <p:ext uri="{BB962C8B-B14F-4D97-AF65-F5344CB8AC3E}">
        <p14:creationId xmlns:p14="http://schemas.microsoft.com/office/powerpoint/2010/main" val="335589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วันที่ 2"/>
          <p:cNvSpPr>
            <a:spLocks noGrp="1"/>
          </p:cNvSpPr>
          <p:nvPr>
            <p:ph type="dt" sz="half" idx="10"/>
          </p:nvPr>
        </p:nvSpPr>
        <p:spPr/>
        <p:txBody>
          <a:bodyPr/>
          <a:lstStyle/>
          <a:p>
            <a:fld id="{12AE7C66-8EAD-4006-9B72-6A225748BDE1}" type="datetimeFigureOut">
              <a:rPr lang="th-TH" smtClean="0"/>
              <a:t>10/10/60</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29301A5-8A74-484C-A29C-02B107376DEE}" type="slidenum">
              <a:rPr lang="th-TH" smtClean="0"/>
              <a:t>‹#›</a:t>
            </a:fld>
            <a:endParaRPr lang="th-TH"/>
          </a:p>
        </p:txBody>
      </p:sp>
    </p:spTree>
    <p:extLst>
      <p:ext uri="{BB962C8B-B14F-4D97-AF65-F5344CB8AC3E}">
        <p14:creationId xmlns:p14="http://schemas.microsoft.com/office/powerpoint/2010/main" val="292472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12AE7C66-8EAD-4006-9B72-6A225748BDE1}" type="datetimeFigureOut">
              <a:rPr lang="th-TH" smtClean="0"/>
              <a:t>10/10/60</a:t>
            </a:fld>
            <a:endParaRPr lang="th-TH"/>
          </a:p>
        </p:txBody>
      </p:sp>
      <p:sp>
        <p:nvSpPr>
          <p:cNvPr id="3" name="ตัวแทนท้ายกระดาษ 2"/>
          <p:cNvSpPr>
            <a:spLocks noGrp="1"/>
          </p:cNvSpPr>
          <p:nvPr>
            <p:ph type="ftr" sz="quarter" idx="11"/>
          </p:nvPr>
        </p:nvSpPr>
        <p:spPr/>
        <p:txBody>
          <a:bodyPr/>
          <a:lstStyle/>
          <a:p>
            <a:endParaRPr lang="th-TH"/>
          </a:p>
        </p:txBody>
      </p:sp>
      <p:sp>
        <p:nvSpPr>
          <p:cNvPr id="4" name="ตัวแทนหมายเลขภาพนิ่ง 3"/>
          <p:cNvSpPr>
            <a:spLocks noGrp="1"/>
          </p:cNvSpPr>
          <p:nvPr>
            <p:ph type="sldNum" sz="quarter" idx="12"/>
          </p:nvPr>
        </p:nvSpPr>
        <p:spPr/>
        <p:txBody>
          <a:bodyPr/>
          <a:lstStyle/>
          <a:p>
            <a:fld id="{829301A5-8A74-484C-A29C-02B107376DEE}" type="slidenum">
              <a:rPr lang="th-TH" smtClean="0"/>
              <a:t>‹#›</a:t>
            </a:fld>
            <a:endParaRPr lang="th-TH"/>
          </a:p>
        </p:txBody>
      </p:sp>
    </p:spTree>
    <p:extLst>
      <p:ext uri="{BB962C8B-B14F-4D97-AF65-F5344CB8AC3E}">
        <p14:creationId xmlns:p14="http://schemas.microsoft.com/office/powerpoint/2010/main" val="179394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12AE7C66-8EAD-4006-9B72-6A225748BDE1}" type="datetimeFigureOut">
              <a:rPr lang="th-TH" smtClean="0"/>
              <a:t>10/10/60</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829301A5-8A74-484C-A29C-02B107376DEE}" type="slidenum">
              <a:rPr lang="th-TH" smtClean="0"/>
              <a:t>‹#›</a:t>
            </a:fld>
            <a:endParaRPr lang="th-TH"/>
          </a:p>
        </p:txBody>
      </p:sp>
    </p:spTree>
    <p:extLst>
      <p:ext uri="{BB962C8B-B14F-4D97-AF65-F5344CB8AC3E}">
        <p14:creationId xmlns:p14="http://schemas.microsoft.com/office/powerpoint/2010/main" val="209482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12AE7C66-8EAD-4006-9B72-6A225748BDE1}" type="datetimeFigureOut">
              <a:rPr lang="th-TH" smtClean="0"/>
              <a:t>10/10/60</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829301A5-8A74-484C-A29C-02B107376DEE}" type="slidenum">
              <a:rPr lang="th-TH" smtClean="0"/>
              <a:t>‹#›</a:t>
            </a:fld>
            <a:endParaRPr lang="th-TH"/>
          </a:p>
        </p:txBody>
      </p:sp>
    </p:spTree>
    <p:extLst>
      <p:ext uri="{BB962C8B-B14F-4D97-AF65-F5344CB8AC3E}">
        <p14:creationId xmlns:p14="http://schemas.microsoft.com/office/powerpoint/2010/main" val="242682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E7C66-8EAD-4006-9B72-6A225748BDE1}" type="datetimeFigureOut">
              <a:rPr lang="th-TH" smtClean="0"/>
              <a:t>10/10/60</a:t>
            </a:fld>
            <a:endParaRPr lang="th-TH"/>
          </a:p>
        </p:txBody>
      </p:sp>
      <p:sp>
        <p:nvSpPr>
          <p:cNvPr id="5" name="ตัวแทน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301A5-8A74-484C-A29C-02B107376DEE}" type="slidenum">
              <a:rPr lang="th-TH" smtClean="0"/>
              <a:t>‹#›</a:t>
            </a:fld>
            <a:endParaRPr lang="th-TH"/>
          </a:p>
        </p:txBody>
      </p:sp>
    </p:spTree>
    <p:extLst>
      <p:ext uri="{BB962C8B-B14F-4D97-AF65-F5344CB8AC3E}">
        <p14:creationId xmlns:p14="http://schemas.microsoft.com/office/powerpoint/2010/main" val="3065946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ชื่อเรื่อง 1"/>
          <p:cNvSpPr txBox="1">
            <a:spLocks/>
          </p:cNvSpPr>
          <p:nvPr/>
        </p:nvSpPr>
        <p:spPr>
          <a:xfrm>
            <a:off x="2915816" y="548680"/>
            <a:ext cx="6696744" cy="223224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dirty="0" smtClean="0">
                <a:effectLst>
                  <a:outerShdw blurRad="38100" dist="38100" dir="2700000" algn="tl">
                    <a:srgbClr val="000000">
                      <a:alpha val="43137"/>
                    </a:srgbClr>
                  </a:outerShdw>
                </a:effectLst>
              </a:rPr>
              <a:t>Reporting verbs</a:t>
            </a:r>
          </a:p>
          <a:p>
            <a:pPr algn="l"/>
            <a:r>
              <a:rPr lang="en-US" sz="4800" dirty="0">
                <a:effectLst>
                  <a:outerShdw blurRad="38100" dist="38100" dir="2700000" algn="tl">
                    <a:srgbClr val="000000">
                      <a:alpha val="43137"/>
                    </a:srgbClr>
                  </a:outerShdw>
                </a:effectLst>
              </a:rPr>
              <a:t> </a:t>
            </a:r>
            <a:r>
              <a:rPr lang="en-US" sz="4800" dirty="0" smtClean="0">
                <a:effectLst>
                  <a:outerShdw blurRad="38100" dist="38100" dir="2700000" algn="tl">
                    <a:srgbClr val="000000">
                      <a:alpha val="43137"/>
                    </a:srgbClr>
                  </a:outerShdw>
                </a:effectLst>
              </a:rPr>
              <a:t>           </a:t>
            </a:r>
            <a:r>
              <a:rPr lang="en-US" sz="3600" dirty="0" smtClean="0"/>
              <a:t>and</a:t>
            </a:r>
          </a:p>
          <a:p>
            <a:r>
              <a:rPr lang="en-US" sz="4800" dirty="0" smtClean="0">
                <a:effectLst>
                  <a:outerShdw blurRad="38100" dist="38100" dir="2700000" algn="tl">
                    <a:srgbClr val="000000">
                      <a:alpha val="43137"/>
                    </a:srgbClr>
                  </a:outerShdw>
                </a:effectLst>
              </a:rPr>
              <a:t>            Signal phrases</a:t>
            </a:r>
            <a:endParaRPr lang="th-TH"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6626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ตัวแทนเนื้อหา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8250" y="764704"/>
            <a:ext cx="6667500" cy="4057650"/>
          </a:xfrm>
        </p:spPr>
      </p:pic>
    </p:spTree>
    <p:extLst>
      <p:ext uri="{BB962C8B-B14F-4D97-AF65-F5344CB8AC3E}">
        <p14:creationId xmlns:p14="http://schemas.microsoft.com/office/powerpoint/2010/main" val="3376049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ชื่อเรื่อง 1"/>
          <p:cNvSpPr>
            <a:spLocks noGrp="1"/>
          </p:cNvSpPr>
          <p:nvPr>
            <p:ph type="title"/>
          </p:nvPr>
        </p:nvSpPr>
        <p:spPr/>
        <p:txBody>
          <a:bodyPr/>
          <a:lstStyle/>
          <a:p>
            <a:r>
              <a:rPr lang="en-US" b="1" dirty="0" smtClean="0"/>
              <a:t>Answer</a:t>
            </a:r>
            <a:endParaRPr lang="th-TH" b="1" dirty="0"/>
          </a:p>
        </p:txBody>
      </p:sp>
      <p:sp>
        <p:nvSpPr>
          <p:cNvPr id="3" name="ตัวแทนเนื้อหา 2"/>
          <p:cNvSpPr>
            <a:spLocks noGrp="1"/>
          </p:cNvSpPr>
          <p:nvPr>
            <p:ph idx="1"/>
          </p:nvPr>
        </p:nvSpPr>
        <p:spPr>
          <a:xfrm>
            <a:off x="683568" y="1412776"/>
            <a:ext cx="7776864" cy="4525963"/>
          </a:xfrm>
        </p:spPr>
        <p:txBody>
          <a:bodyPr>
            <a:normAutofit/>
          </a:bodyPr>
          <a:lstStyle/>
          <a:p>
            <a:pPr marL="0" lvl="0" indent="0">
              <a:buNone/>
            </a:pPr>
            <a:r>
              <a:rPr lang="en-GB" sz="2400" dirty="0" smtClean="0"/>
              <a:t>1. Arnold </a:t>
            </a:r>
            <a:r>
              <a:rPr lang="en-GB" sz="2400" dirty="0"/>
              <a:t>Schwarzenegger </a:t>
            </a:r>
            <a:r>
              <a:rPr lang="en-GB" sz="2400" b="1" dirty="0"/>
              <a:t>thought</a:t>
            </a:r>
            <a:r>
              <a:rPr lang="en-GB" sz="2400" dirty="0"/>
              <a:t> that gay marriage was something that should be between a man and a woman</a:t>
            </a:r>
            <a:r>
              <a:rPr lang="en-GB" sz="2400" dirty="0" smtClean="0"/>
              <a:t>.</a:t>
            </a:r>
          </a:p>
          <a:p>
            <a:pPr marL="0" lvl="0" indent="0">
              <a:buNone/>
            </a:pPr>
            <a:endParaRPr lang="en-US" sz="2400" dirty="0"/>
          </a:p>
          <a:p>
            <a:pPr marL="0" lvl="0" indent="0">
              <a:buNone/>
            </a:pPr>
            <a:r>
              <a:rPr lang="en-GB" sz="2400" dirty="0" smtClean="0"/>
              <a:t>2. Marion </a:t>
            </a:r>
            <a:r>
              <a:rPr lang="en-GB" sz="2400" dirty="0"/>
              <a:t>Barry </a:t>
            </a:r>
            <a:r>
              <a:rPr lang="en-GB" sz="2400" b="1" dirty="0"/>
              <a:t>argued </a:t>
            </a:r>
            <a:r>
              <a:rPr lang="en-GB" sz="2400" dirty="0"/>
              <a:t>that, if you took out the killings, Washington actually had a very low crime rate</a:t>
            </a:r>
            <a:r>
              <a:rPr lang="en-GB" sz="2400" dirty="0" smtClean="0"/>
              <a:t>.</a:t>
            </a:r>
          </a:p>
          <a:p>
            <a:pPr marL="0" lvl="0" indent="0">
              <a:buNone/>
            </a:pPr>
            <a:endParaRPr lang="en-US" sz="2400" dirty="0"/>
          </a:p>
          <a:p>
            <a:pPr marL="0" lvl="0" indent="0">
              <a:buNone/>
            </a:pPr>
            <a:r>
              <a:rPr lang="en-GB" sz="2400" dirty="0" smtClean="0"/>
              <a:t>3. Alan </a:t>
            </a:r>
            <a:r>
              <a:rPr lang="en-GB" sz="2400" dirty="0"/>
              <a:t>Minter </a:t>
            </a:r>
            <a:r>
              <a:rPr lang="en-GB" sz="2400" b="1" dirty="0"/>
              <a:t>admitted</a:t>
            </a:r>
            <a:r>
              <a:rPr lang="en-GB" sz="2400" dirty="0"/>
              <a:t> that there had been injuries and deaths in boxing but </a:t>
            </a:r>
            <a:r>
              <a:rPr lang="en-GB" sz="2400" b="1" dirty="0"/>
              <a:t>denied </a:t>
            </a:r>
            <a:r>
              <a:rPr lang="en-GB" sz="2400" dirty="0"/>
              <a:t>that any of them were serious. </a:t>
            </a:r>
            <a:endParaRPr lang="en-US" sz="2400" dirty="0"/>
          </a:p>
          <a:p>
            <a:pPr marL="457200" indent="-457200">
              <a:buFont typeface="+mj-lt"/>
              <a:buAutoNum type="arabicPeriod"/>
            </a:pPr>
            <a:endParaRPr lang="th-TH" sz="2400" dirty="0"/>
          </a:p>
        </p:txBody>
      </p:sp>
    </p:spTree>
    <p:extLst>
      <p:ext uri="{BB962C8B-B14F-4D97-AF65-F5344CB8AC3E}">
        <p14:creationId xmlns:p14="http://schemas.microsoft.com/office/powerpoint/2010/main" val="33760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ตัวแทนเนื้อหา 2"/>
          <p:cNvSpPr>
            <a:spLocks noGrp="1"/>
          </p:cNvSpPr>
          <p:nvPr>
            <p:ph idx="1"/>
          </p:nvPr>
        </p:nvSpPr>
        <p:spPr>
          <a:xfrm>
            <a:off x="827584" y="476672"/>
            <a:ext cx="8100900" cy="4525963"/>
          </a:xfrm>
        </p:spPr>
        <p:txBody>
          <a:bodyPr>
            <a:noAutofit/>
          </a:bodyPr>
          <a:lstStyle/>
          <a:p>
            <a:pPr marL="0" lvl="0" indent="0">
              <a:buNone/>
            </a:pPr>
            <a:r>
              <a:rPr lang="en-GB" sz="2400" dirty="0" smtClean="0"/>
              <a:t>4. Dan </a:t>
            </a:r>
            <a:r>
              <a:rPr lang="en-GB" sz="2400" dirty="0" err="1"/>
              <a:t>Osinski</a:t>
            </a:r>
            <a:r>
              <a:rPr lang="en-GB" sz="2400" b="1" dirty="0"/>
              <a:t> asked</a:t>
            </a:r>
            <a:r>
              <a:rPr lang="en-GB" sz="2400" dirty="0"/>
              <a:t> the waitress to cut his pizza into six slices because he couldn’t eat eight</a:t>
            </a:r>
            <a:r>
              <a:rPr lang="en-GB" sz="2400" dirty="0" smtClean="0"/>
              <a:t>.</a:t>
            </a:r>
          </a:p>
          <a:p>
            <a:pPr marL="0" lvl="0" indent="0">
              <a:buNone/>
            </a:pPr>
            <a:endParaRPr lang="en-US" sz="2400" dirty="0"/>
          </a:p>
          <a:p>
            <a:pPr marL="0" lvl="0" indent="0">
              <a:buNone/>
            </a:pPr>
            <a:r>
              <a:rPr lang="en-GB" sz="2400" dirty="0" smtClean="0"/>
              <a:t>5. Dizzy </a:t>
            </a:r>
            <a:r>
              <a:rPr lang="en-GB" sz="2400" dirty="0"/>
              <a:t>Dean </a:t>
            </a:r>
            <a:r>
              <a:rPr lang="en-GB" sz="2400" b="1" dirty="0"/>
              <a:t>announced </a:t>
            </a:r>
            <a:r>
              <a:rPr lang="en-GB" sz="2400" dirty="0"/>
              <a:t>that the doctors had X-rayed his head and found nothing</a:t>
            </a:r>
            <a:r>
              <a:rPr lang="en-GB" sz="2400" dirty="0" smtClean="0"/>
              <a:t>.</a:t>
            </a:r>
          </a:p>
          <a:p>
            <a:pPr marL="0" lvl="0" indent="0">
              <a:buNone/>
            </a:pPr>
            <a:endParaRPr lang="en-US" sz="2400" dirty="0"/>
          </a:p>
          <a:p>
            <a:pPr marL="0" lvl="0" indent="0">
              <a:buNone/>
            </a:pPr>
            <a:r>
              <a:rPr lang="en-GB" sz="2400" dirty="0" smtClean="0"/>
              <a:t>6. A </a:t>
            </a:r>
            <a:r>
              <a:rPr lang="en-GB" sz="2400" dirty="0"/>
              <a:t>GLR broadcaster </a:t>
            </a:r>
            <a:r>
              <a:rPr lang="en-GB" sz="2400" b="1" dirty="0"/>
              <a:t>reported</a:t>
            </a:r>
            <a:r>
              <a:rPr lang="en-GB" sz="2400" dirty="0"/>
              <a:t> that, for most people, death came at the end of their lives. </a:t>
            </a:r>
            <a:endParaRPr lang="en-GB" sz="2400" dirty="0" smtClean="0"/>
          </a:p>
          <a:p>
            <a:pPr marL="0" lvl="0" indent="0">
              <a:buNone/>
            </a:pPr>
            <a:endParaRPr lang="en-US" sz="2400" dirty="0"/>
          </a:p>
          <a:p>
            <a:pPr marL="0" lvl="0" indent="0">
              <a:buNone/>
            </a:pPr>
            <a:r>
              <a:rPr lang="en-GB" sz="2400" dirty="0" smtClean="0"/>
              <a:t>7. Greg </a:t>
            </a:r>
            <a:r>
              <a:rPr lang="en-GB" sz="2400" dirty="0"/>
              <a:t>Norman, Golfer </a:t>
            </a:r>
            <a:r>
              <a:rPr lang="en-GB" sz="2400" b="1" dirty="0"/>
              <a:t>said </a:t>
            </a:r>
            <a:r>
              <a:rPr lang="en-GB" sz="2400" dirty="0"/>
              <a:t>that he owed a lot to his parents, especially his mother and father. </a:t>
            </a:r>
            <a:endParaRPr lang="en-US" sz="2400" dirty="0"/>
          </a:p>
          <a:p>
            <a:pPr marL="0" indent="0">
              <a:buNone/>
            </a:pPr>
            <a:endParaRPr lang="th-TH" sz="2400" dirty="0"/>
          </a:p>
        </p:txBody>
      </p:sp>
    </p:spTree>
    <p:extLst>
      <p:ext uri="{BB962C8B-B14F-4D97-AF65-F5344CB8AC3E}">
        <p14:creationId xmlns:p14="http://schemas.microsoft.com/office/powerpoint/2010/main" val="259569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ตัวแทนเนื้อหา 2"/>
          <p:cNvSpPr>
            <a:spLocks noGrp="1"/>
          </p:cNvSpPr>
          <p:nvPr>
            <p:ph idx="1"/>
          </p:nvPr>
        </p:nvSpPr>
        <p:spPr>
          <a:xfrm>
            <a:off x="683568" y="1196752"/>
            <a:ext cx="8244916" cy="5503341"/>
          </a:xfrm>
        </p:spPr>
        <p:txBody>
          <a:bodyPr>
            <a:normAutofit/>
          </a:bodyPr>
          <a:lstStyle/>
          <a:p>
            <a:pPr marL="0" lvl="0" indent="0">
              <a:buNone/>
            </a:pPr>
            <a:r>
              <a:rPr lang="en-GB" sz="2400" dirty="0" smtClean="0"/>
              <a:t>8. Britney </a:t>
            </a:r>
            <a:r>
              <a:rPr lang="en-GB" sz="2400" dirty="0"/>
              <a:t>Spears</a:t>
            </a:r>
            <a:r>
              <a:rPr lang="en-GB" sz="2400" b="1" dirty="0"/>
              <a:t> told</a:t>
            </a:r>
            <a:r>
              <a:rPr lang="en-GB" sz="2400" dirty="0"/>
              <a:t> us that she got to go to lots of overseas places, like Canada</a:t>
            </a:r>
            <a:r>
              <a:rPr lang="en-GB" sz="2400" dirty="0" smtClean="0"/>
              <a:t>.</a:t>
            </a:r>
          </a:p>
          <a:p>
            <a:pPr marL="0" lvl="0" indent="0">
              <a:buNone/>
            </a:pPr>
            <a:endParaRPr lang="en-US" sz="2400" dirty="0"/>
          </a:p>
          <a:p>
            <a:pPr marL="0" lvl="0" indent="0">
              <a:buNone/>
            </a:pPr>
            <a:r>
              <a:rPr lang="en-GB" sz="2400" dirty="0" smtClean="0"/>
              <a:t>9. Linda </a:t>
            </a:r>
            <a:r>
              <a:rPr lang="en-GB" sz="2400" dirty="0"/>
              <a:t>Evangelista</a:t>
            </a:r>
            <a:r>
              <a:rPr lang="en-GB" sz="2400" b="1" dirty="0"/>
              <a:t> insisted </a:t>
            </a:r>
            <a:r>
              <a:rPr lang="en-GB" sz="2400" dirty="0"/>
              <a:t>that she didn’t diet.  She just didn’t eat as much as she’d have liked to</a:t>
            </a:r>
            <a:r>
              <a:rPr lang="en-GB" sz="2400" dirty="0" smtClean="0"/>
              <a:t>.</a:t>
            </a:r>
          </a:p>
          <a:p>
            <a:pPr marL="0" lvl="0" indent="0">
              <a:buNone/>
            </a:pPr>
            <a:endParaRPr lang="en-US" sz="2400" dirty="0"/>
          </a:p>
          <a:p>
            <a:pPr marL="0" indent="0">
              <a:buNone/>
            </a:pPr>
            <a:r>
              <a:rPr lang="en-GB" sz="2400" dirty="0" smtClean="0"/>
              <a:t>10. Madonna</a:t>
            </a:r>
            <a:r>
              <a:rPr lang="en-GB" sz="2400" b="1" dirty="0" smtClean="0"/>
              <a:t> </a:t>
            </a:r>
            <a:r>
              <a:rPr lang="en-GB" sz="2400" b="1" dirty="0"/>
              <a:t>decided</a:t>
            </a:r>
            <a:r>
              <a:rPr lang="en-GB" sz="2400" dirty="0"/>
              <a:t> that everyone was entitled to her opinion.</a:t>
            </a:r>
            <a:r>
              <a:rPr lang="en-GB" sz="2000" dirty="0"/>
              <a:t/>
            </a:r>
            <a:br>
              <a:rPr lang="en-GB" sz="2000" dirty="0"/>
            </a:br>
            <a:endParaRPr lang="en-US" sz="2000" dirty="0"/>
          </a:p>
          <a:p>
            <a:pPr marL="0" indent="0">
              <a:buNone/>
            </a:pPr>
            <a:endParaRPr lang="th-TH" sz="2000" dirty="0"/>
          </a:p>
        </p:txBody>
      </p:sp>
    </p:spTree>
    <p:extLst>
      <p:ext uri="{BB962C8B-B14F-4D97-AF65-F5344CB8AC3E}">
        <p14:creationId xmlns:p14="http://schemas.microsoft.com/office/powerpoint/2010/main" val="259569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9180512" cy="6858000"/>
          </a:xfrm>
          <a:prstGeom prst="rect">
            <a:avLst/>
          </a:prstGeom>
        </p:spPr>
      </p:pic>
      <p:sp>
        <p:nvSpPr>
          <p:cNvPr id="9" name="TextBox 8"/>
          <p:cNvSpPr txBox="1"/>
          <p:nvPr/>
        </p:nvSpPr>
        <p:spPr>
          <a:xfrm>
            <a:off x="521296" y="2492896"/>
            <a:ext cx="8064896" cy="2308324"/>
          </a:xfrm>
          <a:prstGeom prst="rect">
            <a:avLst/>
          </a:prstGeom>
          <a:noFill/>
        </p:spPr>
        <p:txBody>
          <a:bodyPr wrap="square" rtlCol="0">
            <a:spAutoFit/>
          </a:bodyPr>
          <a:lstStyle/>
          <a:p>
            <a:r>
              <a:rPr lang="en-AU" sz="2400" dirty="0" smtClean="0">
                <a:latin typeface="Adobe Devanagari" pitchFamily="18" charset="0"/>
                <a:cs typeface="Adobe Devanagari" pitchFamily="18" charset="0"/>
              </a:rPr>
              <a:t>	In </a:t>
            </a:r>
            <a:r>
              <a:rPr lang="en-AU" sz="2400" dirty="0">
                <a:latin typeface="Adobe Devanagari" pitchFamily="18" charset="0"/>
                <a:cs typeface="Adobe Devanagari" pitchFamily="18" charset="0"/>
              </a:rPr>
              <a:t>academic writing, it is important to present an argument logically and cohesively. You may be required to:</a:t>
            </a:r>
            <a:endParaRPr lang="en-US" sz="2400" dirty="0">
              <a:latin typeface="Adobe Devanagari" pitchFamily="18" charset="0"/>
              <a:cs typeface="Adobe Devanagari" pitchFamily="18" charset="0"/>
            </a:endParaRPr>
          </a:p>
          <a:p>
            <a:pPr lvl="0"/>
            <a:endParaRPr lang="en-AU" sz="2400" dirty="0" smtClean="0">
              <a:latin typeface="Adobe Devanagari" pitchFamily="18" charset="0"/>
              <a:cs typeface="Adobe Devanagari" pitchFamily="18" charset="0"/>
            </a:endParaRPr>
          </a:p>
          <a:p>
            <a:pPr marL="342900" lvl="0" indent="-342900">
              <a:buFont typeface="Arial" panose="020B0604020202020204" pitchFamily="34" charset="0"/>
              <a:buChar char="•"/>
            </a:pPr>
            <a:r>
              <a:rPr lang="en-AU" sz="2400" dirty="0" smtClean="0">
                <a:latin typeface="Adobe Devanagari" pitchFamily="18" charset="0"/>
                <a:cs typeface="Adobe Devanagari" pitchFamily="18" charset="0"/>
              </a:rPr>
              <a:t>comment </a:t>
            </a:r>
            <a:r>
              <a:rPr lang="en-AU" sz="2400" dirty="0">
                <a:latin typeface="Adobe Devanagari" pitchFamily="18" charset="0"/>
                <a:cs typeface="Adobe Devanagari" pitchFamily="18" charset="0"/>
              </a:rPr>
              <a:t>on someone’s work</a:t>
            </a:r>
            <a:endParaRPr lang="en-US" sz="2400" dirty="0">
              <a:latin typeface="Adobe Devanagari" pitchFamily="18" charset="0"/>
              <a:cs typeface="Adobe Devanagari" pitchFamily="18" charset="0"/>
            </a:endParaRPr>
          </a:p>
          <a:p>
            <a:pPr marL="342900" lvl="0" indent="-342900">
              <a:buFont typeface="Arial" panose="020B0604020202020204" pitchFamily="34" charset="0"/>
              <a:buChar char="•"/>
            </a:pPr>
            <a:r>
              <a:rPr lang="en-AU" sz="2400" dirty="0">
                <a:latin typeface="Adobe Devanagari" pitchFamily="18" charset="0"/>
                <a:cs typeface="Adobe Devanagari" pitchFamily="18" charset="0"/>
              </a:rPr>
              <a:t>agree or disagree with someone else’s study</a:t>
            </a:r>
            <a:endParaRPr lang="en-US" sz="2400" dirty="0">
              <a:latin typeface="Adobe Devanagari" pitchFamily="18" charset="0"/>
              <a:cs typeface="Adobe Devanagari" pitchFamily="18" charset="0"/>
            </a:endParaRPr>
          </a:p>
          <a:p>
            <a:pPr marL="342900" lvl="0" indent="-342900">
              <a:buFont typeface="Arial" panose="020B0604020202020204" pitchFamily="34" charset="0"/>
              <a:buChar char="•"/>
            </a:pPr>
            <a:r>
              <a:rPr lang="en-AU" sz="2400" dirty="0">
                <a:latin typeface="Adobe Devanagari" pitchFamily="18" charset="0"/>
                <a:cs typeface="Adobe Devanagari" pitchFamily="18" charset="0"/>
              </a:rPr>
              <a:t>evaluate someone’s ideas</a:t>
            </a:r>
            <a:endParaRPr lang="en-US" sz="2400" dirty="0">
              <a:latin typeface="Adobe Devanagari" pitchFamily="18" charset="0"/>
              <a:cs typeface="Adobe Devanagari" pitchFamily="18" charset="0"/>
            </a:endParaRPr>
          </a:p>
        </p:txBody>
      </p:sp>
      <p:sp>
        <p:nvSpPr>
          <p:cNvPr id="10" name="ชื่อเรื่อง 1"/>
          <p:cNvSpPr>
            <a:spLocks noGrp="1"/>
          </p:cNvSpPr>
          <p:nvPr>
            <p:ph type="title"/>
          </p:nvPr>
        </p:nvSpPr>
        <p:spPr>
          <a:xfrm>
            <a:off x="438944" y="620688"/>
            <a:ext cx="8229600" cy="1224136"/>
          </a:xfrm>
          <a:prstGeom prst="parallelogram">
            <a:avLst>
              <a:gd name="adj" fmla="val 48737"/>
            </a:avLst>
          </a:prstGeo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b="1" dirty="0" smtClean="0">
                <a:solidFill>
                  <a:schemeClr val="bg1"/>
                </a:solidFill>
                <a:effectLst>
                  <a:outerShdw blurRad="38100" dist="38100" dir="2700000" algn="tl">
                    <a:srgbClr val="000000">
                      <a:alpha val="43137"/>
                    </a:srgbClr>
                  </a:outerShdw>
                </a:effectLst>
              </a:rPr>
              <a:t>Why writer needs reporting verbs and Signal phrases?</a:t>
            </a:r>
            <a:endParaRPr lang="th-TH"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8119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 y="-2172"/>
            <a:ext cx="9144000" cy="6858000"/>
          </a:xfrm>
          <a:prstGeom prst="rect">
            <a:avLst/>
          </a:prstGeom>
        </p:spPr>
      </p:pic>
      <p:sp>
        <p:nvSpPr>
          <p:cNvPr id="3" name="ตัวแทนเนื้อหา 2"/>
          <p:cNvSpPr>
            <a:spLocks noGrp="1"/>
          </p:cNvSpPr>
          <p:nvPr>
            <p:ph idx="1"/>
          </p:nvPr>
        </p:nvSpPr>
        <p:spPr>
          <a:xfrm>
            <a:off x="1763688" y="1412776"/>
            <a:ext cx="6203032" cy="4525963"/>
          </a:xfrm>
        </p:spPr>
        <p:txBody>
          <a:bodyPr numCol="3">
            <a:noAutofit/>
          </a:bodyPr>
          <a:lstStyle/>
          <a:p>
            <a:pPr marL="0" indent="0">
              <a:buNone/>
            </a:pPr>
            <a:r>
              <a:rPr lang="en-US" sz="2800" dirty="0">
                <a:latin typeface="Adobe Devanagari" pitchFamily="18" charset="0"/>
                <a:cs typeface="Adobe Devanagari" pitchFamily="18" charset="0"/>
              </a:rPr>
              <a:t>accept</a:t>
            </a:r>
          </a:p>
          <a:p>
            <a:pPr marL="0" indent="0">
              <a:buNone/>
            </a:pPr>
            <a:r>
              <a:rPr lang="en-US" sz="2800" dirty="0">
                <a:latin typeface="Adobe Devanagari" pitchFamily="18" charset="0"/>
                <a:cs typeface="Adobe Devanagari" pitchFamily="18" charset="0"/>
              </a:rPr>
              <a:t>acknowledge </a:t>
            </a:r>
          </a:p>
          <a:p>
            <a:pPr marL="0" indent="0">
              <a:buNone/>
            </a:pPr>
            <a:r>
              <a:rPr lang="en-US" sz="2800" dirty="0">
                <a:latin typeface="Adobe Devanagari" pitchFamily="18" charset="0"/>
                <a:cs typeface="Adobe Devanagari" pitchFamily="18" charset="0"/>
              </a:rPr>
              <a:t>add</a:t>
            </a:r>
          </a:p>
          <a:p>
            <a:pPr marL="0" indent="0">
              <a:buNone/>
            </a:pPr>
            <a:r>
              <a:rPr lang="en-US" sz="2800" dirty="0">
                <a:latin typeface="Adobe Devanagari" pitchFamily="18" charset="0"/>
                <a:cs typeface="Adobe Devanagari" pitchFamily="18" charset="0"/>
              </a:rPr>
              <a:t>advise</a:t>
            </a:r>
          </a:p>
          <a:p>
            <a:pPr marL="0" indent="0">
              <a:buNone/>
            </a:pPr>
            <a:r>
              <a:rPr lang="en-US" sz="2800" dirty="0">
                <a:latin typeface="Adobe Devanagari" pitchFamily="18" charset="0"/>
                <a:cs typeface="Adobe Devanagari" pitchFamily="18" charset="0"/>
              </a:rPr>
              <a:t>agree</a:t>
            </a:r>
          </a:p>
          <a:p>
            <a:pPr marL="0" indent="0">
              <a:buNone/>
            </a:pPr>
            <a:r>
              <a:rPr lang="en-US" sz="2800" dirty="0">
                <a:latin typeface="Adobe Devanagari" pitchFamily="18" charset="0"/>
                <a:cs typeface="Adobe Devanagari" pitchFamily="18" charset="0"/>
              </a:rPr>
              <a:t>argue</a:t>
            </a:r>
          </a:p>
          <a:p>
            <a:pPr marL="0" indent="0">
              <a:buNone/>
            </a:pPr>
            <a:r>
              <a:rPr lang="en-US" sz="2800" dirty="0">
                <a:latin typeface="Adobe Devanagari" pitchFamily="18" charset="0"/>
                <a:cs typeface="Adobe Devanagari" pitchFamily="18" charset="0"/>
              </a:rPr>
              <a:t>claim</a:t>
            </a:r>
          </a:p>
          <a:p>
            <a:pPr marL="0" indent="0">
              <a:buNone/>
            </a:pPr>
            <a:r>
              <a:rPr lang="en-US" sz="2800" dirty="0">
                <a:latin typeface="Adobe Devanagari" pitchFamily="18" charset="0"/>
                <a:cs typeface="Adobe Devanagari" pitchFamily="18" charset="0"/>
              </a:rPr>
              <a:t>clarify</a:t>
            </a:r>
          </a:p>
          <a:p>
            <a:pPr marL="0" indent="0">
              <a:buNone/>
            </a:pPr>
            <a:r>
              <a:rPr lang="en-US" sz="2800" dirty="0">
                <a:latin typeface="Adobe Devanagari" pitchFamily="18" charset="0"/>
                <a:cs typeface="Adobe Devanagari" pitchFamily="18" charset="0"/>
              </a:rPr>
              <a:t>confirm</a:t>
            </a:r>
          </a:p>
          <a:p>
            <a:pPr marL="0" indent="0">
              <a:buNone/>
            </a:pPr>
            <a:r>
              <a:rPr lang="en-US" sz="2800" dirty="0" smtClean="0">
                <a:latin typeface="Adobe Devanagari" pitchFamily="18" charset="0"/>
                <a:cs typeface="Adobe Devanagari" pitchFamily="18" charset="0"/>
              </a:rPr>
              <a:t>find</a:t>
            </a:r>
          </a:p>
          <a:p>
            <a:pPr marL="0" indent="0">
              <a:buNone/>
            </a:pPr>
            <a:r>
              <a:rPr lang="en-US" sz="2800" dirty="0" smtClean="0">
                <a:latin typeface="Adobe Devanagari" pitchFamily="18" charset="0"/>
                <a:cs typeface="Adobe Devanagari" pitchFamily="18" charset="0"/>
              </a:rPr>
              <a:t>indicate</a:t>
            </a:r>
            <a:endParaRPr lang="en-US" sz="2800" dirty="0">
              <a:latin typeface="Adobe Devanagari" pitchFamily="18" charset="0"/>
              <a:cs typeface="Adobe Devanagari" pitchFamily="18" charset="0"/>
            </a:endParaRPr>
          </a:p>
          <a:p>
            <a:pPr marL="0" indent="0">
              <a:buNone/>
            </a:pPr>
            <a:r>
              <a:rPr lang="en-US" sz="2800" dirty="0">
                <a:latin typeface="Adobe Devanagari" pitchFamily="18" charset="0"/>
                <a:cs typeface="Adobe Devanagari" pitchFamily="18" charset="0"/>
              </a:rPr>
              <a:t>justify</a:t>
            </a:r>
          </a:p>
          <a:p>
            <a:pPr marL="0" indent="0">
              <a:buNone/>
            </a:pPr>
            <a:r>
              <a:rPr lang="en-US" sz="2800" dirty="0">
                <a:latin typeface="Adobe Devanagari" pitchFamily="18" charset="0"/>
                <a:cs typeface="Adobe Devanagari" pitchFamily="18" charset="0"/>
              </a:rPr>
              <a:t>maintain </a:t>
            </a:r>
          </a:p>
          <a:p>
            <a:pPr marL="0" indent="0">
              <a:buNone/>
            </a:pPr>
            <a:r>
              <a:rPr lang="en-US" sz="2800" dirty="0">
                <a:latin typeface="Adobe Devanagari" pitchFamily="18" charset="0"/>
                <a:cs typeface="Adobe Devanagari" pitchFamily="18" charset="0"/>
              </a:rPr>
              <a:t>note </a:t>
            </a:r>
          </a:p>
          <a:p>
            <a:pPr marL="0" indent="0">
              <a:buNone/>
            </a:pPr>
            <a:r>
              <a:rPr lang="en-US" sz="2800" dirty="0">
                <a:latin typeface="Adobe Devanagari" pitchFamily="18" charset="0"/>
                <a:cs typeface="Adobe Devanagari" pitchFamily="18" charset="0"/>
              </a:rPr>
              <a:t>points out</a:t>
            </a:r>
          </a:p>
          <a:p>
            <a:pPr marL="0" indent="0">
              <a:buNone/>
            </a:pPr>
            <a:r>
              <a:rPr lang="en-US" sz="2800" dirty="0">
                <a:latin typeface="Adobe Devanagari" pitchFamily="18" charset="0"/>
                <a:cs typeface="Adobe Devanagari" pitchFamily="18" charset="0"/>
              </a:rPr>
              <a:t>realize</a:t>
            </a:r>
          </a:p>
          <a:p>
            <a:pPr marL="0" indent="0">
              <a:buNone/>
            </a:pPr>
            <a:r>
              <a:rPr lang="en-US" sz="2800" dirty="0">
                <a:latin typeface="Adobe Devanagari" pitchFamily="18" charset="0"/>
                <a:cs typeface="Adobe Devanagari" pitchFamily="18" charset="0"/>
              </a:rPr>
              <a:t>remark</a:t>
            </a:r>
          </a:p>
          <a:p>
            <a:pPr marL="0" indent="0">
              <a:buNone/>
            </a:pPr>
            <a:r>
              <a:rPr lang="en-US" sz="2800" dirty="0">
                <a:latin typeface="Adobe Devanagari" pitchFamily="18" charset="0"/>
                <a:cs typeface="Adobe Devanagari" pitchFamily="18" charset="0"/>
              </a:rPr>
              <a:t>report </a:t>
            </a:r>
          </a:p>
          <a:p>
            <a:pPr marL="0" indent="0">
              <a:buNone/>
            </a:pPr>
            <a:r>
              <a:rPr lang="en-US" sz="2800" dirty="0">
                <a:latin typeface="Adobe Devanagari" pitchFamily="18" charset="0"/>
                <a:cs typeface="Adobe Devanagari" pitchFamily="18" charset="0"/>
              </a:rPr>
              <a:t>reveal </a:t>
            </a:r>
          </a:p>
          <a:p>
            <a:pPr marL="0" indent="0">
              <a:buNone/>
            </a:pPr>
            <a:r>
              <a:rPr lang="en-US" sz="2800" dirty="0">
                <a:latin typeface="Adobe Devanagari" pitchFamily="18" charset="0"/>
                <a:cs typeface="Adobe Devanagari" pitchFamily="18" charset="0"/>
              </a:rPr>
              <a:t>show</a:t>
            </a:r>
          </a:p>
          <a:p>
            <a:pPr marL="0" indent="0">
              <a:buNone/>
            </a:pPr>
            <a:r>
              <a:rPr lang="en-US" sz="2800" dirty="0">
                <a:latin typeface="Adobe Devanagari" pitchFamily="18" charset="0"/>
                <a:cs typeface="Adobe Devanagari" pitchFamily="18" charset="0"/>
              </a:rPr>
              <a:t>state</a:t>
            </a:r>
          </a:p>
          <a:p>
            <a:pPr marL="0" indent="0">
              <a:buNone/>
            </a:pPr>
            <a:r>
              <a:rPr lang="en-US" sz="2800" dirty="0">
                <a:latin typeface="Adobe Devanagari" pitchFamily="18" charset="0"/>
                <a:cs typeface="Adobe Devanagari" pitchFamily="18" charset="0"/>
              </a:rPr>
              <a:t>suggest</a:t>
            </a:r>
          </a:p>
          <a:p>
            <a:pPr marL="0" indent="0">
              <a:buNone/>
            </a:pPr>
            <a:r>
              <a:rPr lang="en-US" sz="2800" dirty="0">
                <a:latin typeface="Adobe Devanagari" pitchFamily="18" charset="0"/>
                <a:cs typeface="Adobe Devanagari" pitchFamily="18" charset="0"/>
              </a:rPr>
              <a:t>t</a:t>
            </a:r>
            <a:r>
              <a:rPr lang="en-US" sz="2800" dirty="0" smtClean="0">
                <a:latin typeface="Adobe Devanagari" pitchFamily="18" charset="0"/>
                <a:cs typeface="Adobe Devanagari" pitchFamily="18" charset="0"/>
              </a:rPr>
              <a:t>hink</a:t>
            </a:r>
          </a:p>
          <a:p>
            <a:pPr marL="0" indent="0">
              <a:buNone/>
            </a:pPr>
            <a:r>
              <a:rPr lang="en-US" sz="2800" dirty="0">
                <a:latin typeface="Adobe Devanagari" pitchFamily="18" charset="0"/>
                <a:cs typeface="Adobe Devanagari" pitchFamily="18" charset="0"/>
              </a:rPr>
              <a:t>e</a:t>
            </a:r>
            <a:r>
              <a:rPr lang="en-US" sz="2800" dirty="0" smtClean="0">
                <a:latin typeface="Adobe Devanagari" pitchFamily="18" charset="0"/>
                <a:cs typeface="Adobe Devanagari" pitchFamily="18" charset="0"/>
              </a:rPr>
              <a:t>tc.</a:t>
            </a:r>
            <a:endParaRPr lang="en-US" sz="2800" dirty="0">
              <a:latin typeface="Adobe Devanagari" pitchFamily="18" charset="0"/>
              <a:cs typeface="Adobe Devanagari" pitchFamily="18" charset="0"/>
            </a:endParaRPr>
          </a:p>
        </p:txBody>
      </p:sp>
      <p:sp>
        <p:nvSpPr>
          <p:cNvPr id="6" name="TextBox 5"/>
          <p:cNvSpPr txBox="1"/>
          <p:nvPr/>
        </p:nvSpPr>
        <p:spPr>
          <a:xfrm>
            <a:off x="2943500" y="476671"/>
            <a:ext cx="3217099" cy="646331"/>
          </a:xfrm>
          <a:prstGeom prst="rect">
            <a:avLst/>
          </a:prstGeom>
          <a:noFill/>
        </p:spPr>
        <p:txBody>
          <a:bodyPr wrap="none" rtlCol="0">
            <a:spAutoFit/>
          </a:bodyPr>
          <a:lstStyle/>
          <a:p>
            <a:pPr algn="ctr"/>
            <a:r>
              <a:rPr lang="en-US" sz="3600" b="1" dirty="0" smtClean="0"/>
              <a:t>Reporting verbs</a:t>
            </a:r>
            <a:endParaRPr lang="th-TH" sz="3600" b="1" dirty="0"/>
          </a:p>
        </p:txBody>
      </p:sp>
    </p:spTree>
    <p:extLst>
      <p:ext uri="{BB962C8B-B14F-4D97-AF65-F5344CB8AC3E}">
        <p14:creationId xmlns:p14="http://schemas.microsoft.com/office/powerpoint/2010/main" val="3376049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9144000" cy="6858000"/>
          </a:xfrm>
          <a:prstGeom prst="rect">
            <a:avLst/>
          </a:prstGeom>
        </p:spPr>
      </p:pic>
      <p:sp>
        <p:nvSpPr>
          <p:cNvPr id="7" name="TextBox 6"/>
          <p:cNvSpPr txBox="1"/>
          <p:nvPr/>
        </p:nvSpPr>
        <p:spPr>
          <a:xfrm>
            <a:off x="2758559" y="476672"/>
            <a:ext cx="3212674" cy="707886"/>
          </a:xfrm>
          <a:prstGeom prst="rect">
            <a:avLst/>
          </a:prstGeom>
          <a:noFill/>
        </p:spPr>
        <p:txBody>
          <a:bodyPr wrap="none" rtlCol="0">
            <a:spAutoFit/>
          </a:bodyPr>
          <a:lstStyle/>
          <a:p>
            <a:r>
              <a:rPr lang="en-US" sz="4000" b="1" dirty="0" smtClean="0"/>
              <a:t>Signal phrases</a:t>
            </a:r>
            <a:endParaRPr lang="th-TH" sz="4000" b="1" dirty="0"/>
          </a:p>
        </p:txBody>
      </p:sp>
      <p:sp>
        <p:nvSpPr>
          <p:cNvPr id="8" name="TextBox 7"/>
          <p:cNvSpPr txBox="1"/>
          <p:nvPr/>
        </p:nvSpPr>
        <p:spPr>
          <a:xfrm>
            <a:off x="2411760" y="2420888"/>
            <a:ext cx="6120680" cy="3108543"/>
          </a:xfrm>
          <a:prstGeom prst="rect">
            <a:avLst/>
          </a:prstGeom>
          <a:noFill/>
        </p:spPr>
        <p:txBody>
          <a:bodyPr wrap="square" rtlCol="0">
            <a:spAutoFit/>
          </a:bodyPr>
          <a:lstStyle/>
          <a:p>
            <a:r>
              <a:rPr lang="en-US" dirty="0" smtClean="0">
                <a:latin typeface="Adobe Devanagari" pitchFamily="18" charset="0"/>
                <a:cs typeface="Adobe Devanagari" pitchFamily="18" charset="0"/>
              </a:rPr>
              <a:t>According to ……………..,</a:t>
            </a:r>
          </a:p>
          <a:p>
            <a:r>
              <a:rPr lang="en-US" dirty="0" smtClean="0">
                <a:latin typeface="Adobe Devanagari" pitchFamily="18" charset="0"/>
                <a:cs typeface="Adobe Devanagari" pitchFamily="18" charset="0"/>
              </a:rPr>
              <a:t>In the word of ……………,</a:t>
            </a:r>
          </a:p>
          <a:p>
            <a:r>
              <a:rPr lang="en-US" dirty="0" smtClean="0">
                <a:latin typeface="Adobe Devanagari" pitchFamily="18" charset="0"/>
                <a:cs typeface="Adobe Devanagari" pitchFamily="18" charset="0"/>
              </a:rPr>
              <a:t>In a recent study by ………,</a:t>
            </a:r>
          </a:p>
          <a:p>
            <a:r>
              <a:rPr lang="en-US" dirty="0" smtClean="0">
                <a:latin typeface="Adobe Devanagari" pitchFamily="18" charset="0"/>
                <a:cs typeface="Adobe Devanagari" pitchFamily="18" charset="0"/>
              </a:rPr>
              <a:t>From a book of ………….,</a:t>
            </a:r>
          </a:p>
          <a:p>
            <a:r>
              <a:rPr lang="en-US" dirty="0" smtClean="0">
                <a:latin typeface="Adobe Devanagari" pitchFamily="18" charset="0"/>
                <a:cs typeface="Adobe Devanagari" pitchFamily="18" charset="0"/>
              </a:rPr>
              <a:t>The following table of ………,</a:t>
            </a:r>
          </a:p>
          <a:p>
            <a:r>
              <a:rPr lang="en-US" dirty="0">
                <a:latin typeface="Adobe Devanagari" pitchFamily="18" charset="0"/>
                <a:cs typeface="Adobe Devanagari" pitchFamily="18" charset="0"/>
              </a:rPr>
              <a:t>As …………...,</a:t>
            </a:r>
            <a:endParaRPr lang="en-US" dirty="0">
              <a:latin typeface="Adobe Devanagari" pitchFamily="18" charset="0"/>
            </a:endParaRPr>
          </a:p>
          <a:p>
            <a:endParaRPr lang="en-US" dirty="0" smtClean="0">
              <a:latin typeface="Adobe Devanagari" pitchFamily="18" charset="0"/>
              <a:cs typeface="Adobe Devanagari" pitchFamily="18" charset="0"/>
            </a:endParaRPr>
          </a:p>
        </p:txBody>
      </p:sp>
      <p:sp>
        <p:nvSpPr>
          <p:cNvPr id="9" name="ตัวแทนเนื้อหา 2"/>
          <p:cNvSpPr>
            <a:spLocks noGrp="1"/>
          </p:cNvSpPr>
          <p:nvPr>
            <p:ph idx="1"/>
          </p:nvPr>
        </p:nvSpPr>
        <p:spPr>
          <a:xfrm>
            <a:off x="575556" y="1340768"/>
            <a:ext cx="7956884" cy="1008111"/>
          </a:xfrm>
        </p:spPr>
        <p:txBody>
          <a:bodyPr>
            <a:normAutofit/>
          </a:bodyPr>
          <a:lstStyle/>
          <a:p>
            <a:pPr marL="0" indent="0" algn="just">
              <a:buNone/>
            </a:pPr>
            <a:r>
              <a:rPr lang="en-US" sz="2400" dirty="0" smtClean="0">
                <a:latin typeface="Adobe Devanagari" pitchFamily="18" charset="0"/>
                <a:cs typeface="Adobe Devanagari" pitchFamily="18" charset="0"/>
              </a:rPr>
              <a:t>	Signal </a:t>
            </a:r>
            <a:r>
              <a:rPr lang="en-US" sz="2400" dirty="0">
                <a:latin typeface="Adobe Devanagari" pitchFamily="18" charset="0"/>
                <a:cs typeface="Adobe Devanagari" pitchFamily="18" charset="0"/>
              </a:rPr>
              <a:t>phrases make the distinction between writer and source clear for the audience. </a:t>
            </a:r>
            <a:endParaRPr lang="th-TH" sz="2400" dirty="0">
              <a:latin typeface="Adobe Devanagari" pitchFamily="18" charset="0"/>
            </a:endParaRPr>
          </a:p>
        </p:txBody>
      </p:sp>
    </p:spTree>
    <p:extLst>
      <p:ext uri="{BB962C8B-B14F-4D97-AF65-F5344CB8AC3E}">
        <p14:creationId xmlns:p14="http://schemas.microsoft.com/office/powerpoint/2010/main" val="3376049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รูปภาพ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9871" b="33556"/>
          <a:stretch/>
        </p:blipFill>
        <p:spPr>
          <a:xfrm rot="21228417">
            <a:off x="5776725" y="5910016"/>
            <a:ext cx="3338897" cy="1144037"/>
          </a:xfrm>
          <a:prstGeom prst="rect">
            <a:avLst/>
          </a:prstGeom>
        </p:spPr>
      </p:pic>
      <p:sp>
        <p:nvSpPr>
          <p:cNvPr id="2" name="ตัวแทนเนื้อหา 1"/>
          <p:cNvSpPr>
            <a:spLocks noGrp="1"/>
          </p:cNvSpPr>
          <p:nvPr>
            <p:ph idx="1"/>
          </p:nvPr>
        </p:nvSpPr>
        <p:spPr>
          <a:xfrm>
            <a:off x="12853" y="548680"/>
            <a:ext cx="9016546" cy="6163132"/>
          </a:xfrm>
        </p:spPr>
        <p:txBody>
          <a:bodyPr numCol="2" spcCol="180000">
            <a:noAutofit/>
          </a:bodyPr>
          <a:lstStyle/>
          <a:p>
            <a:pPr marL="0" indent="0" algn="just">
              <a:buNone/>
            </a:pPr>
            <a:r>
              <a:rPr lang="en-US" sz="1700" dirty="0" smtClean="0"/>
              <a:t>         Organic </a:t>
            </a:r>
            <a:r>
              <a:rPr lang="en-US" sz="1700" dirty="0"/>
              <a:t>fruit and vegetables Organic food is very popular these days. It can also be very expensive. Some organic food costs twice as much as non-organic food. Parents of young children, and even some pet owners, will pay high prices for organic food if they think it's healthier. But many others think organic food is just a waste of money.</a:t>
            </a:r>
          </a:p>
          <a:p>
            <a:pPr marL="0" indent="0" algn="just">
              <a:buNone/>
            </a:pPr>
            <a:r>
              <a:rPr lang="en-US" sz="1700" dirty="0" smtClean="0"/>
              <a:t>        There </a:t>
            </a:r>
            <a:r>
              <a:rPr lang="en-US" sz="1700" dirty="0"/>
              <a:t>is one main difference between organic and non-organic food. Organic farms do not use agricultural chemicals such as pesticides that stop insects from damaging crops. In many countries foods that claim to be organic must have special labels that guarantee they're grown organically.</a:t>
            </a:r>
          </a:p>
          <a:p>
            <a:pPr marL="0" indent="0" algn="just">
              <a:buNone/>
            </a:pPr>
            <a:r>
              <a:rPr lang="en-US" sz="1700" dirty="0" smtClean="0"/>
              <a:t>         Is </a:t>
            </a:r>
            <a:r>
              <a:rPr lang="en-US" sz="1700" dirty="0"/>
              <a:t>organic food safer and more nutritious? This is an important part of the debate. Many farmers and consumers believe it is. They think agricultural chemicals can cause serious illnesses like cancer, but there isn't much evidence proving this is true. However recent studies have shown that eating organically-grown produce reduces your chances of developing heart disease. Many doctors think it's more important to stop dangerous bacteria from contaminating foods. These bacteria can contaminate both organic and non-organic fruit and vegetables, and doctors recommend washing produce carefully before eating it. Meat, fish and chicken can also become contaminated, so washing your hands before handling these foods is also very important. </a:t>
            </a:r>
            <a:endParaRPr lang="en-US" sz="1700" dirty="0" smtClean="0"/>
          </a:p>
          <a:p>
            <a:pPr marL="0" indent="0" algn="just">
              <a:buNone/>
            </a:pPr>
            <a:r>
              <a:rPr lang="en-US" sz="1700" dirty="0"/>
              <a:t> </a:t>
            </a:r>
            <a:r>
              <a:rPr lang="en-US" sz="1700" dirty="0" smtClean="0"/>
              <a:t>         Many </a:t>
            </a:r>
            <a:r>
              <a:rPr lang="en-US" sz="1700" dirty="0"/>
              <a:t>doctors also believe we should reduce the amount of sugar in our diets, and there is a lot of evidence to support this idea. They recommend carefully checking the list of ingredients on processed food and drinks for all the words that really mean sugar, like glucose, sucrose and fructose. And they remind us that the aim of most big food companies is to make lots of money, even if they damage our health while doing so. This means processed foods that are called "organic" can also be very unhealthy if they contain lots of sugar.</a:t>
            </a:r>
          </a:p>
          <a:p>
            <a:pPr marL="0" indent="0" algn="just">
              <a:buNone/>
            </a:pPr>
            <a:endParaRPr lang="th-TH" sz="1700" dirty="0"/>
          </a:p>
        </p:txBody>
      </p:sp>
      <p:sp>
        <p:nvSpPr>
          <p:cNvPr id="5" name="TextBox 4"/>
          <p:cNvSpPr txBox="1"/>
          <p:nvPr/>
        </p:nvSpPr>
        <p:spPr>
          <a:xfrm>
            <a:off x="2534991" y="44624"/>
            <a:ext cx="4412170" cy="1569660"/>
          </a:xfrm>
          <a:prstGeom prst="rect">
            <a:avLst/>
          </a:prstGeom>
          <a:noFill/>
        </p:spPr>
        <p:txBody>
          <a:bodyPr wrap="none" rtlCol="0">
            <a:spAutoFit/>
          </a:bodyPr>
          <a:lstStyle/>
          <a:p>
            <a:r>
              <a:rPr lang="en-US" sz="3200" b="1" dirty="0"/>
              <a:t>Organic </a:t>
            </a:r>
            <a:r>
              <a:rPr lang="en-US" sz="3200" b="1" dirty="0" smtClean="0"/>
              <a:t>food </a:t>
            </a:r>
            <a:r>
              <a:rPr lang="en-US" b="1" dirty="0"/>
              <a:t>(Kathy, 2015)</a:t>
            </a:r>
            <a:endParaRPr lang="en-US" dirty="0"/>
          </a:p>
          <a:p>
            <a:endParaRPr lang="en-US" sz="3200" dirty="0"/>
          </a:p>
          <a:p>
            <a:endParaRPr lang="th-TH" sz="3200" dirty="0"/>
          </a:p>
        </p:txBody>
      </p:sp>
    </p:spTree>
    <p:extLst>
      <p:ext uri="{BB962C8B-B14F-4D97-AF65-F5344CB8AC3E}">
        <p14:creationId xmlns:p14="http://schemas.microsoft.com/office/powerpoint/2010/main" val="2683858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6215825" y="1256401"/>
            <a:ext cx="4455807" cy="1761598"/>
          </a:xfrm>
          <a:prstGeom prst="rect">
            <a:avLst/>
          </a:prstGeom>
          <a:ln>
            <a:noFill/>
          </a:ln>
          <a:effectLst>
            <a:softEdge rad="112500"/>
          </a:effectLst>
        </p:spPr>
      </p:pic>
      <p:sp>
        <p:nvSpPr>
          <p:cNvPr id="2" name="ตัวแทนเนื้อหา 1"/>
          <p:cNvSpPr>
            <a:spLocks noGrp="1"/>
          </p:cNvSpPr>
          <p:nvPr>
            <p:ph idx="1"/>
          </p:nvPr>
        </p:nvSpPr>
        <p:spPr>
          <a:xfrm>
            <a:off x="1547664" y="1268760"/>
            <a:ext cx="5992475" cy="1800200"/>
          </a:xfrm>
          <a:ln w="38100"/>
        </p:spPr>
        <p:style>
          <a:lnRef idx="2">
            <a:schemeClr val="dk1"/>
          </a:lnRef>
          <a:fillRef idx="1">
            <a:schemeClr val="lt1"/>
          </a:fillRef>
          <a:effectRef idx="0">
            <a:schemeClr val="dk1"/>
          </a:effectRef>
          <a:fontRef idx="minor">
            <a:schemeClr val="dk1"/>
          </a:fontRef>
        </p:style>
        <p:txBody>
          <a:bodyPr numCol="1" spcCol="180000">
            <a:noAutofit/>
          </a:bodyPr>
          <a:lstStyle/>
          <a:p>
            <a:pPr marL="0" indent="0" algn="just">
              <a:buNone/>
            </a:pPr>
            <a:r>
              <a:rPr lang="en-US" sz="1800" dirty="0" smtClean="0"/>
              <a:t>         Organic </a:t>
            </a:r>
            <a:r>
              <a:rPr lang="en-US" sz="1800" dirty="0"/>
              <a:t>fruit and vegetables Organic food is very popular these days. It can also be very expensive. Some organic food costs twice as much as non-organic food. </a:t>
            </a:r>
            <a:r>
              <a:rPr lang="en-US" sz="1800" b="1" dirty="0">
                <a:solidFill>
                  <a:srgbClr val="FF0000"/>
                </a:solidFill>
              </a:rPr>
              <a:t>Parents of young children, and even some pet owners, will pay high prices for organic food if they think it's healthier.</a:t>
            </a:r>
            <a:r>
              <a:rPr lang="en-US" sz="1800" dirty="0"/>
              <a:t> But many others think organic food is just a waste of money</a:t>
            </a:r>
            <a:r>
              <a:rPr lang="en-US" sz="1800" dirty="0" smtClean="0"/>
              <a:t>. (p.20)</a:t>
            </a:r>
            <a:endParaRPr lang="en-US" sz="1800" dirty="0"/>
          </a:p>
          <a:p>
            <a:pPr marL="0" indent="0" algn="just">
              <a:buNone/>
            </a:pPr>
            <a:r>
              <a:rPr lang="en-US" sz="1800" dirty="0" smtClean="0"/>
              <a:t>        </a:t>
            </a:r>
            <a:endParaRPr lang="th-TH" sz="1800" dirty="0"/>
          </a:p>
        </p:txBody>
      </p:sp>
      <p:sp>
        <p:nvSpPr>
          <p:cNvPr id="5" name="TextBox 4"/>
          <p:cNvSpPr txBox="1"/>
          <p:nvPr/>
        </p:nvSpPr>
        <p:spPr>
          <a:xfrm>
            <a:off x="3370668" y="44624"/>
            <a:ext cx="2362763" cy="1446550"/>
          </a:xfrm>
          <a:prstGeom prst="rect">
            <a:avLst/>
          </a:prstGeom>
          <a:noFill/>
        </p:spPr>
        <p:txBody>
          <a:bodyPr wrap="none" rtlCol="0">
            <a:spAutoFit/>
          </a:bodyPr>
          <a:lstStyle/>
          <a:p>
            <a:r>
              <a:rPr lang="en-US" sz="3200" b="1" dirty="0"/>
              <a:t>Organic </a:t>
            </a:r>
            <a:r>
              <a:rPr lang="en-US" sz="3200" b="1" dirty="0" smtClean="0"/>
              <a:t>food</a:t>
            </a:r>
          </a:p>
          <a:p>
            <a:pPr algn="ctr"/>
            <a:r>
              <a:rPr lang="en-US" sz="2400" b="1" dirty="0" smtClean="0"/>
              <a:t>(Kathy, 2015)</a:t>
            </a:r>
            <a:endParaRPr lang="en-US" sz="2400" dirty="0"/>
          </a:p>
          <a:p>
            <a:endParaRPr lang="th-TH" sz="3200" dirty="0"/>
          </a:p>
        </p:txBody>
      </p:sp>
      <p:sp>
        <p:nvSpPr>
          <p:cNvPr id="3" name="TextBox 2"/>
          <p:cNvSpPr txBox="1"/>
          <p:nvPr/>
        </p:nvSpPr>
        <p:spPr>
          <a:xfrm>
            <a:off x="251520" y="3440207"/>
            <a:ext cx="7848872"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Kathy (2015</a:t>
            </a:r>
            <a:r>
              <a:rPr lang="en-US" sz="1600" b="1" smtClean="0">
                <a:latin typeface="Times New Roman" panose="02020603050405020304" pitchFamily="18" charset="0"/>
                <a:cs typeface="Times New Roman" panose="02020603050405020304" pitchFamily="18" charset="0"/>
              </a:rPr>
              <a:t>) </a:t>
            </a:r>
            <a:r>
              <a:rPr lang="en-US" sz="1600" smtClean="0">
                <a:latin typeface="Times New Roman" panose="02020603050405020304" pitchFamily="18" charset="0"/>
                <a:cs typeface="Times New Roman" panose="02020603050405020304" pitchFamily="18" charset="0"/>
              </a:rPr>
              <a:t>explained, </a:t>
            </a:r>
            <a:r>
              <a:rPr lang="en-US" sz="1600" dirty="0" smtClean="0">
                <a:solidFill>
                  <a:srgbClr val="FF0000"/>
                </a:solidFill>
                <a:latin typeface="Times New Roman" panose="02020603050405020304" pitchFamily="18" charset="0"/>
                <a:cs typeface="Times New Roman" panose="02020603050405020304" pitchFamily="18" charset="0"/>
              </a:rPr>
              <a:t>“parents </a:t>
            </a:r>
            <a:r>
              <a:rPr lang="en-US" sz="1600" dirty="0">
                <a:solidFill>
                  <a:srgbClr val="FF0000"/>
                </a:solidFill>
                <a:latin typeface="Times New Roman" panose="02020603050405020304" pitchFamily="18" charset="0"/>
                <a:cs typeface="Times New Roman" panose="02020603050405020304" pitchFamily="18" charset="0"/>
              </a:rPr>
              <a:t>of young children, and even some pet owners, will pay high prices for organic food if they think it's </a:t>
            </a:r>
            <a:r>
              <a:rPr lang="en-US" sz="1600" dirty="0" smtClean="0">
                <a:solidFill>
                  <a:srgbClr val="FF0000"/>
                </a:solidFill>
                <a:latin typeface="Times New Roman" panose="02020603050405020304" pitchFamily="18" charset="0"/>
                <a:cs typeface="Times New Roman" panose="02020603050405020304" pitchFamily="18" charset="0"/>
              </a:rPr>
              <a:t>healthier” (p.20). </a:t>
            </a:r>
            <a:r>
              <a:rPr lang="en-US" sz="1600" dirty="0" smtClean="0">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panose="02020603050405020304" pitchFamily="18" charset="0"/>
                <a:cs typeface="Times New Roman" panose="02020603050405020304" pitchFamily="18" charset="0"/>
              </a:rPr>
              <a:t> </a:t>
            </a:r>
            <a:endParaRPr lang="th-TH" sz="1600" dirty="0">
              <a:solidFill>
                <a:srgbClr val="FF0000"/>
              </a:solidFill>
              <a:latin typeface="Times New Roman" panose="02020603050405020304" pitchFamily="18" charset="0"/>
            </a:endParaRPr>
          </a:p>
        </p:txBody>
      </p:sp>
      <p:sp>
        <p:nvSpPr>
          <p:cNvPr id="6" name="TextBox 5"/>
          <p:cNvSpPr txBox="1"/>
          <p:nvPr/>
        </p:nvSpPr>
        <p:spPr>
          <a:xfrm>
            <a:off x="539552" y="4869160"/>
            <a:ext cx="7848872"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According to </a:t>
            </a:r>
            <a:r>
              <a:rPr lang="en-US" sz="1600" b="1" dirty="0" smtClean="0">
                <a:latin typeface="Times New Roman" panose="02020603050405020304" pitchFamily="18" charset="0"/>
                <a:cs typeface="Times New Roman" panose="02020603050405020304" pitchFamily="18" charset="0"/>
              </a:rPr>
              <a:t>Kathy (2015), </a:t>
            </a:r>
            <a:r>
              <a:rPr lang="en-US" sz="1600" dirty="0" smtClean="0">
                <a:latin typeface="Times New Roman" panose="02020603050405020304" pitchFamily="18" charset="0"/>
                <a:cs typeface="Times New Roman" panose="02020603050405020304" pitchFamily="18" charset="0"/>
              </a:rPr>
              <a:t>she</a:t>
            </a:r>
            <a:r>
              <a:rPr lang="en-US" sz="1600" b="1" dirty="0" smtClean="0">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panose="02020603050405020304" pitchFamily="18" charset="0"/>
                <a:cs typeface="Times New Roman" panose="02020603050405020304" pitchFamily="18" charset="0"/>
              </a:rPr>
              <a:t>explained that there many people pay for organic food in order to take care their family and pet (p.20). </a:t>
            </a:r>
            <a:r>
              <a:rPr lang="en-US" sz="1600" dirty="0" smtClean="0">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panose="02020603050405020304" pitchFamily="18" charset="0"/>
                <a:cs typeface="Times New Roman" panose="02020603050405020304" pitchFamily="18" charset="0"/>
              </a:rPr>
              <a:t> </a:t>
            </a:r>
            <a:endParaRPr lang="th-TH" sz="16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29927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ตัวแทนเนื้อหา 1"/>
          <p:cNvSpPr txBox="1">
            <a:spLocks/>
          </p:cNvSpPr>
          <p:nvPr/>
        </p:nvSpPr>
        <p:spPr>
          <a:xfrm>
            <a:off x="1603861" y="1268760"/>
            <a:ext cx="5992475" cy="1800200"/>
          </a:xfrm>
          <a:prstGeom prst="rect">
            <a:avLst/>
          </a:prstGeom>
          <a:ln w="38100" cap="flat" cmpd="sng" algn="ctr">
            <a:solidFill>
              <a:schemeClr val="dk1"/>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numCol="1" spcCol="18000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just">
              <a:buNone/>
            </a:pPr>
            <a:r>
              <a:rPr lang="en-US" sz="1800" dirty="0" smtClean="0"/>
              <a:t>         </a:t>
            </a:r>
            <a:r>
              <a:rPr lang="en-US" sz="1800" dirty="0"/>
              <a:t>There is one main difference between organic and non-organic food. Organic farms do not use agricultural chemicals such as pesticides that stop insects from damaging crops. </a:t>
            </a:r>
            <a:r>
              <a:rPr lang="en-US" sz="1800" b="1" dirty="0">
                <a:solidFill>
                  <a:srgbClr val="FF0000"/>
                </a:solidFill>
              </a:rPr>
              <a:t>In many countries foods that claim to be organic must have special labels that guarantee they're grown organically</a:t>
            </a:r>
            <a:r>
              <a:rPr lang="en-US" sz="1800" b="1" dirty="0" smtClean="0">
                <a:solidFill>
                  <a:srgbClr val="FF0000"/>
                </a:solidFill>
              </a:rPr>
              <a:t>. </a:t>
            </a:r>
            <a:r>
              <a:rPr lang="en-US" sz="1800" dirty="0" smtClean="0"/>
              <a:t> (p.21)      </a:t>
            </a:r>
            <a:endParaRPr lang="th-TH" sz="1800" dirty="0"/>
          </a:p>
        </p:txBody>
      </p:sp>
      <p:sp>
        <p:nvSpPr>
          <p:cNvPr id="8" name="TextBox 7"/>
          <p:cNvSpPr txBox="1"/>
          <p:nvPr/>
        </p:nvSpPr>
        <p:spPr>
          <a:xfrm>
            <a:off x="3370668" y="44624"/>
            <a:ext cx="2362763" cy="1446550"/>
          </a:xfrm>
          <a:prstGeom prst="rect">
            <a:avLst/>
          </a:prstGeom>
          <a:noFill/>
        </p:spPr>
        <p:txBody>
          <a:bodyPr wrap="none" rtlCol="0">
            <a:spAutoFit/>
          </a:bodyPr>
          <a:lstStyle/>
          <a:p>
            <a:r>
              <a:rPr lang="en-US" sz="3200" b="1" dirty="0"/>
              <a:t>Organic </a:t>
            </a:r>
            <a:r>
              <a:rPr lang="en-US" sz="3200" b="1" dirty="0" smtClean="0"/>
              <a:t>food</a:t>
            </a:r>
          </a:p>
          <a:p>
            <a:pPr algn="ctr"/>
            <a:r>
              <a:rPr lang="en-US" sz="2400" b="1" dirty="0" smtClean="0"/>
              <a:t>(Kathy, 2015)</a:t>
            </a:r>
            <a:endParaRPr lang="en-US" sz="2400" dirty="0"/>
          </a:p>
          <a:p>
            <a:endParaRPr lang="th-TH" sz="3200" dirty="0"/>
          </a:p>
        </p:txBody>
      </p:sp>
      <p:sp>
        <p:nvSpPr>
          <p:cNvPr id="9" name="TextBox 8"/>
          <p:cNvSpPr txBox="1"/>
          <p:nvPr/>
        </p:nvSpPr>
        <p:spPr>
          <a:xfrm>
            <a:off x="539552" y="3645024"/>
            <a:ext cx="7848872" cy="1323439"/>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Kathy (2015) </a:t>
            </a:r>
            <a:r>
              <a:rPr lang="en-US" sz="1600" dirty="0" smtClean="0">
                <a:latin typeface="Times New Roman" panose="02020603050405020304" pitchFamily="18" charset="0"/>
                <a:cs typeface="Times New Roman" panose="02020603050405020304" pitchFamily="18" charset="0"/>
              </a:rPr>
              <a:t>assumed, </a:t>
            </a:r>
            <a:r>
              <a:rPr lang="en-US" sz="1600" dirty="0" smtClean="0">
                <a:solidFill>
                  <a:srgbClr val="FF0000"/>
                </a:solidFill>
                <a:latin typeface="Times New Roman" panose="02020603050405020304" pitchFamily="18" charset="0"/>
                <a:cs typeface="Times New Roman" panose="02020603050405020304" pitchFamily="18" charset="0"/>
              </a:rPr>
              <a:t>“In many countries foods that claim to be organic must have special labels that guarantee they're grown organically” (p.21). </a:t>
            </a:r>
            <a:r>
              <a:rPr lang="en-US" sz="1600" dirty="0" smtClean="0">
                <a:latin typeface="Times New Roman" panose="02020603050405020304" pitchFamily="18" charset="0"/>
                <a:cs typeface="Times New Roman" panose="02020603050405020304" pitchFamily="18" charset="0"/>
              </a:rPr>
              <a:t>On the other hand, David (2013) found that ……………………..…………..…………………………………… ………………………………………………………………………………………………………………………………………….</a:t>
            </a:r>
            <a:r>
              <a:rPr lang="en-US" sz="1600" dirty="0" smtClean="0">
                <a:solidFill>
                  <a:srgbClr val="FF0000"/>
                </a:solidFill>
                <a:latin typeface="Times New Roman" panose="02020603050405020304" pitchFamily="18" charset="0"/>
                <a:cs typeface="Times New Roman" panose="02020603050405020304" pitchFamily="18" charset="0"/>
              </a:rPr>
              <a:t> </a:t>
            </a:r>
            <a:endParaRPr lang="th-TH" sz="1600" dirty="0">
              <a:solidFill>
                <a:srgbClr val="FF0000"/>
              </a:solidFill>
              <a:latin typeface="Times New Roman" panose="02020603050405020304" pitchFamily="18" charset="0"/>
            </a:endParaRPr>
          </a:p>
        </p:txBody>
      </p:sp>
      <p:pic>
        <p:nvPicPr>
          <p:cNvPr id="5" name="รูปภาพ 4"/>
          <p:cNvPicPr>
            <a:picLocks noChangeAspect="1"/>
          </p:cNvPicPr>
          <p:nvPr/>
        </p:nvPicPr>
        <p:blipFill>
          <a:blip r:embed="rId2">
            <a:extLst>
              <a:ext uri="{BEBA8EAE-BF5A-486C-A8C5-ECC9F3942E4B}">
                <a14:imgProps xmlns:a14="http://schemas.microsoft.com/office/drawing/2010/main">
                  <a14:imgLayer r:embed="rId3">
                    <a14:imgEffect>
                      <a14:sharpenSoften amount="-13000"/>
                    </a14:imgEffect>
                    <a14:imgEffect>
                      <a14:brightnessContrast contrast="-8000"/>
                    </a14:imgEffect>
                  </a14:imgLayer>
                </a14:imgProps>
              </a:ext>
              <a:ext uri="{28A0092B-C50C-407E-A947-70E740481C1C}">
                <a14:useLocalDpi xmlns:a14="http://schemas.microsoft.com/office/drawing/2010/main" val="0"/>
              </a:ext>
            </a:extLst>
          </a:blip>
          <a:stretch>
            <a:fillRect/>
          </a:stretch>
        </p:blipFill>
        <p:spPr>
          <a:xfrm>
            <a:off x="3563888" y="5013176"/>
            <a:ext cx="5724128" cy="1866337"/>
          </a:xfrm>
          <a:prstGeom prst="rect">
            <a:avLst/>
          </a:prstGeom>
        </p:spPr>
      </p:pic>
    </p:spTree>
    <p:extLst>
      <p:ext uri="{BB962C8B-B14F-4D97-AF65-F5344CB8AC3E}">
        <p14:creationId xmlns:p14="http://schemas.microsoft.com/office/powerpoint/2010/main" val="268385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 y="-2172"/>
            <a:ext cx="9144000" cy="6858000"/>
          </a:xfrm>
          <a:prstGeom prst="rect">
            <a:avLst/>
          </a:prstGeom>
        </p:spPr>
      </p:pic>
      <p:sp>
        <p:nvSpPr>
          <p:cNvPr id="7" name="ตัวแทนเนื้อหา 1"/>
          <p:cNvSpPr txBox="1">
            <a:spLocks/>
          </p:cNvSpPr>
          <p:nvPr/>
        </p:nvSpPr>
        <p:spPr>
          <a:xfrm>
            <a:off x="1027797" y="1124744"/>
            <a:ext cx="7144603" cy="3096344"/>
          </a:xfrm>
          <a:prstGeom prst="rect">
            <a:avLst/>
          </a:prstGeom>
          <a:ln w="38100" cap="flat" cmpd="sng" algn="ctr">
            <a:solidFill>
              <a:schemeClr val="dk1"/>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numCol="1" spcCol="18000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just">
              <a:buNone/>
            </a:pPr>
            <a:r>
              <a:rPr lang="en-US" sz="1800" dirty="0"/>
              <a:t> </a:t>
            </a:r>
            <a:r>
              <a:rPr lang="en-US" sz="1800" dirty="0" smtClean="0"/>
              <a:t>         Is </a:t>
            </a:r>
            <a:r>
              <a:rPr lang="en-US" sz="1800" dirty="0"/>
              <a:t>organic food safer and more nutritious? This is an important part of the debate. Many farmers and consumers believe it is. </a:t>
            </a:r>
            <a:r>
              <a:rPr lang="en-US" sz="1800" b="1" dirty="0">
                <a:solidFill>
                  <a:srgbClr val="FF0000"/>
                </a:solidFill>
              </a:rPr>
              <a:t>They think agricultural chemicals can cause serious illnesses like cancer, but there isn't much evidence proving this is true.</a:t>
            </a:r>
            <a:r>
              <a:rPr lang="en-US" sz="1800" dirty="0"/>
              <a:t> However recent studies have shown that eating organically-grown produce reduces your chances of developing heart disease. Many doctors think it's more important to stop dangerous bacteria from contaminating foods. These bacteria can contaminate both organic and non-organic fruit and vegetables, and doctors recommend washing produce carefully before eating it. Meat, fish and chicken can also become contaminated, so washing your hands before handling these foods is also very important. </a:t>
            </a:r>
            <a:r>
              <a:rPr lang="en-US" sz="1800" dirty="0" smtClean="0"/>
              <a:t>(p.22)        </a:t>
            </a:r>
            <a:endParaRPr lang="th-TH" sz="1800" dirty="0"/>
          </a:p>
        </p:txBody>
      </p:sp>
      <p:sp>
        <p:nvSpPr>
          <p:cNvPr id="8" name="TextBox 7"/>
          <p:cNvSpPr txBox="1"/>
          <p:nvPr/>
        </p:nvSpPr>
        <p:spPr>
          <a:xfrm>
            <a:off x="3370668" y="44624"/>
            <a:ext cx="2362763" cy="1446550"/>
          </a:xfrm>
          <a:prstGeom prst="rect">
            <a:avLst/>
          </a:prstGeom>
          <a:noFill/>
        </p:spPr>
        <p:txBody>
          <a:bodyPr wrap="none" rtlCol="0">
            <a:spAutoFit/>
          </a:bodyPr>
          <a:lstStyle/>
          <a:p>
            <a:r>
              <a:rPr lang="en-US" sz="3200" b="1" dirty="0"/>
              <a:t>Organic </a:t>
            </a:r>
            <a:r>
              <a:rPr lang="en-US" sz="3200" b="1" dirty="0" smtClean="0"/>
              <a:t>food</a:t>
            </a:r>
          </a:p>
          <a:p>
            <a:pPr algn="ctr"/>
            <a:r>
              <a:rPr lang="en-US" sz="2400" b="1" dirty="0" smtClean="0"/>
              <a:t>(Kathy, 2015)</a:t>
            </a:r>
            <a:endParaRPr lang="en-US" sz="2400" dirty="0"/>
          </a:p>
          <a:p>
            <a:endParaRPr lang="th-TH" sz="3200" dirty="0"/>
          </a:p>
        </p:txBody>
      </p:sp>
      <p:sp>
        <p:nvSpPr>
          <p:cNvPr id="9" name="TextBox 8"/>
          <p:cNvSpPr txBox="1"/>
          <p:nvPr/>
        </p:nvSpPr>
        <p:spPr>
          <a:xfrm>
            <a:off x="395536" y="4437112"/>
            <a:ext cx="8136904" cy="1323439"/>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Kathy (2015) </a:t>
            </a:r>
            <a:r>
              <a:rPr lang="en-US" sz="1600" dirty="0" smtClean="0">
                <a:latin typeface="Times New Roman" panose="02020603050405020304" pitchFamily="18" charset="0"/>
                <a:cs typeface="Times New Roman" panose="02020603050405020304" pitchFamily="18" charset="0"/>
              </a:rPr>
              <a:t>described, </a:t>
            </a:r>
            <a:r>
              <a:rPr lang="en-US" sz="1600" dirty="0" smtClean="0">
                <a:solidFill>
                  <a:srgbClr val="FF0000"/>
                </a:solidFill>
                <a:latin typeface="Times New Roman" panose="02020603050405020304" pitchFamily="18" charset="0"/>
                <a:cs typeface="Times New Roman" panose="02020603050405020304" pitchFamily="18" charset="0"/>
              </a:rPr>
              <a:t>“many farmers and consumers </a:t>
            </a:r>
            <a:r>
              <a:rPr lang="en-US" sz="1600" dirty="0">
                <a:solidFill>
                  <a:srgbClr val="FF0000"/>
                </a:solidFill>
                <a:latin typeface="Times New Roman" panose="02020603050405020304" pitchFamily="18" charset="0"/>
                <a:cs typeface="Times New Roman" panose="02020603050405020304" pitchFamily="18" charset="0"/>
              </a:rPr>
              <a:t>think agricultural chemicals can cause serious illnesses like cancer, but there isn't much evidence proving this is </a:t>
            </a:r>
            <a:r>
              <a:rPr lang="en-US" sz="1600" dirty="0" smtClean="0">
                <a:solidFill>
                  <a:srgbClr val="FF0000"/>
                </a:solidFill>
                <a:latin typeface="Times New Roman" panose="02020603050405020304" pitchFamily="18" charset="0"/>
                <a:cs typeface="Times New Roman" panose="02020603050405020304" pitchFamily="18" charset="0"/>
              </a:rPr>
              <a:t>true” (p.22). </a:t>
            </a:r>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Moreover, David (2013) reported that ……………………..…………..………………………… …………………………………………………………………………………………………….</a:t>
            </a:r>
            <a:r>
              <a:rPr lang="en-US" sz="1600" dirty="0" smtClean="0">
                <a:solidFill>
                  <a:srgbClr val="FF0000"/>
                </a:solidFill>
                <a:latin typeface="Times New Roman" panose="02020603050405020304" pitchFamily="18" charset="0"/>
                <a:cs typeface="Times New Roman" panose="02020603050405020304" pitchFamily="18" charset="0"/>
              </a:rPr>
              <a:t> </a:t>
            </a:r>
            <a:endParaRPr lang="th-TH" sz="16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68385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รูปภาพ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5150906"/>
            <a:ext cx="3651870" cy="1643342"/>
          </a:xfrm>
          <a:prstGeom prst="rect">
            <a:avLst/>
          </a:prstGeom>
        </p:spPr>
      </p:pic>
      <p:sp>
        <p:nvSpPr>
          <p:cNvPr id="7" name="ตัวแทนเนื้อหา 1"/>
          <p:cNvSpPr txBox="1">
            <a:spLocks/>
          </p:cNvSpPr>
          <p:nvPr/>
        </p:nvSpPr>
        <p:spPr>
          <a:xfrm>
            <a:off x="1396250" y="1124744"/>
            <a:ext cx="6424523" cy="2664296"/>
          </a:xfrm>
          <a:prstGeom prst="rect">
            <a:avLst/>
          </a:prstGeom>
          <a:ln w="38100" cap="flat" cmpd="sng" algn="ctr">
            <a:solidFill>
              <a:schemeClr val="dk1"/>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numCol="1" spcCol="18000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just">
              <a:buNone/>
            </a:pPr>
            <a:r>
              <a:rPr lang="en-US" sz="1800" dirty="0" smtClean="0"/>
              <a:t>         </a:t>
            </a:r>
            <a:r>
              <a:rPr lang="en-US" sz="1800" dirty="0"/>
              <a:t>Many doctors also believe we should reduce the amount of sugar in our diets, and there is a lot of evidence to support this idea. </a:t>
            </a:r>
            <a:r>
              <a:rPr lang="en-US" sz="1800" b="1" dirty="0">
                <a:solidFill>
                  <a:srgbClr val="FF0000"/>
                </a:solidFill>
              </a:rPr>
              <a:t>They recommend carefully checking the list of ingredients on processed food and drinks for all the words that really mean sugar, like glucose, sucrose and fructose. </a:t>
            </a:r>
            <a:r>
              <a:rPr lang="en-US" sz="1800" dirty="0"/>
              <a:t>And they remind us that the aim of most big food companies is to make lots of money, even if they damage our health while doing so. This means processed foods that are called "organic" can also be very unhealthy if they contain lots of sugar</a:t>
            </a:r>
            <a:r>
              <a:rPr lang="en-US" sz="1800" dirty="0" smtClean="0"/>
              <a:t>. (p.23)</a:t>
            </a:r>
            <a:endParaRPr lang="en-US" sz="1800" dirty="0"/>
          </a:p>
          <a:p>
            <a:pPr marL="0" indent="0" algn="just">
              <a:buFont typeface="Arial" panose="020B0604020202020204" pitchFamily="34" charset="0"/>
              <a:buNone/>
            </a:pPr>
            <a:r>
              <a:rPr lang="en-US" sz="1800" dirty="0" smtClean="0"/>
              <a:t>        </a:t>
            </a:r>
            <a:endParaRPr lang="th-TH" sz="1800" dirty="0"/>
          </a:p>
        </p:txBody>
      </p:sp>
      <p:sp>
        <p:nvSpPr>
          <p:cNvPr id="8" name="TextBox 7"/>
          <p:cNvSpPr txBox="1"/>
          <p:nvPr/>
        </p:nvSpPr>
        <p:spPr>
          <a:xfrm>
            <a:off x="3370668" y="44624"/>
            <a:ext cx="2362763" cy="1446550"/>
          </a:xfrm>
          <a:prstGeom prst="rect">
            <a:avLst/>
          </a:prstGeom>
          <a:noFill/>
        </p:spPr>
        <p:txBody>
          <a:bodyPr wrap="none" rtlCol="0">
            <a:spAutoFit/>
          </a:bodyPr>
          <a:lstStyle/>
          <a:p>
            <a:r>
              <a:rPr lang="en-US" sz="3200" b="1" dirty="0"/>
              <a:t>Organic </a:t>
            </a:r>
            <a:r>
              <a:rPr lang="en-US" sz="3200" b="1" dirty="0" smtClean="0"/>
              <a:t>food</a:t>
            </a:r>
          </a:p>
          <a:p>
            <a:pPr algn="ctr"/>
            <a:r>
              <a:rPr lang="en-US" sz="2400" b="1" dirty="0" smtClean="0"/>
              <a:t>(Kathy, 2015)</a:t>
            </a:r>
            <a:endParaRPr lang="en-US" sz="2400" dirty="0"/>
          </a:p>
          <a:p>
            <a:endParaRPr lang="th-TH" sz="3200" dirty="0"/>
          </a:p>
        </p:txBody>
      </p:sp>
      <p:sp>
        <p:nvSpPr>
          <p:cNvPr id="9" name="TextBox 8"/>
          <p:cNvSpPr txBox="1"/>
          <p:nvPr/>
        </p:nvSpPr>
        <p:spPr>
          <a:xfrm>
            <a:off x="395536" y="4221088"/>
            <a:ext cx="8136904" cy="1323439"/>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Kathy (2015) </a:t>
            </a:r>
            <a:r>
              <a:rPr lang="en-US" sz="1600" dirty="0" smtClean="0">
                <a:latin typeface="Times New Roman" panose="02020603050405020304" pitchFamily="18" charset="0"/>
                <a:cs typeface="Times New Roman" panose="02020603050405020304" pitchFamily="18" charset="0"/>
              </a:rPr>
              <a:t>suggested, </a:t>
            </a:r>
            <a:r>
              <a:rPr lang="en-US" sz="1600" dirty="0" smtClean="0">
                <a:solidFill>
                  <a:srgbClr val="FF0000"/>
                </a:solidFill>
                <a:latin typeface="Times New Roman" panose="02020603050405020304" pitchFamily="18" charset="0"/>
                <a:cs typeface="Times New Roman" panose="02020603050405020304" pitchFamily="18" charset="0"/>
              </a:rPr>
              <a:t>“many doctors </a:t>
            </a:r>
            <a:r>
              <a:rPr lang="en-US" sz="1600" dirty="0">
                <a:solidFill>
                  <a:srgbClr val="FF0000"/>
                </a:solidFill>
                <a:latin typeface="Times New Roman" panose="02020603050405020304" pitchFamily="18" charset="0"/>
                <a:cs typeface="Times New Roman" panose="02020603050405020304" pitchFamily="18" charset="0"/>
              </a:rPr>
              <a:t>recommend carefully checking the list of ingredients on processed food and drinks for all the words that really mean sugar, like glucose, sucrose and </a:t>
            </a:r>
            <a:r>
              <a:rPr lang="en-US" sz="1600" dirty="0" smtClean="0">
                <a:solidFill>
                  <a:srgbClr val="FF0000"/>
                </a:solidFill>
                <a:latin typeface="Times New Roman" panose="02020603050405020304" pitchFamily="18" charset="0"/>
                <a:cs typeface="Times New Roman" panose="02020603050405020304" pitchFamily="18" charset="0"/>
              </a:rPr>
              <a:t>fructose” (p.23). </a:t>
            </a:r>
            <a:r>
              <a:rPr lang="en-US" sz="1600" dirty="0" smtClean="0">
                <a:latin typeface="Times New Roman" panose="02020603050405020304" pitchFamily="18" charset="0"/>
                <a:cs typeface="Times New Roman" panose="02020603050405020304" pitchFamily="18" charset="0"/>
              </a:rPr>
              <a:t>…………………………………………………………………… …………………… ……………………………………….……………………..………….…… ………………………………………………………………………</a:t>
            </a:r>
            <a:r>
              <a:rPr lang="en-US" sz="1600" dirty="0" smtClean="0">
                <a:solidFill>
                  <a:srgbClr val="FF0000"/>
                </a:solidFill>
                <a:latin typeface="Times New Roman" panose="02020603050405020304" pitchFamily="18" charset="0"/>
                <a:cs typeface="Times New Roman" panose="02020603050405020304" pitchFamily="18" charset="0"/>
              </a:rPr>
              <a:t> </a:t>
            </a:r>
            <a:endParaRPr lang="th-TH" sz="1600" dirty="0">
              <a:solidFill>
                <a:srgbClr val="FF0000"/>
              </a:solidFill>
              <a:latin typeface="Times New Roman" panose="02020603050405020304" pitchFamily="18" charset="0"/>
            </a:endParaRPr>
          </a:p>
        </p:txBody>
      </p:sp>
      <p:pic>
        <p:nvPicPr>
          <p:cNvPr id="10" name="รูปภาพ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0684">
            <a:off x="233891" y="2854645"/>
            <a:ext cx="1024093" cy="1023354"/>
          </a:xfrm>
          <a:prstGeom prst="rect">
            <a:avLst/>
          </a:prstGeom>
        </p:spPr>
      </p:pic>
    </p:spTree>
    <p:extLst>
      <p:ext uri="{BB962C8B-B14F-4D97-AF65-F5344CB8AC3E}">
        <p14:creationId xmlns:p14="http://schemas.microsoft.com/office/powerpoint/2010/main" val="268385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1217</Words>
  <Application>Microsoft Office PowerPoint</Application>
  <PresentationFormat>นำเสนอทางหน้าจอ (4:3)</PresentationFormat>
  <Paragraphs>84</Paragraphs>
  <Slides>13</Slides>
  <Notes>0</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13</vt:i4>
      </vt:variant>
    </vt:vector>
  </HeadingPairs>
  <TitlesOfParts>
    <vt:vector size="14" baseType="lpstr">
      <vt:lpstr>ชุดรูปแบบของ Office</vt:lpstr>
      <vt:lpstr>งานนำเสนอ PowerPoint</vt:lpstr>
      <vt:lpstr>Why writer needs reporting verbs and Signal phrases?</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Answer</vt:lpstr>
      <vt:lpstr>งานนำเสนอ PowerPoint</vt:lpstr>
      <vt:lpstr>งานนำเสนอ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Quoting</dc:title>
  <dc:creator>Admin</dc:creator>
  <cp:lastModifiedBy>Admin</cp:lastModifiedBy>
  <cp:revision>42</cp:revision>
  <dcterms:created xsi:type="dcterms:W3CDTF">2017-09-20T13:19:22Z</dcterms:created>
  <dcterms:modified xsi:type="dcterms:W3CDTF">2017-10-10T13:39:25Z</dcterms:modified>
</cp:coreProperties>
</file>